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7"/>
  </p:notesMasterIdLst>
  <p:handoutMasterIdLst>
    <p:handoutMasterId r:id="rId58"/>
  </p:handoutMasterIdLst>
  <p:sldIdLst>
    <p:sldId id="256" r:id="rId2"/>
    <p:sldId id="258" r:id="rId3"/>
    <p:sldId id="259" r:id="rId4"/>
    <p:sldId id="260" r:id="rId5"/>
    <p:sldId id="316" r:id="rId6"/>
    <p:sldId id="281" r:id="rId7"/>
    <p:sldId id="262" r:id="rId8"/>
    <p:sldId id="261" r:id="rId9"/>
    <p:sldId id="363" r:id="rId10"/>
    <p:sldId id="345" r:id="rId11"/>
    <p:sldId id="337" r:id="rId12"/>
    <p:sldId id="318" r:id="rId13"/>
    <p:sldId id="298" r:id="rId14"/>
    <p:sldId id="320" r:id="rId15"/>
    <p:sldId id="362" r:id="rId16"/>
    <p:sldId id="274" r:id="rId17"/>
    <p:sldId id="346" r:id="rId18"/>
    <p:sldId id="347" r:id="rId19"/>
    <p:sldId id="327" r:id="rId20"/>
    <p:sldId id="329" r:id="rId21"/>
    <p:sldId id="330" r:id="rId22"/>
    <p:sldId id="331" r:id="rId23"/>
    <p:sldId id="332" r:id="rId24"/>
    <p:sldId id="333" r:id="rId25"/>
    <p:sldId id="335" r:id="rId26"/>
    <p:sldId id="336" r:id="rId27"/>
    <p:sldId id="348" r:id="rId28"/>
    <p:sldId id="340" r:id="rId29"/>
    <p:sldId id="358" r:id="rId30"/>
    <p:sldId id="322" r:id="rId31"/>
    <p:sldId id="282" r:id="rId32"/>
    <p:sldId id="283" r:id="rId33"/>
    <p:sldId id="286" r:id="rId34"/>
    <p:sldId id="287" r:id="rId35"/>
    <p:sldId id="288" r:id="rId36"/>
    <p:sldId id="289" r:id="rId37"/>
    <p:sldId id="354" r:id="rId38"/>
    <p:sldId id="353" r:id="rId39"/>
    <p:sldId id="349" r:id="rId40"/>
    <p:sldId id="350" r:id="rId41"/>
    <p:sldId id="323" r:id="rId42"/>
    <p:sldId id="355" r:id="rId43"/>
    <p:sldId id="307" r:id="rId44"/>
    <p:sldId id="357" r:id="rId45"/>
    <p:sldId id="309" r:id="rId46"/>
    <p:sldId id="310" r:id="rId47"/>
    <p:sldId id="311" r:id="rId48"/>
    <p:sldId id="306" r:id="rId49"/>
    <p:sldId id="351" r:id="rId50"/>
    <p:sldId id="352" r:id="rId51"/>
    <p:sldId id="341" r:id="rId52"/>
    <p:sldId id="328" r:id="rId53"/>
    <p:sldId id="275" r:id="rId54"/>
    <p:sldId id="360" r:id="rId55"/>
    <p:sldId id="361"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1769" userDrawn="1">
          <p15:clr>
            <a:srgbClr val="A4A3A4"/>
          </p15:clr>
        </p15:guide>
        <p15:guide id="3" orient="horz" pos="4296" userDrawn="1">
          <p15:clr>
            <a:srgbClr val="A4A3A4"/>
          </p15:clr>
        </p15:guide>
        <p15:guide id="5" orient="horz" pos="4224" userDrawn="1">
          <p15:clr>
            <a:srgbClr val="A4A3A4"/>
          </p15:clr>
        </p15:guide>
        <p15:guide id="6" orient="horz" pos="1200" userDrawn="1">
          <p15:clr>
            <a:srgbClr val="A4A3A4"/>
          </p15:clr>
        </p15:guide>
        <p15:guide id="7" orient="horz" pos="48" userDrawn="1">
          <p15:clr>
            <a:srgbClr val="A4A3A4"/>
          </p15:clr>
        </p15:guide>
        <p15:guide id="8" orient="horz" pos="792" userDrawn="1">
          <p15:clr>
            <a:srgbClr val="A4A3A4"/>
          </p15:clr>
        </p15:guide>
        <p15:guide id="9" pos="226" userDrawn="1">
          <p15:clr>
            <a:srgbClr val="A4A3A4"/>
          </p15:clr>
        </p15:guide>
        <p15:guide id="10" pos="1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 Suchanda Banerjee" initials="DSB" lastIdx="146" clrIdx="0">
    <p:extLst/>
  </p:cmAuthor>
  <p:cmAuthor id="2" name="Kamini M" initials="KM" lastIdx="114" clrIdx="1">
    <p:extLst/>
  </p:cmAuthor>
  <p:cmAuthor id="3" name="Shahid Ahmad S" initials="SAS" lastIdx="30" clrIdx="2">
    <p:extLst/>
  </p:cmAuthor>
  <p:cmAuthor id="4" name="Vaidehee Deshpande" initials="VD" lastIdx="10" clrIdx="3"/>
  <p:cmAuthor id="5" name="Divya P. Raga Sravani" initials="DPRS" lastIdx="63" clrIdx="4">
    <p:extLst/>
  </p:cmAuthor>
  <p:cmAuthor id="6" name="Surya shrestha" initials="Ss" lastIdx="2" clrIdx="5">
    <p:extLst>
      <p:ext uri="{19B8F6BF-5375-455C-9EA6-DF929625EA0E}">
        <p15:presenceInfo xmlns:p15="http://schemas.microsoft.com/office/powerpoint/2012/main" userId="S-1-5-21-4201905025-361888529-3646749512-13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A7381D"/>
    <a:srgbClr val="003E1C"/>
    <a:srgbClr val="FD4168"/>
    <a:srgbClr val="C4A5A5"/>
    <a:srgbClr val="EA5532"/>
    <a:srgbClr val="F99844"/>
    <a:srgbClr val="585858"/>
    <a:srgbClr val="D9E6EF"/>
    <a:srgbClr val="86B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4" autoAdjust="0"/>
    <p:restoredTop sz="94799" autoAdjust="0"/>
  </p:normalViewPr>
  <p:slideViewPr>
    <p:cSldViewPr snapToGrid="0" snapToObjects="1">
      <p:cViewPr varScale="1">
        <p:scale>
          <a:sx n="70" d="100"/>
          <a:sy n="70" d="100"/>
        </p:scale>
        <p:origin x="894" y="66"/>
      </p:cViewPr>
      <p:guideLst>
        <p:guide orient="horz" pos="3840"/>
        <p:guide pos="1769"/>
        <p:guide orient="horz" pos="4296"/>
        <p:guide orient="horz" pos="4224"/>
        <p:guide orient="horz" pos="1200"/>
        <p:guide orient="horz" pos="48"/>
        <p:guide orient="horz" pos="792"/>
        <p:guide pos="226"/>
        <p:guide pos="158"/>
      </p:guideLst>
    </p:cSldViewPr>
  </p:slideViewPr>
  <p:outlineViewPr>
    <p:cViewPr>
      <p:scale>
        <a:sx n="33" d="100"/>
        <a:sy n="33" d="100"/>
      </p:scale>
      <p:origin x="0" y="-5754"/>
    </p:cViewPr>
  </p:outlineViewPr>
  <p:notesTextViewPr>
    <p:cViewPr>
      <p:scale>
        <a:sx n="66" d="100"/>
        <a:sy n="66" d="100"/>
      </p:scale>
      <p:origin x="0" y="0"/>
    </p:cViewPr>
  </p:notesTextViewPr>
  <p:sorterViewPr>
    <p:cViewPr>
      <p:scale>
        <a:sx n="66" d="100"/>
        <a:sy n="66" d="100"/>
      </p:scale>
      <p:origin x="0" y="-5280"/>
    </p:cViewPr>
  </p:sorterViewPr>
  <p:notesViewPr>
    <p:cSldViewPr snapToGrid="0" snapToObjects="1">
      <p:cViewPr varScale="1">
        <p:scale>
          <a:sx n="67" d="100"/>
          <a:sy n="67" d="100"/>
        </p:scale>
        <p:origin x="249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D11361-5910-724F-BCB0-49E413CDEDAD}" type="datetime1">
              <a:rPr lang="en-IN" smtClean="0"/>
              <a:t>27-06-2016</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24EA0B-0152-014D-B0C6-2B3C96522024}" type="slidenum">
              <a:rPr lang="en-GB" smtClean="0"/>
              <a:t>‹#›</a:t>
            </a:fld>
            <a:endParaRPr lang="en-GB" dirty="0"/>
          </a:p>
        </p:txBody>
      </p:sp>
    </p:spTree>
    <p:extLst>
      <p:ext uri="{BB962C8B-B14F-4D97-AF65-F5344CB8AC3E}">
        <p14:creationId xmlns:p14="http://schemas.microsoft.com/office/powerpoint/2010/main" val="42493542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24F82-E847-B249-B07D-749DCF32ABA6}" type="datetime1">
              <a:rPr lang="en-IN" smtClean="0"/>
              <a:t>27-06-2016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CBBAE-9CAC-CA42-A60E-2BA57908FB49}" type="slidenum">
              <a:rPr lang="en-US" smtClean="0"/>
              <a:t>‹#›</a:t>
            </a:fld>
            <a:endParaRPr lang="en-US" dirty="0"/>
          </a:p>
        </p:txBody>
      </p:sp>
    </p:spTree>
    <p:extLst>
      <p:ext uri="{BB962C8B-B14F-4D97-AF65-F5344CB8AC3E}">
        <p14:creationId xmlns:p14="http://schemas.microsoft.com/office/powerpoint/2010/main" val="5352861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latin typeface="Arial" panose="020B0604020202020204" pitchFamily="34" charset="0"/>
                <a:cs typeface="Arial" panose="020B0604020202020204" pitchFamily="34" charset="0"/>
              </a:rPr>
              <a:t>Welcome to the Prostate Cancer Training Module. This module is divided into 6 </a:t>
            </a:r>
            <a:r>
              <a:rPr lang="en-US" sz="1050" dirty="0" smtClean="0">
                <a:latin typeface="Arial" panose="020B0604020202020204" pitchFamily="34" charset="0"/>
                <a:cs typeface="Arial" panose="020B0604020202020204" pitchFamily="34" charset="0"/>
              </a:rPr>
              <a:t>sub-sections</a:t>
            </a:r>
            <a:r>
              <a:rPr lang="en-US" sz="1050" dirty="0">
                <a:latin typeface="Arial" panose="020B0604020202020204" pitchFamily="34" charset="0"/>
                <a:cs typeface="Arial" panose="020B0604020202020204" pitchFamily="34" charset="0"/>
              </a:rPr>
              <a:t>. The</a:t>
            </a:r>
            <a:r>
              <a:rPr lang="en-US" sz="1050" baseline="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first </a:t>
            </a:r>
            <a:r>
              <a:rPr lang="en-US" sz="1050" dirty="0" smtClean="0">
                <a:latin typeface="Arial" panose="020B0604020202020204" pitchFamily="34" charset="0"/>
                <a:cs typeface="Arial" panose="020B0604020202020204" pitchFamily="34" charset="0"/>
              </a:rPr>
              <a:t>sub-section </a:t>
            </a:r>
            <a:r>
              <a:rPr lang="en-US" sz="1050" dirty="0">
                <a:latin typeface="Arial" panose="020B0604020202020204" pitchFamily="34" charset="0"/>
                <a:cs typeface="Arial" panose="020B0604020202020204" pitchFamily="34" charset="0"/>
              </a:rPr>
              <a:t>will present an overview of</a:t>
            </a:r>
            <a:r>
              <a:rPr lang="en-US" sz="1050" baseline="0" dirty="0">
                <a:latin typeface="Arial" panose="020B0604020202020204" pitchFamily="34" charset="0"/>
                <a:cs typeface="Arial" panose="020B0604020202020204" pitchFamily="34" charset="0"/>
              </a:rPr>
              <a:t> the anatomy and physiology of prostate gland. The second </a:t>
            </a:r>
            <a:r>
              <a:rPr lang="en-US" sz="1050" baseline="0" dirty="0" smtClean="0">
                <a:latin typeface="Arial" panose="020B0604020202020204" pitchFamily="34" charset="0"/>
                <a:cs typeface="Arial" panose="020B0604020202020204" pitchFamily="34" charset="0"/>
              </a:rPr>
              <a:t>sub-section </a:t>
            </a:r>
            <a:r>
              <a:rPr lang="en-US" sz="1050" baseline="0" dirty="0">
                <a:latin typeface="Arial" panose="020B0604020202020204" pitchFamily="34" charset="0"/>
                <a:cs typeface="Arial" panose="020B0604020202020204" pitchFamily="34" charset="0"/>
              </a:rPr>
              <a:t>will present the types of prostate cancer including the symptoms and risk factors of prostate cancer. The third </a:t>
            </a:r>
            <a:r>
              <a:rPr lang="en-US" sz="1050" baseline="0" dirty="0" smtClean="0">
                <a:latin typeface="Arial" panose="020B0604020202020204" pitchFamily="34" charset="0"/>
                <a:cs typeface="Arial" panose="020B0604020202020204" pitchFamily="34" charset="0"/>
              </a:rPr>
              <a:t>sub-section </a:t>
            </a:r>
            <a:r>
              <a:rPr lang="en-US" sz="1050" baseline="0" dirty="0">
                <a:latin typeface="Arial" panose="020B0604020202020204" pitchFamily="34" charset="0"/>
                <a:cs typeface="Arial" panose="020B0604020202020204" pitchFamily="34" charset="0"/>
              </a:rPr>
              <a:t>will focus on the e</a:t>
            </a:r>
            <a:r>
              <a:rPr lang="en-US" sz="1050" dirty="0">
                <a:latin typeface="Arial" panose="020B0604020202020204" pitchFamily="34" charset="0"/>
                <a:cs typeface="Arial" panose="020B0604020202020204" pitchFamily="34" charset="0"/>
              </a:rPr>
              <a:t>pidemiology of prostate</a:t>
            </a:r>
            <a:r>
              <a:rPr lang="en-US" sz="1050" baseline="0" dirty="0">
                <a:latin typeface="Arial" panose="020B0604020202020204" pitchFamily="34" charset="0"/>
                <a:cs typeface="Arial" panose="020B0604020202020204" pitchFamily="34" charset="0"/>
              </a:rPr>
              <a:t> cancer</a:t>
            </a:r>
            <a:r>
              <a:rPr lang="en-US" sz="1050" dirty="0">
                <a:latin typeface="Arial" panose="020B0604020202020204" pitchFamily="34" charset="0"/>
                <a:cs typeface="Arial" panose="020B0604020202020204" pitchFamily="34" charset="0"/>
              </a:rPr>
              <a:t>. The fourth </a:t>
            </a:r>
            <a:r>
              <a:rPr lang="en-US" sz="1050" dirty="0" smtClean="0">
                <a:latin typeface="Arial" panose="020B0604020202020204" pitchFamily="34" charset="0"/>
                <a:cs typeface="Arial" panose="020B0604020202020204" pitchFamily="34" charset="0"/>
              </a:rPr>
              <a:t>sub-section </a:t>
            </a:r>
            <a:r>
              <a:rPr lang="en-US" sz="1050" dirty="0">
                <a:latin typeface="Arial" panose="020B0604020202020204" pitchFamily="34" charset="0"/>
                <a:cs typeface="Arial" panose="020B0604020202020204" pitchFamily="34" charset="0"/>
              </a:rPr>
              <a:t>will provide information on the diagnostic approaches for screening prostate cancer. The fifth </a:t>
            </a:r>
            <a:r>
              <a:rPr lang="en-US" sz="1050" dirty="0" smtClean="0">
                <a:latin typeface="Arial" panose="020B0604020202020204" pitchFamily="34" charset="0"/>
                <a:cs typeface="Arial" panose="020B0604020202020204" pitchFamily="34" charset="0"/>
              </a:rPr>
              <a:t>sub-section </a:t>
            </a:r>
            <a:r>
              <a:rPr lang="en-US" sz="1050" dirty="0">
                <a:latin typeface="Arial" panose="020B0604020202020204" pitchFamily="34" charset="0"/>
                <a:cs typeface="Arial" panose="020B0604020202020204" pitchFamily="34" charset="0"/>
              </a:rPr>
              <a:t>will present the </a:t>
            </a:r>
            <a:r>
              <a:rPr lang="en-GB" sz="1050" dirty="0">
                <a:solidFill>
                  <a:schemeClr val="tx1"/>
                </a:solidFill>
                <a:latin typeface="Arial" panose="020B0604020202020204" pitchFamily="34" charset="0"/>
                <a:cs typeface="Arial" panose="020B0604020202020204" pitchFamily="34" charset="0"/>
              </a:rPr>
              <a:t>staging and classification of prostate cancer followed by a final summary </a:t>
            </a:r>
            <a:r>
              <a:rPr lang="en-GB" sz="1050" dirty="0" smtClean="0">
                <a:solidFill>
                  <a:schemeClr val="tx1"/>
                </a:solidFill>
                <a:latin typeface="Arial" panose="020B0604020202020204" pitchFamily="34" charset="0"/>
                <a:cs typeface="Arial" panose="020B0604020202020204" pitchFamily="34" charset="0"/>
              </a:rPr>
              <a:t>sub-section</a:t>
            </a:r>
            <a:r>
              <a:rPr lang="en-GB" sz="1050" dirty="0">
                <a:solidFill>
                  <a:schemeClr val="tx1"/>
                </a:solidFill>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fld id="{739CBBAE-9CAC-CA42-A60E-2BA57908FB49}" type="slidenum">
              <a:rPr lang="en-US" smtClean="0"/>
              <a:t>1</a:t>
            </a:fld>
            <a:endParaRPr lang="en-US" dirty="0"/>
          </a:p>
        </p:txBody>
      </p:sp>
    </p:spTree>
    <p:extLst>
      <p:ext uri="{BB962C8B-B14F-4D97-AF65-F5344CB8AC3E}">
        <p14:creationId xmlns:p14="http://schemas.microsoft.com/office/powerpoint/2010/main" val="1389079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915026" cy="3600450"/>
          </a:xfrm>
        </p:spPr>
        <p:txBody>
          <a:bodyPr/>
          <a:lstStyle/>
          <a:p>
            <a:pPr marL="0" lvl="0" indent="0">
              <a:buNone/>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a:t>
            </a:r>
          </a:p>
          <a:p>
            <a:pPr marL="0" lvl="0" indent="0">
              <a:buNone/>
              <a:defRPr/>
            </a:pPr>
            <a:endPar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lvl="0" indent="0">
              <a:buNone/>
              <a:defRPr/>
            </a:pPr>
            <a:r>
              <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Which of the following is the most common site for prostate cancer?</a:t>
            </a:r>
          </a:p>
          <a:p>
            <a:pPr marL="0" lvl="0" indent="0">
              <a:buNone/>
              <a:defRPr/>
            </a:pPr>
            <a:endParaRPr lang="en-GB" sz="1050" dirty="0">
              <a:solidFill>
                <a:sysClr val="windowText" lastClr="000000"/>
              </a:solidFill>
              <a:latin typeface="Arial" panose="020B0604020202020204" pitchFamily="34" charset="0"/>
              <a:cs typeface="Arial" panose="020B0604020202020204" pitchFamily="34" charset="0"/>
            </a:endParaRPr>
          </a:p>
          <a:p>
            <a:pPr marL="365760" lvl="0" indent="-365760">
              <a:buAutoNum type="arabicPeriod"/>
              <a:defRPr/>
            </a:pPr>
            <a:r>
              <a:rPr kumimoji="0" lang="en-GB" sz="1050" b="0" i="0" u="none" strike="noStrike" kern="120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Peripheral zone</a:t>
            </a:r>
          </a:p>
          <a:p>
            <a:pPr marL="365760" lvl="0" indent="-365760">
              <a:buAutoNum type="arabicPeriod"/>
              <a:defRPr/>
            </a:pPr>
            <a:r>
              <a:rPr lang="en-GB" sz="1050" noProof="0" dirty="0">
                <a:solidFill>
                  <a:sysClr val="windowText" lastClr="000000"/>
                </a:solidFill>
                <a:latin typeface="Arial" panose="020B0604020202020204" pitchFamily="34" charset="0"/>
                <a:cs typeface="Arial" panose="020B0604020202020204" pitchFamily="34" charset="0"/>
              </a:rPr>
              <a:t>Central zone</a:t>
            </a:r>
          </a:p>
          <a:p>
            <a:pPr marL="365760" lvl="0" indent="-365760">
              <a:buAutoNum type="arabicPeriod"/>
              <a:defRPr/>
            </a:pPr>
            <a:r>
              <a:rPr kumimoji="0" lang="en-GB" sz="1050" b="0" i="0" u="none" strike="noStrike" kern="1200" cap="none" spc="0" normalizeH="0" baseline="0" dirty="0">
                <a:ln>
                  <a:noFill/>
                </a:ln>
                <a:solidFill>
                  <a:sysClr val="windowText" lastClr="000000"/>
                </a:solidFill>
                <a:effectLst/>
                <a:uLnTx/>
                <a:uFillTx/>
                <a:latin typeface="Arial" panose="020B0604020202020204" pitchFamily="34" charset="0"/>
                <a:cs typeface="Arial" panose="020B0604020202020204" pitchFamily="34" charset="0"/>
              </a:rPr>
              <a:t>Transition</a:t>
            </a:r>
            <a:r>
              <a:rPr kumimoji="0" lang="en-GB" sz="1050" b="0" i="0" u="none" strike="noStrike" kern="1200" cap="none" spc="0" normalizeH="0" dirty="0">
                <a:ln>
                  <a:noFill/>
                </a:ln>
                <a:solidFill>
                  <a:sysClr val="windowText" lastClr="000000"/>
                </a:solidFill>
                <a:effectLst/>
                <a:uLnTx/>
                <a:uFillTx/>
                <a:latin typeface="Arial" panose="020B0604020202020204" pitchFamily="34" charset="0"/>
                <a:cs typeface="Arial" panose="020B0604020202020204" pitchFamily="34" charset="0"/>
              </a:rPr>
              <a:t> zone</a:t>
            </a:r>
          </a:p>
          <a:p>
            <a:pPr marL="365760" lvl="0" indent="-365760">
              <a:buAutoNum type="arabicPeriod"/>
              <a:defRPr/>
            </a:pPr>
            <a:r>
              <a:rPr lang="en-GB" sz="1050" baseline="0" noProof="0" dirty="0">
                <a:solidFill>
                  <a:sysClr val="windowText" lastClr="000000"/>
                </a:solidFill>
                <a:latin typeface="Arial" panose="020B0604020202020204" pitchFamily="34" charset="0"/>
                <a:cs typeface="Arial" panose="020B0604020202020204" pitchFamily="34" charset="0"/>
              </a:rPr>
              <a:t>Anterior</a:t>
            </a:r>
            <a:r>
              <a:rPr lang="en-GB" sz="1050" noProof="0" dirty="0">
                <a:solidFill>
                  <a:sysClr val="windowText" lastClr="000000"/>
                </a:solidFill>
                <a:latin typeface="Arial" panose="020B0604020202020204" pitchFamily="34" charset="0"/>
                <a:cs typeface="Arial" panose="020B0604020202020204" pitchFamily="34" charset="0"/>
              </a:rPr>
              <a:t> fibromuscular stroma</a:t>
            </a:r>
          </a:p>
          <a:p>
            <a:pPr marL="228600" lvl="0" indent="-228600">
              <a:buAutoNum type="arabicPeriod"/>
              <a:defRPr/>
            </a:pPr>
            <a:endParaRPr kumimoji="0" lang="en-GB" sz="1050" b="0" i="0" u="none" strike="noStrike" kern="1200" cap="none" spc="0" normalizeH="0" baseline="0" dirty="0">
              <a:ln>
                <a:noFill/>
              </a:ln>
              <a:solidFill>
                <a:sysClr val="windowText" lastClr="000000"/>
              </a:solidFill>
              <a:effectLst/>
              <a:uLnTx/>
              <a:uFillTx/>
              <a:latin typeface="Arial" panose="020B0604020202020204" pitchFamily="34" charset="0"/>
              <a:cs typeface="Arial" panose="020B0604020202020204" pitchFamily="34" charset="0"/>
            </a:endParaRPr>
          </a:p>
          <a:p>
            <a:pPr lvl="0">
              <a:defRPr/>
            </a:pPr>
            <a:r>
              <a:rPr lang="en-GB" sz="1050" noProof="0" dirty="0">
                <a:solidFill>
                  <a:sysClr val="windowText" lastClr="000000"/>
                </a:solidFill>
                <a:latin typeface="Arial" panose="020B0604020202020204" pitchFamily="34" charset="0"/>
                <a:cs typeface="Arial" panose="020B0604020202020204" pitchFamily="34" charset="0"/>
              </a:rPr>
              <a:t>Answer:</a:t>
            </a:r>
            <a:r>
              <a:rPr lang="en-GB" sz="1050" baseline="0" noProof="0" dirty="0">
                <a:solidFill>
                  <a:sysClr val="windowText" lastClr="000000"/>
                </a:solidFill>
                <a:latin typeface="Arial" panose="020B0604020202020204" pitchFamily="34" charset="0"/>
                <a:cs typeface="Arial" panose="020B0604020202020204" pitchFamily="34" charset="0"/>
              </a:rPr>
              <a:t> </a:t>
            </a:r>
            <a:r>
              <a:rPr lang="en-GB" sz="1050" noProof="0" dirty="0">
                <a:solidFill>
                  <a:sysClr val="windowText" lastClr="000000"/>
                </a:solidFill>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The peripheral zone is the most common site for the development of prostate cancer</a:t>
            </a:r>
            <a:r>
              <a:rPr kumimoji="0" lang="en-GB" sz="1050" b="0" i="0" u="none" strike="noStrike" kern="1200" cap="none" spc="0" normalizeH="0" baseline="0" noProof="0" dirty="0">
                <a:ln>
                  <a:noFill/>
                </a:ln>
                <a:solidFill>
                  <a:sysClr val="windowText" lastClr="000000"/>
                </a:solidFill>
                <a:effectLst/>
                <a:uLnTx/>
                <a:uFillTx/>
              </a:rPr>
              <a:t>. </a:t>
            </a:r>
          </a:p>
        </p:txBody>
      </p:sp>
      <p:sp>
        <p:nvSpPr>
          <p:cNvPr id="4" name="Slide Number Placeholder 3"/>
          <p:cNvSpPr>
            <a:spLocks noGrp="1"/>
          </p:cNvSpPr>
          <p:nvPr>
            <p:ph type="sldNum" sz="quarter" idx="10"/>
          </p:nvPr>
        </p:nvSpPr>
        <p:spPr/>
        <p:txBody>
          <a:bodyPr/>
          <a:lstStyle/>
          <a:p>
            <a:fld id="{739CBBAE-9CAC-CA42-A60E-2BA57908FB49}" type="slidenum">
              <a:rPr lang="en-US" smtClean="0"/>
              <a:t>10</a:t>
            </a:fld>
            <a:endParaRPr lang="en-US" dirty="0"/>
          </a:p>
        </p:txBody>
      </p:sp>
    </p:spTree>
    <p:extLst>
      <p:ext uri="{BB962C8B-B14F-4D97-AF65-F5344CB8AC3E}">
        <p14:creationId xmlns:p14="http://schemas.microsoft.com/office/powerpoint/2010/main" val="4208136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(2)</a:t>
            </a:r>
          </a:p>
          <a:p>
            <a:pPr marL="0" lvl="0" indent="0">
              <a:buNone/>
              <a:defRPr/>
            </a:pPr>
            <a:endParaRPr lang="en-US" sz="1050" kern="1200" dirty="0">
              <a:solidFill>
                <a:schemeClr val="tx1"/>
              </a:solidFill>
              <a:latin typeface="Arial" panose="020B0604020202020204" pitchFamily="34" charset="0"/>
              <a:cs typeface="Arial" panose="020B0604020202020204" pitchFamily="34" charset="0"/>
            </a:endParaRPr>
          </a:p>
          <a:p>
            <a:pPr marL="0" lvl="0" indent="0">
              <a:buNone/>
              <a:defRPr/>
            </a:pPr>
            <a:r>
              <a:rPr lang="en-US" sz="1050" kern="1200" dirty="0">
                <a:solidFill>
                  <a:schemeClr val="tx1"/>
                </a:solidFill>
                <a:latin typeface="Arial" panose="020B0604020202020204" pitchFamily="34" charset="0"/>
                <a:cs typeface="Arial" panose="020B0604020202020204" pitchFamily="34" charset="0"/>
              </a:rPr>
              <a:t>Which of the following hormones are capable of binding to the androgen receptor?</a:t>
            </a:r>
            <a:br>
              <a:rPr lang="en-US" sz="1050" kern="1200" dirty="0">
                <a:solidFill>
                  <a:schemeClr val="tx1"/>
                </a:solidFill>
                <a:latin typeface="Arial" panose="020B0604020202020204" pitchFamily="34" charset="0"/>
                <a:cs typeface="Arial" panose="020B0604020202020204" pitchFamily="34" charset="0"/>
              </a:rPr>
            </a:br>
            <a:endParaRPr kumimoji="0" lang="en-GB" sz="105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err="1">
                <a:solidFill>
                  <a:schemeClr val="tx1"/>
                </a:solidFill>
                <a:latin typeface="Arial" panose="020B0604020202020204" pitchFamily="34" charset="0"/>
                <a:cs typeface="Arial" panose="020B0604020202020204" pitchFamily="34" charset="0"/>
              </a:rPr>
              <a:t>LH</a:t>
            </a:r>
            <a:endParaRPr lang="en-GB" sz="1050" kern="1200" dirty="0">
              <a:solidFill>
                <a:schemeClr val="tx1"/>
              </a:solidFill>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a:solidFill>
                  <a:schemeClr val="tx1"/>
                </a:solidFill>
                <a:latin typeface="Arial" panose="020B0604020202020204" pitchFamily="34" charset="0"/>
                <a:cs typeface="Arial" panose="020B0604020202020204" pitchFamily="34" charset="0"/>
              </a:rPr>
              <a:t>Testosterone</a:t>
            </a:r>
          </a:p>
          <a:p>
            <a:pPr marL="365760" lvl="0" indent="-365760">
              <a:buFont typeface="+mj-lt"/>
              <a:buAutoNum type="arabicPeriod"/>
              <a:defRPr/>
            </a:pPr>
            <a:r>
              <a:rPr lang="en-GB" sz="1050" kern="1200" dirty="0">
                <a:solidFill>
                  <a:prstClr val="black"/>
                </a:solidFill>
                <a:latin typeface="Arial" panose="020B0604020202020204" pitchFamily="34" charset="0"/>
                <a:cs typeface="Arial" panose="020B0604020202020204" pitchFamily="34" charset="0"/>
              </a:rPr>
              <a:t>5-alpha </a:t>
            </a:r>
            <a:r>
              <a:rPr lang="en-GB" sz="1050" kern="1200" dirty="0" err="1">
                <a:solidFill>
                  <a:prstClr val="black"/>
                </a:solidFill>
                <a:latin typeface="Arial" panose="020B0604020202020204" pitchFamily="34" charset="0"/>
                <a:cs typeface="Arial" panose="020B0604020202020204" pitchFamily="34" charset="0"/>
              </a:rPr>
              <a:t>reductase</a:t>
            </a:r>
            <a:endParaRPr lang="en-GB" sz="1050" kern="1200" dirty="0">
              <a:solidFill>
                <a:schemeClr val="tx1"/>
              </a:solidFill>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err="1">
                <a:solidFill>
                  <a:schemeClr val="tx1"/>
                </a:solidFill>
                <a:latin typeface="Arial" panose="020B0604020202020204" pitchFamily="34" charset="0"/>
                <a:cs typeface="Arial" panose="020B0604020202020204" pitchFamily="34" charset="0"/>
              </a:rPr>
              <a:t>DHT</a:t>
            </a:r>
            <a:endParaRPr lang="en-GB" sz="1050" kern="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50" dirty="0">
              <a:latin typeface="Arial" panose="020B0604020202020204" pitchFamily="34" charset="0"/>
              <a:cs typeface="Arial" panose="020B0604020202020204" pitchFamily="34" charset="0"/>
            </a:endParaRPr>
          </a:p>
          <a:p>
            <a:pPr lvl="0">
              <a:defRPr/>
            </a:pPr>
            <a:r>
              <a:rPr lang="en-GB" sz="1050" noProof="0" dirty="0">
                <a:solidFill>
                  <a:sysClr val="windowText" lastClr="000000"/>
                </a:solidFill>
                <a:latin typeface="Arial" panose="020B0604020202020204" pitchFamily="34" charset="0"/>
                <a:cs typeface="Arial" panose="020B0604020202020204" pitchFamily="34" charset="0"/>
              </a:rPr>
              <a:t>Answer:</a:t>
            </a:r>
            <a:r>
              <a:rPr lang="en-GB" sz="1050" baseline="0" noProof="0" dirty="0">
                <a:solidFill>
                  <a:sysClr val="windowText" lastClr="000000"/>
                </a:solidFill>
                <a:latin typeface="Arial" panose="020B0604020202020204" pitchFamily="34" charset="0"/>
                <a:cs typeface="Arial" panose="020B0604020202020204" pitchFamily="34" charset="0"/>
              </a:rPr>
              <a:t> </a:t>
            </a:r>
            <a:r>
              <a:rPr lang="en-GB" sz="1050" noProof="0" dirty="0">
                <a:solidFill>
                  <a:sysClr val="windowText" lastClr="000000"/>
                </a:solidFill>
                <a:latin typeface="Arial" panose="020B0604020202020204" pitchFamily="34" charset="0"/>
                <a:cs typeface="Arial" panose="020B0604020202020204" pitchFamily="34" charset="0"/>
              </a:rPr>
              <a:t>2 and 4. </a:t>
            </a: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Both testosterone and </a:t>
            </a:r>
            <a:r>
              <a:rPr kumimoji="0" lang="en-GB" sz="1050" b="0" i="0" u="none" strike="noStrike" kern="1200" cap="none" spc="0" normalizeH="0" baseline="0" noProof="0" dirty="0" err="1">
                <a:ln>
                  <a:noFill/>
                </a:ln>
                <a:solidFill>
                  <a:sysClr val="windowText" lastClr="000000"/>
                </a:solidFill>
                <a:effectLst/>
                <a:uLnTx/>
                <a:uFillTx/>
                <a:latin typeface="Arial" panose="020B0604020202020204" pitchFamily="34" charset="0"/>
                <a:cs typeface="Arial" panose="020B0604020202020204" pitchFamily="34" charset="0"/>
              </a:rPr>
              <a:t>dihydrotestosterone</a:t>
            </a: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can act as ligands to the androgen receptor.</a:t>
            </a:r>
          </a:p>
          <a:p>
            <a:pPr lvl="0">
              <a:defRPr/>
            </a:pPr>
            <a:endPar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err="1">
                <a:solidFill>
                  <a:schemeClr val="tx1"/>
                </a:solidFill>
                <a:latin typeface="Arial" panose="020B0604020202020204" pitchFamily="34" charset="0"/>
                <a:cs typeface="Arial" panose="020B0604020202020204" pitchFamily="34" charset="0"/>
              </a:rPr>
              <a:t>DHT</a:t>
            </a:r>
            <a:r>
              <a:rPr lang="en-US" sz="1050" kern="1200" dirty="0">
                <a:solidFill>
                  <a:schemeClr val="tx1"/>
                </a:solidFill>
                <a:latin typeface="Arial" panose="020B0604020202020204" pitchFamily="34" charset="0"/>
                <a:cs typeface="Arial" panose="020B0604020202020204" pitchFamily="34" charset="0"/>
              </a:rPr>
              <a:t>, </a:t>
            </a:r>
            <a:r>
              <a:rPr lang="en-US" sz="1050" kern="1200" dirty="0" err="1">
                <a:solidFill>
                  <a:schemeClr val="tx1"/>
                </a:solidFill>
                <a:latin typeface="Arial" panose="020B0604020202020204" pitchFamily="34" charset="0"/>
                <a:cs typeface="Arial" panose="020B0604020202020204" pitchFamily="34" charset="0"/>
              </a:rPr>
              <a:t>dihydrotestosterone</a:t>
            </a:r>
            <a:r>
              <a:rPr lang="en-US" sz="1050" kern="1200" dirty="0">
                <a:solidFill>
                  <a:schemeClr val="tx1"/>
                </a:solidFill>
                <a:latin typeface="Arial" panose="020B0604020202020204" pitchFamily="34" charset="0"/>
                <a:cs typeface="Arial" panose="020B0604020202020204" pitchFamily="34" charset="0"/>
              </a:rPr>
              <a:t>; </a:t>
            </a:r>
            <a:r>
              <a:rPr lang="en-US" sz="1050" kern="1200" dirty="0" err="1">
                <a:solidFill>
                  <a:schemeClr val="tx1"/>
                </a:solidFill>
                <a:latin typeface="Arial" panose="020B0604020202020204" pitchFamily="34" charset="0"/>
                <a:cs typeface="Arial" panose="020B0604020202020204" pitchFamily="34" charset="0"/>
              </a:rPr>
              <a:t>LH</a:t>
            </a:r>
            <a:r>
              <a:rPr lang="en-US" sz="1050" kern="1200" dirty="0">
                <a:solidFill>
                  <a:schemeClr val="tx1"/>
                </a:solidFill>
                <a:latin typeface="Arial" panose="020B0604020202020204" pitchFamily="34" charset="0"/>
                <a:cs typeface="Arial" panose="020B0604020202020204" pitchFamily="34" charset="0"/>
              </a:rPr>
              <a:t>, </a:t>
            </a:r>
            <a:r>
              <a:rPr lang="en-GB" sz="1050" kern="1200" dirty="0">
                <a:solidFill>
                  <a:schemeClr val="tx1"/>
                </a:solidFill>
                <a:latin typeface="Arial" panose="020B0604020202020204" pitchFamily="34" charset="0"/>
                <a:cs typeface="Arial" panose="020B0604020202020204" pitchFamily="34" charset="0"/>
              </a:rPr>
              <a:t>luteinising hormone.</a:t>
            </a:r>
          </a:p>
          <a:p>
            <a:pPr lvl="0">
              <a:defRPr/>
            </a:pPr>
            <a:endParaRPr kumimoji="0" lang="en-GB" sz="1200" b="0" i="0" u="none" strike="noStrike" kern="1200" cap="none" spc="0" normalizeH="0" baseline="0" noProof="0" dirty="0">
              <a:ln>
                <a:noFill/>
              </a:ln>
              <a:solidFill>
                <a:sysClr val="windowText" lastClr="000000"/>
              </a:solidFill>
              <a:effectLst/>
              <a:uLnTx/>
              <a:uFillTx/>
              <a:ea typeface="+mn-ea"/>
              <a:cs typeface="+mn-cs"/>
            </a:endParaRPr>
          </a:p>
          <a:p>
            <a:pPr marL="0" lvl="0" indent="0">
              <a:buNone/>
              <a:defRPr/>
            </a:pPr>
            <a:endParaRPr kumimoji="0" lang="en-GB" sz="1200" b="0" i="0" u="none" strike="noStrike" kern="1200" cap="none" spc="0" normalizeH="0" baseline="0" noProof="0" dirty="0">
              <a:ln>
                <a:noFill/>
              </a:ln>
              <a:solidFill>
                <a:sysClr val="windowText" lastClr="000000"/>
              </a:solidFill>
              <a:effectLst/>
              <a:uLnTx/>
              <a:uFillTx/>
              <a:ea typeface="+mn-ea"/>
              <a:cs typeface="+mn-cs"/>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11</a:t>
            </a:fld>
            <a:endParaRPr lang="en-US" dirty="0"/>
          </a:p>
        </p:txBody>
      </p:sp>
    </p:spTree>
    <p:extLst>
      <p:ext uri="{BB962C8B-B14F-4D97-AF65-F5344CB8AC3E}">
        <p14:creationId xmlns:p14="http://schemas.microsoft.com/office/powerpoint/2010/main" val="3926196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12</a:t>
            </a:fld>
            <a:endParaRPr lang="en-US" dirty="0"/>
          </a:p>
        </p:txBody>
      </p:sp>
    </p:spTree>
    <p:extLst>
      <p:ext uri="{BB962C8B-B14F-4D97-AF65-F5344CB8AC3E}">
        <p14:creationId xmlns:p14="http://schemas.microsoft.com/office/powerpoint/2010/main" val="2500414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701145"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Types of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Around 95% of prostate cancers are adenocarcinomas.</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1,2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/p2/para1, /p3/para3 Other types of prostate cancer include sarcomas, small cell carcinomas, neuroendocrine tumours and transitional cell carcinomas. These types are rare and most patients with prostate cancer present with adenocarcinomas.</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/p2/para2-3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While there are some aggressive cases, most prostate cancers tend to grow slowly.</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/p2/para4 Possible precancerous conditions include prostatic intraepithelial neoplasia (PIN)</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 proliferative inflammatory atrophy (</a:t>
            </a:r>
            <a:r>
              <a:rPr kumimoji="0" lang="en-GB" sz="105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PIA</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/p2/para5-8, /p3/para1-2 PINs are further classified as low grade (grade 1) and high grade (grades 2 and 3) and the high-grade form can be a precursor to adenocarcinoma.</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/p3/para3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sz="1050" baseline="0" dirty="0" smtClean="0">
                <a:latin typeface="Arial" panose="020B0604020202020204" pitchFamily="34" charset="0"/>
                <a:cs typeface="Arial" panose="020B0604020202020204" pitchFamily="34" charset="0"/>
              </a:rPr>
              <a:t>Let us move on to </a:t>
            </a:r>
            <a:r>
              <a:rPr lang="en-GB" baseline="0" dirty="0" smtClean="0">
                <a:latin typeface="Arial" panose="020B0604020202020204" pitchFamily="34" charset="0"/>
                <a:cs typeface="Arial" panose="020B0604020202020204" pitchFamily="34" charset="0"/>
              </a:rPr>
              <a:t>the next segment where we begin by studying the symptoms of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cancer. American Cancer Society Web site.</a:t>
            </a:r>
            <a:r>
              <a:rPr kumimoji="0" lang="en-GB" sz="800" b="0" i="0" u="none" strike="noStrike" kern="1200" cap="none" spc="0" normalizeH="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http://www.cancer.org/acs/groups/cid/documents/webcontent/003134-pdf.pdf. Accessed April 4,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Adult Treatment Editorial Board. Prostate cancer treatment (PDQ®): Health professional version. In: </a:t>
            </a:r>
            <a:r>
              <a:rPr kumimoji="0" lang="en-GB" sz="800" b="0" i="1"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PDQ Cancer Information Summaries.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Bethesda (MD): National Cancer Institute (US); 2002. http://www.ncbi.nlm.nih.gov/books/NBK66036/. Accessed April 9, 2016.</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13</a:t>
            </a:fld>
            <a:endParaRPr lang="en-US" dirty="0"/>
          </a:p>
        </p:txBody>
      </p:sp>
    </p:spTree>
    <p:extLst>
      <p:ext uri="{BB962C8B-B14F-4D97-AF65-F5344CB8AC3E}">
        <p14:creationId xmlns:p14="http://schemas.microsoft.com/office/powerpoint/2010/main" val="3225435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28713"/>
            <a:ext cx="4114800" cy="3086100"/>
          </a:xfrm>
        </p:spPr>
      </p:sp>
      <p:sp>
        <p:nvSpPr>
          <p:cNvPr id="3" name="Notes Placeholder 2"/>
          <p:cNvSpPr>
            <a:spLocks noGrp="1"/>
          </p:cNvSpPr>
          <p:nvPr>
            <p:ph type="body" idx="1"/>
          </p:nvPr>
        </p:nvSpPr>
        <p:spPr>
          <a:xfrm>
            <a:off x="193965" y="4400550"/>
            <a:ext cx="6497780"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Symptoms of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lvl="0" defTabSz="457200">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Patients with prostate cancer may not experience any symptoms for many years. They are often first diagnosed by an elevated PSA level or during a routine digital rectal exam (DRE).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p20</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col2</a:t>
            </a:r>
            <a:r>
              <a:rPr lang="en-GB" sz="1050" dirty="0">
                <a:solidFill>
                  <a:prstClr val="black"/>
                </a:solidFill>
                <a:latin typeface="Arial" panose="020B0604020202020204" pitchFamily="34" charset="0"/>
                <a:cs typeface="Arial" panose="020B0604020202020204" pitchFamily="34" charset="0"/>
              </a:rPr>
              <a:t>/</a:t>
            </a:r>
            <a:r>
              <a:rPr lang="en-GB" sz="1050" dirty="0" err="1">
                <a:solidFill>
                  <a:prstClr val="black"/>
                </a:solidFill>
                <a:latin typeface="Arial" panose="020B0604020202020204" pitchFamily="34" charset="0"/>
                <a:cs typeface="Arial" panose="020B0604020202020204" pitchFamily="34" charset="0"/>
              </a:rPr>
              <a:t>para2</a:t>
            </a:r>
            <a:r>
              <a:rPr lang="en-GB" sz="1050" dirty="0">
                <a:solidFill>
                  <a:prstClr val="black"/>
                </a:solidFill>
                <a:latin typeface="Arial" panose="020B0604020202020204" pitchFamily="34" charset="0"/>
                <a:cs typeface="Arial" panose="020B0604020202020204" pitchFamily="34" charset="0"/>
              </a:rPr>
              <a:t>, p20/para8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more advanced cases, the tumour may enlarge and press on the urethra, which can lead to weak or interrupted urine flow, frequent urination, inability to urinate, pain or burning during urination and blood in the urine.</a:t>
            </a:r>
            <a:r>
              <a:rPr lang="en-GB" sz="1050" baseline="30000" noProof="0" dirty="0">
                <a:solidFill>
                  <a:prstClr val="black"/>
                </a:solidFill>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/p20/col2/para2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References</a:t>
            </a: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facts and figures 2015. American Cancer Society Web site. http://www.cancer.org/acs/groups/content/@editorial/documents/document/acspc-044552.pdf. Accessed April 6, 2016.</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r>
              <a:rPr lang="en-US" sz="800" dirty="0" smtClean="0">
                <a:latin typeface="Arial" panose="020B0604020202020204" pitchFamily="34" charset="0"/>
                <a:cs typeface="Arial" panose="020B0604020202020204" pitchFamily="34" charset="0"/>
              </a:rPr>
              <a:t>.</a:t>
            </a:r>
            <a:endParaRPr lang="en-US" sz="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14</a:t>
            </a:fld>
            <a:endParaRPr lang="en-US" dirty="0"/>
          </a:p>
        </p:txBody>
      </p:sp>
    </p:spTree>
    <p:extLst>
      <p:ext uri="{BB962C8B-B14F-4D97-AF65-F5344CB8AC3E}">
        <p14:creationId xmlns:p14="http://schemas.microsoft.com/office/powerpoint/2010/main" val="385142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28713"/>
            <a:ext cx="4114800" cy="3086100"/>
          </a:xfrm>
        </p:spPr>
      </p:sp>
      <p:sp>
        <p:nvSpPr>
          <p:cNvPr id="3" name="Notes Placeholder 2"/>
          <p:cNvSpPr>
            <a:spLocks noGrp="1"/>
          </p:cNvSpPr>
          <p:nvPr>
            <p:ph type="body" idx="1"/>
          </p:nvPr>
        </p:nvSpPr>
        <p:spPr>
          <a:xfrm>
            <a:off x="193965" y="4400550"/>
            <a:ext cx="6497780"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Symptoms of prostate </a:t>
            </a: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cancer (cont.)</a:t>
            </a:r>
            <a:endPar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can spread locally into the surrounding tissue or the nearby lymph nodes and can metastasise to other areas of the body.</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lang="en-GB" sz="1050" dirty="0">
                <a:solidFill>
                  <a:prstClr val="black"/>
                </a:solidFill>
                <a:latin typeface="Arial" panose="020B0604020202020204" pitchFamily="34" charset="0"/>
                <a:cs typeface="Arial" panose="020B0604020202020204" pitchFamily="34" charset="0"/>
              </a:rPr>
              <a:t>/p20/col2/para2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usually metastasises first to the lower spine or the pelvic bones causing back, pelvic or hip pain.</a:t>
            </a:r>
            <a:r>
              <a:rPr lang="en-GB" sz="1050" baseline="30000" dirty="0">
                <a:solidFill>
                  <a:prstClr val="black"/>
                </a:solidFill>
                <a:latin typeface="Arial" panose="020B0604020202020204" pitchFamily="34" charset="0"/>
                <a:cs typeface="Arial" panose="020B0604020202020204" pitchFamily="34" charset="0"/>
              </a:rPr>
              <a:t>1 </a:t>
            </a:r>
            <a:r>
              <a:rPr lang="en-GB" sz="1050" dirty="0">
                <a:solidFill>
                  <a:prstClr val="black"/>
                </a:solidFill>
                <a:latin typeface="Arial" panose="020B0604020202020204" pitchFamily="34" charset="0"/>
                <a:cs typeface="Arial" panose="020B0604020202020204" pitchFamily="34" charset="0"/>
              </a:rPr>
              <a:t>/p20/col2/para2 </a:t>
            </a:r>
            <a:r>
              <a:rPr lang="en-GB" sz="1050" b="0" i="0" u="none" strike="noStrike" kern="1200" baseline="0" dirty="0">
                <a:solidFill>
                  <a:schemeClr val="tx1"/>
                </a:solidFill>
                <a:latin typeface="Arial" panose="020B0604020202020204" pitchFamily="34" charset="0"/>
                <a:cs typeface="Arial" panose="020B0604020202020204" pitchFamily="34" charset="0"/>
              </a:rPr>
              <a:t>Other </a:t>
            </a:r>
            <a:r>
              <a:rPr lang="en-US" sz="1050" b="0" i="0" u="none" strike="noStrike" kern="1200" baseline="0" dirty="0">
                <a:solidFill>
                  <a:schemeClr val="tx1"/>
                </a:solidFill>
                <a:latin typeface="Arial" panose="020B0604020202020204" pitchFamily="34" charset="0"/>
                <a:cs typeface="Arial" panose="020B0604020202020204" pitchFamily="34" charset="0"/>
              </a:rPr>
              <a:t>symptoms associated with </a:t>
            </a:r>
            <a:r>
              <a:rPr lang="en-GB" sz="1050" b="0" i="0" u="none" strike="noStrike" kern="1200" baseline="0" dirty="0">
                <a:solidFill>
                  <a:schemeClr val="tx1"/>
                </a:solidFill>
                <a:latin typeface="Arial" panose="020B0604020202020204" pitchFamily="34" charset="0"/>
                <a:cs typeface="Arial" panose="020B0604020202020204" pitchFamily="34" charset="0"/>
              </a:rPr>
              <a:t>metastatic prostate cancer </a:t>
            </a:r>
            <a:r>
              <a:rPr lang="en-US" sz="1050" b="0" i="0" u="none" strike="noStrike" kern="1200" baseline="0" dirty="0">
                <a:solidFill>
                  <a:schemeClr val="tx1"/>
                </a:solidFill>
                <a:latin typeface="Arial" panose="020B0604020202020204" pitchFamily="34" charset="0"/>
                <a:cs typeface="Arial" panose="020B0604020202020204" pitchFamily="34" charset="0"/>
              </a:rPr>
              <a:t>can be unexplained </a:t>
            </a:r>
            <a:r>
              <a:rPr lang="en-US" sz="1050" kern="1200" dirty="0">
                <a:solidFill>
                  <a:sysClr val="windowText" lastClr="000000"/>
                </a:solidFill>
                <a:latin typeface="Arial" panose="020B0604020202020204" pitchFamily="34" charset="0"/>
                <a:cs typeface="Arial" panose="020B0604020202020204" pitchFamily="34" charset="0"/>
              </a:rPr>
              <a:t>constipation, urine or bowel </a:t>
            </a:r>
            <a:r>
              <a:rPr lang="en-US" sz="1050" kern="1200" dirty="0" smtClean="0">
                <a:solidFill>
                  <a:sysClr val="windowText" lastClr="000000"/>
                </a:solidFill>
                <a:latin typeface="Arial" panose="020B0604020202020204" pitchFamily="34" charset="0"/>
                <a:cs typeface="Arial" panose="020B0604020202020204" pitchFamily="34" charset="0"/>
              </a:rPr>
              <a:t>incontinence</a:t>
            </a:r>
            <a:r>
              <a:rPr lang="en-US" sz="1050" b="0" i="0" u="none" strike="noStrike" kern="1200" baseline="0" dirty="0" smtClean="0">
                <a:solidFill>
                  <a:schemeClr val="tx1"/>
                </a:solidFill>
                <a:latin typeface="Arial" panose="020B0604020202020204" pitchFamily="34" charset="0"/>
                <a:cs typeface="Arial" panose="020B0604020202020204" pitchFamily="34" charset="0"/>
              </a:rPr>
              <a:t>.</a:t>
            </a:r>
            <a:r>
              <a:rPr lang="en-US" sz="1050" b="0" i="0" u="none" strike="noStrike" kern="1200" baseline="30000" dirty="0" smtClean="0">
                <a:solidFill>
                  <a:schemeClr val="tx1"/>
                </a:solidFill>
                <a:latin typeface="Arial" panose="020B0604020202020204" pitchFamily="34" charset="0"/>
                <a:cs typeface="Arial" panose="020B0604020202020204" pitchFamily="34" charset="0"/>
              </a:rPr>
              <a:t>2 </a:t>
            </a:r>
            <a:r>
              <a:rPr lang="en-US" sz="1050" b="0" i="0" u="none" strike="noStrike" kern="1200" baseline="0" dirty="0">
                <a:solidFill>
                  <a:schemeClr val="tx1"/>
                </a:solidFill>
                <a:latin typeface="Arial" panose="020B0604020202020204" pitchFamily="34" charset="0"/>
                <a:cs typeface="Arial" panose="020B0604020202020204" pitchFamily="34" charset="0"/>
              </a:rPr>
              <a:t>/p81/col1/para3</a:t>
            </a:r>
            <a:endParaRPr kumimoji="0" lang="en-GB" sz="105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Diagnosis of prostate cancer begins with DRE or measurement of serum PSA levels. Suspect results are followed up with a core biopsy of the prostate and histopathologically verified for the presence of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adenocarcinoma.</a:t>
            </a:r>
            <a:r>
              <a:rPr kumimoji="0" lang="en-GB" sz="1050" b="0"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3</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/p20/para8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facts and figures 2015. American Cancer Society Web site. http://www.cancer.org/acs/groups/content/@editorial/documents/document/acspc-044552.pdf. Accessed April 6, 2016.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kern="1200" dirty="0" smtClean="0">
                <a:solidFill>
                  <a:schemeClr val="tx1"/>
                </a:solidFill>
                <a:effectLst/>
                <a:latin typeface="Arial" panose="020B0604020202020204" pitchFamily="34" charset="0"/>
                <a:cs typeface="Arial" panose="020B0604020202020204" pitchFamily="34" charset="0"/>
              </a:rPr>
              <a:t>Advanced </a:t>
            </a:r>
            <a:r>
              <a:rPr lang="en-US" sz="800" kern="1200" dirty="0">
                <a:solidFill>
                  <a:schemeClr val="tx1"/>
                </a:solidFill>
                <a:effectLst/>
                <a:latin typeface="Arial" panose="020B0604020202020204" pitchFamily="34" charset="0"/>
                <a:cs typeface="Arial" panose="020B0604020202020204" pitchFamily="34" charset="0"/>
              </a:rPr>
              <a:t>prostate cancer: a guide for men and their families. Cancer Council Australia Web site. http://www.cancer.org.au/content/pdf/HealthProfessionals/ClinicalGuidelines/Advanced_Prostate_Cancer_Guide_2009_BOOKMARKS.pdf. Accessed May 5, 2016</a:t>
            </a:r>
            <a:r>
              <a:rPr lang="en-US" sz="800" kern="1200" dirty="0" smtClean="0">
                <a:solidFill>
                  <a:schemeClr val="tx1"/>
                </a:solidFill>
                <a:effectLst/>
                <a:latin typeface="Arial" panose="020B0604020202020204" pitchFamily="34" charset="0"/>
                <a:cs typeface="Arial" panose="020B0604020202020204" pitchFamily="34" charset="0"/>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dirty="0" err="1" smtClean="0">
                <a:latin typeface="Arial" panose="020B0604020202020204" pitchFamily="34" charset="0"/>
                <a:cs typeface="Arial" panose="020B0604020202020204" pitchFamily="34" charset="0"/>
              </a:rPr>
              <a:t>Mottet</a:t>
            </a:r>
            <a:r>
              <a:rPr lang="en-US" sz="800" dirty="0" smtClean="0">
                <a:latin typeface="Arial" panose="020B0604020202020204" pitchFamily="34" charset="0"/>
                <a:cs typeface="Arial" panose="020B0604020202020204" pitchFamily="34" charset="0"/>
              </a:rPr>
              <a:t> N, </a:t>
            </a:r>
            <a:r>
              <a:rPr lang="en-US" sz="800" dirty="0" err="1" smtClean="0">
                <a:latin typeface="Arial" panose="020B0604020202020204" pitchFamily="34" charset="0"/>
                <a:cs typeface="Arial" panose="020B0604020202020204" pitchFamily="34" charset="0"/>
              </a:rPr>
              <a:t>Bellmunt</a:t>
            </a:r>
            <a:r>
              <a:rPr lang="en-US" sz="800" dirty="0" smtClean="0">
                <a:latin typeface="Arial" panose="020B0604020202020204" pitchFamily="34" charset="0"/>
                <a:cs typeface="Arial" panose="020B0604020202020204" pitchFamily="34" charset="0"/>
              </a:rPr>
              <a:t> J, Briers E, et al. Guidelines on prostate cancer. European Association of Urology Web site. http://uroweb.org/wp-content/uploads/09-Prostate-Cancer_LR.pdf. Accessed April 8, 2016.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800" kern="1200" dirty="0">
              <a:solidFill>
                <a:schemeClr val="tx1"/>
              </a:solidFill>
              <a:effectLst/>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15</a:t>
            </a:fld>
            <a:endParaRPr lang="en-US" dirty="0"/>
          </a:p>
        </p:txBody>
      </p:sp>
    </p:spTree>
    <p:extLst>
      <p:ext uri="{BB962C8B-B14F-4D97-AF65-F5344CB8AC3E}">
        <p14:creationId xmlns:p14="http://schemas.microsoft.com/office/powerpoint/2010/main" val="34301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289710"/>
            <a:ext cx="6856413" cy="485429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Risk factors for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Established risk factors for prostate cancer include advancing age, ethnicity/race and heredity.</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/p16/para6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chances of acquiring prostate cancer increase with age. About 6 in 10 cases are detected in men aged over 65 years.</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/p4/para4 Based on data collected by the National Cancer Institute from 2009 to 2011, the chances of acquiring invasive prostate cancer are 1 in 304 from birth to 49 years of age, 1 in 44 from 50 to 59 years of age, 1 in 16 from 60 to 69 years of age, and 1 in 9 after 70 years of age.</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3</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/p14/Table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is more common in African-American men (214.5 per 100,000 men) than in white men (130.4 in 100,000 men).</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4</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/p4/para2 Mortality in African men is double than that seen in white men.</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/p4/para5 Asian Americans and Hispanic or Latino men have lower incidence rates of prostate cancer, but the reasons for this are unclear.</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Heredity plays a role in the development of prostate cancer. The risk is 2-fold if a </a:t>
            </a:r>
            <a:r>
              <a:rPr kumimoji="0" lang="en-GB" sz="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first-line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relative has prostate cancer and 5- to 11-fold if two or more first-line relatives have prostate cancer. Those patients who have three or more relatives with prostate cancer typically have an onset 6-7 years earlier than nonhereditary cases.</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/p16/para4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Risk factors with a less clear role in the development of prostate cancer include geography, diet, obesity, smoking, chemical exposure, sexually transmitted infections, inflammation and vasectomy.</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/p5/para5-7, /p6/para1-8, /p7/para1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There is a lack of consensus among studies regarding the association of higher plasma insulin-like growth factor levels or the presence of metabolic syndrome with a higher prostate cancer risk.</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4</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incidence of clinical prostate cancer is higher in the US and Europe and lower in Asia. Japanese men increase their risk of developing prostate cancer if they move to Hawaii and mainland US. This suggests the role of exogenous factors such as diet, sexual behaviour, radiation and inflammation.</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/p16/para8 Currently, there are no data supporting the role of these factors. Studies so far have not proven the beneficial role of vitamin E, selenium or lycopene consumption on the risk of developing of prostate cancer. Similarly, there is insufficient evidence to recommend a specific dietary plan for the prevention of prostate cancer.</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/p17/para2-4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is important to remember that various </a:t>
            </a:r>
            <a:r>
              <a:rPr lang="en-US" sz="800" b="0" i="0" kern="1200" dirty="0">
                <a:solidFill>
                  <a:schemeClr val="tx1"/>
                </a:solidFill>
                <a:effectLst/>
                <a:latin typeface="Arial" panose="020B0604020202020204" pitchFamily="34" charset="0"/>
                <a:cs typeface="Arial" panose="020B0604020202020204" pitchFamily="34" charset="0"/>
              </a:rPr>
              <a:t>factors</a:t>
            </a:r>
            <a:r>
              <a:rPr lang="en-US" sz="800" b="0" i="0" kern="1200" baseline="0" dirty="0">
                <a:solidFill>
                  <a:schemeClr val="tx1"/>
                </a:solidFill>
                <a:effectLst/>
                <a:latin typeface="Arial" panose="020B0604020202020204" pitchFamily="34" charset="0"/>
                <a:cs typeface="Arial" panose="020B0604020202020204" pitchFamily="34" charset="0"/>
              </a:rPr>
              <a:t> may influence </a:t>
            </a:r>
            <a:r>
              <a:rPr lang="en-US" sz="800" b="0" i="0" kern="1200" dirty="0">
                <a:solidFill>
                  <a:schemeClr val="tx1"/>
                </a:solidFill>
                <a:effectLst/>
                <a:latin typeface="Arial" panose="020B0604020202020204" pitchFamily="34" charset="0"/>
                <a:cs typeface="Arial" panose="020B0604020202020204" pitchFamily="34" charset="0"/>
              </a:rPr>
              <a:t>a man’s risk of getting prostate cancer</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 3 established risk factors include advancing age, ethnicity/race and heredity, while other possible risk factors include geography, diet, obesity, smoking, chemical exposure, sexually transmitted infections, inflammation and vasectomy.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5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indent="-228600">
              <a:buAutoNum type="arabicPeriod"/>
            </a:pPr>
            <a:r>
              <a:rPr lang="en-US" sz="65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6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facts and figures 2015. American Cancer Society Web site. http://www.cancer.org/acs/groups/content/@editorial/documents/document/acspc-044552.pdf. Accessed April 6,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650" kern="1200" dirty="0">
                <a:solidFill>
                  <a:schemeClr val="tx1"/>
                </a:solidFill>
                <a:effectLst/>
                <a:latin typeface="Arial" panose="020B0604020202020204" pitchFamily="34" charset="0"/>
                <a:cs typeface="Arial" panose="020B0604020202020204" pitchFamily="34" charset="0"/>
              </a:rPr>
              <a:t>PDQ Screening and Prevention Editorial Board. Prostate cancer screening (PDQ®): Health professional version. In: </a:t>
            </a:r>
            <a:r>
              <a:rPr lang="en-US" sz="650" i="1" kern="1200" dirty="0">
                <a:solidFill>
                  <a:schemeClr val="tx1"/>
                </a:solidFill>
                <a:effectLst/>
                <a:latin typeface="Arial" panose="020B0604020202020204" pitchFamily="34" charset="0"/>
                <a:cs typeface="Arial" panose="020B0604020202020204" pitchFamily="34" charset="0"/>
              </a:rPr>
              <a:t>PDQ Cancer Information Summaries</a:t>
            </a:r>
            <a:r>
              <a:rPr lang="en-US" sz="650" kern="1200" dirty="0">
                <a:solidFill>
                  <a:schemeClr val="tx1"/>
                </a:solidFill>
                <a:effectLst/>
                <a:latin typeface="Arial" panose="020B0604020202020204" pitchFamily="34" charset="0"/>
                <a:cs typeface="Arial" panose="020B0604020202020204" pitchFamily="34" charset="0"/>
              </a:rPr>
              <a:t>. Bethesda (MD): National Cancer Institute (US); 2002. http://www.ncbi.nlm.nih.gov/books/NBK65945/. Accessed April 9,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900" kern="1200" dirty="0">
              <a:solidFill>
                <a:schemeClr val="tx1"/>
              </a:solidFill>
              <a:effectLst/>
            </a:endParaRPr>
          </a:p>
        </p:txBody>
      </p:sp>
      <p:sp>
        <p:nvSpPr>
          <p:cNvPr id="4" name="Slide Number Placeholder 3"/>
          <p:cNvSpPr>
            <a:spLocks noGrp="1"/>
          </p:cNvSpPr>
          <p:nvPr>
            <p:ph type="sldNum" sz="quarter" idx="10"/>
          </p:nvPr>
        </p:nvSpPr>
        <p:spPr/>
        <p:txBody>
          <a:bodyPr/>
          <a:lstStyle/>
          <a:p>
            <a:fld id="{739CBBAE-9CAC-CA42-A60E-2BA57908FB49}" type="slidenum">
              <a:rPr lang="en-US" sz="900" smtClean="0"/>
              <a:t>16</a:t>
            </a:fld>
            <a:endParaRPr lang="en-US" sz="900" dirty="0"/>
          </a:p>
        </p:txBody>
      </p:sp>
    </p:spTree>
    <p:extLst>
      <p:ext uri="{BB962C8B-B14F-4D97-AF65-F5344CB8AC3E}">
        <p14:creationId xmlns:p14="http://schemas.microsoft.com/office/powerpoint/2010/main" val="2361150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(3)</a:t>
            </a:r>
          </a:p>
          <a:p>
            <a:pPr marL="0" lvl="0" indent="0">
              <a:buNone/>
              <a:defRPr/>
            </a:pPr>
            <a:endParaRPr lang="en-US" sz="1050" kern="1200" dirty="0">
              <a:solidFill>
                <a:schemeClr val="tx1"/>
              </a:solidFill>
              <a:latin typeface="Arial" panose="020B0604020202020204" pitchFamily="34" charset="0"/>
              <a:cs typeface="Arial" panose="020B0604020202020204" pitchFamily="34" charset="0"/>
            </a:endParaRPr>
          </a:p>
          <a:p>
            <a:pPr marL="0" lvl="0" indent="0">
              <a:buNone/>
              <a:defRPr/>
            </a:pPr>
            <a:r>
              <a:rPr lang="en-US" sz="1050" kern="1200" dirty="0">
                <a:solidFill>
                  <a:schemeClr val="tx1"/>
                </a:solidFill>
                <a:latin typeface="Arial" panose="020B0604020202020204" pitchFamily="34" charset="0"/>
                <a:cs typeface="Arial" panose="020B0604020202020204" pitchFamily="34" charset="0"/>
              </a:rPr>
              <a:t>Which of the following conditions can lead to prostate cancer?</a:t>
            </a:r>
          </a:p>
          <a:p>
            <a:pPr marL="0" lvl="0" indent="0">
              <a:buNone/>
              <a:defRPr/>
            </a:pPr>
            <a:endParaRPr lang="en-GB" sz="1050" kern="1200" dirty="0">
              <a:solidFill>
                <a:schemeClr val="tx1"/>
              </a:solidFill>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err="1">
                <a:solidFill>
                  <a:schemeClr val="tx1"/>
                </a:solidFill>
                <a:latin typeface="Arial" panose="020B0604020202020204" pitchFamily="34" charset="0"/>
                <a:cs typeface="Arial" panose="020B0604020202020204" pitchFamily="34" charset="0"/>
              </a:rPr>
              <a:t>PIA</a:t>
            </a:r>
            <a:endParaRPr lang="en-GB" sz="1050" kern="1200" dirty="0">
              <a:solidFill>
                <a:schemeClr val="tx1"/>
              </a:solidFill>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a:solidFill>
                  <a:schemeClr val="tx1"/>
                </a:solidFill>
                <a:latin typeface="Arial" panose="020B0604020202020204" pitchFamily="34" charset="0"/>
                <a:cs typeface="Arial" panose="020B0604020202020204" pitchFamily="34" charset="0"/>
              </a:rPr>
              <a:t>Low-grade PIN</a:t>
            </a:r>
          </a:p>
          <a:p>
            <a:pPr marL="365760" lvl="0" indent="-365760">
              <a:buFont typeface="+mj-lt"/>
              <a:buAutoNum type="arabicPeriod"/>
              <a:defRPr/>
            </a:pPr>
            <a:r>
              <a:rPr lang="en-GB" sz="1050" kern="1200" dirty="0">
                <a:solidFill>
                  <a:schemeClr val="tx1"/>
                </a:solidFill>
                <a:latin typeface="Arial" panose="020B0604020202020204" pitchFamily="34" charset="0"/>
                <a:cs typeface="Arial" panose="020B0604020202020204" pitchFamily="34" charset="0"/>
              </a:rPr>
              <a:t>High-grade PIN</a:t>
            </a:r>
          </a:p>
          <a:p>
            <a:pPr marL="365760" lvl="0" indent="-365760">
              <a:buFont typeface="+mj-lt"/>
              <a:buAutoNum type="arabicPeriod"/>
              <a:defRPr/>
            </a:pPr>
            <a:r>
              <a:rPr lang="en-GB" sz="1050" kern="1200" dirty="0">
                <a:solidFill>
                  <a:schemeClr val="tx1"/>
                </a:solidFill>
                <a:latin typeface="Arial" panose="020B0604020202020204" pitchFamily="34" charset="0"/>
                <a:cs typeface="Arial" panose="020B0604020202020204" pitchFamily="34" charset="0"/>
              </a:rPr>
              <a:t>All of the above</a:t>
            </a:r>
          </a:p>
          <a:p>
            <a:pPr marL="228600" lvl="0" indent="-228600">
              <a:buFont typeface="+mj-lt"/>
              <a:buAutoNum type="arabicPeriod"/>
              <a:defRPr/>
            </a:pPr>
            <a:endParaRPr lang="en-US" sz="1050" kern="1200" dirty="0">
              <a:solidFill>
                <a:schemeClr val="tx1"/>
              </a:solidFill>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Answer: 1 and 3. </a:t>
            </a:r>
            <a:r>
              <a:rPr lang="en-US" sz="1050" b="0" kern="1200" dirty="0">
                <a:solidFill>
                  <a:schemeClr val="tx1"/>
                </a:solidFill>
                <a:latin typeface="Arial" panose="020B0604020202020204" pitchFamily="34" charset="0"/>
                <a:cs typeface="Arial" panose="020B0604020202020204" pitchFamily="34" charset="0"/>
              </a:rPr>
              <a:t>PIA and high-grade PIN </a:t>
            </a:r>
            <a:r>
              <a:rPr lang="en-US" sz="1050" b="0" kern="1200" baseline="0" dirty="0">
                <a:solidFill>
                  <a:schemeClr val="tx1"/>
                </a:solidFill>
                <a:latin typeface="Arial" panose="020B0604020202020204" pitchFamily="34" charset="0"/>
                <a:cs typeface="Arial" panose="020B0604020202020204" pitchFamily="34" charset="0"/>
              </a:rPr>
              <a:t>are precancerous conditions that may lead </a:t>
            </a:r>
            <a:r>
              <a:rPr lang="en-US" sz="1050" b="0" kern="1200" baseline="0" dirty="0" smtClean="0">
                <a:solidFill>
                  <a:schemeClr val="tx1"/>
                </a:solidFill>
                <a:latin typeface="Arial" panose="020B0604020202020204" pitchFamily="34" charset="0"/>
                <a:cs typeface="Arial" panose="020B0604020202020204" pitchFamily="34" charset="0"/>
              </a:rPr>
              <a:t>to</a:t>
            </a:r>
          </a:p>
          <a:p>
            <a:r>
              <a:rPr lang="en-US" sz="1050" b="0" kern="1200" baseline="0" dirty="0" smtClean="0">
                <a:solidFill>
                  <a:schemeClr val="tx1"/>
                </a:solidFill>
                <a:latin typeface="Arial" panose="020B0604020202020204" pitchFamily="34" charset="0"/>
                <a:cs typeface="Arial" panose="020B0604020202020204" pitchFamily="34" charset="0"/>
              </a:rPr>
              <a:t>prostate</a:t>
            </a:r>
            <a:r>
              <a:rPr lang="en-US" sz="1050" b="0" kern="1200" dirty="0" smtClean="0">
                <a:solidFill>
                  <a:schemeClr val="tx1"/>
                </a:solidFill>
                <a:latin typeface="Arial" panose="020B0604020202020204" pitchFamily="34" charset="0"/>
                <a:cs typeface="Arial" panose="020B0604020202020204" pitchFamily="34" charset="0"/>
              </a:rPr>
              <a:t> </a:t>
            </a:r>
            <a:r>
              <a:rPr lang="en-US" sz="1050" b="0" kern="1200" baseline="0" dirty="0" smtClean="0">
                <a:solidFill>
                  <a:schemeClr val="tx1"/>
                </a:solidFill>
                <a:latin typeface="Arial" panose="020B0604020202020204" pitchFamily="34" charset="0"/>
                <a:cs typeface="Arial" panose="020B0604020202020204" pitchFamily="34" charset="0"/>
              </a:rPr>
              <a:t>cancer</a:t>
            </a:r>
            <a:r>
              <a:rPr lang="en-US" sz="1050" b="0" kern="1200" baseline="0" dirty="0">
                <a:solidFill>
                  <a:schemeClr val="tx1"/>
                </a:solidFill>
                <a:latin typeface="Arial" panose="020B0604020202020204" pitchFamily="34" charset="0"/>
                <a:cs typeface="Arial" panose="020B0604020202020204" pitchFamily="34" charset="0"/>
              </a:rPr>
              <a:t>.</a:t>
            </a:r>
          </a:p>
          <a:p>
            <a:endParaRPr lang="en-US" sz="1050" b="0" kern="1200" baseline="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err="1">
                <a:latin typeface="Arial" panose="020B0604020202020204" pitchFamily="34" charset="0"/>
                <a:cs typeface="Arial" panose="020B0604020202020204" pitchFamily="34" charset="0"/>
              </a:rPr>
              <a:t>PIA</a:t>
            </a:r>
            <a:r>
              <a:rPr lang="en-US" sz="1050" dirty="0">
                <a:latin typeface="Arial" panose="020B0604020202020204" pitchFamily="34" charset="0"/>
                <a:cs typeface="Arial" panose="020B0604020202020204" pitchFamily="34" charset="0"/>
              </a:rPr>
              <a:t>, </a:t>
            </a:r>
            <a:r>
              <a:rPr lang="en-GB" sz="1050" dirty="0">
                <a:latin typeface="Arial" panose="020B0604020202020204" pitchFamily="34" charset="0"/>
                <a:cs typeface="Arial" panose="020B0604020202020204" pitchFamily="34" charset="0"/>
              </a:rPr>
              <a:t>proliferative inflammatory atrophy; PIN, prostatic intraepithelial neoplasia</a:t>
            </a:r>
            <a:r>
              <a:rPr lang="en-GB" sz="1050" dirty="0"/>
              <a:t>.</a:t>
            </a:r>
            <a:r>
              <a:rPr lang="en-US" sz="1050" dirty="0"/>
              <a:t> </a:t>
            </a:r>
            <a:endParaRPr lang="en-GB" sz="1050" dirty="0"/>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17</a:t>
            </a:fld>
            <a:endParaRPr lang="en-US" dirty="0"/>
          </a:p>
        </p:txBody>
      </p:sp>
    </p:spTree>
    <p:extLst>
      <p:ext uri="{BB962C8B-B14F-4D97-AF65-F5344CB8AC3E}">
        <p14:creationId xmlns:p14="http://schemas.microsoft.com/office/powerpoint/2010/main" val="3377431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(4)</a:t>
            </a:r>
          </a:p>
          <a:p>
            <a:pPr marL="0" lvl="0" indent="0">
              <a:buNone/>
              <a:defRPr/>
            </a:pPr>
            <a:endParaRPr lang="en-US" sz="1050" kern="1200" dirty="0">
              <a:solidFill>
                <a:schemeClr val="tx1"/>
              </a:solidFill>
              <a:latin typeface="Arial" panose="020B0604020202020204" pitchFamily="34" charset="0"/>
              <a:cs typeface="Arial" panose="020B0604020202020204" pitchFamily="34" charset="0"/>
            </a:endParaRPr>
          </a:p>
          <a:p>
            <a:pPr marL="0" lvl="0" indent="0">
              <a:buNone/>
              <a:defRPr/>
            </a:pPr>
            <a:r>
              <a:rPr lang="en-US" sz="1050" kern="1200" dirty="0">
                <a:solidFill>
                  <a:schemeClr val="tx1"/>
                </a:solidFill>
                <a:latin typeface="Arial" panose="020B0604020202020204" pitchFamily="34" charset="0"/>
                <a:cs typeface="Arial" panose="020B0604020202020204" pitchFamily="34" charset="0"/>
              </a:rPr>
              <a:t>Which of the following are early warning symptoms for prostate cancer? </a:t>
            </a:r>
          </a:p>
          <a:p>
            <a:endParaRPr lang="en-GB" sz="1050" dirty="0">
              <a:latin typeface="Arial" panose="020B0604020202020204" pitchFamily="34" charset="0"/>
              <a:cs typeface="Arial" panose="020B0604020202020204" pitchFamily="34" charset="0"/>
            </a:endParaRPr>
          </a:p>
          <a:p>
            <a:pPr marL="365760" indent="-365760">
              <a:buAutoNum type="arabicPeriod"/>
            </a:pPr>
            <a:r>
              <a:rPr lang="en-GB" sz="1050" dirty="0">
                <a:latin typeface="Arial" panose="020B0604020202020204" pitchFamily="34" charset="0"/>
                <a:cs typeface="Arial" panose="020B0604020202020204" pitchFamily="34" charset="0"/>
              </a:rPr>
              <a:t>Pain or burning during urination</a:t>
            </a:r>
          </a:p>
          <a:p>
            <a:pPr marL="365760" indent="-365760">
              <a:buAutoNum type="arabicPeriod"/>
            </a:pPr>
            <a:r>
              <a:rPr lang="en-GB" sz="1050" dirty="0">
                <a:latin typeface="Arial" panose="020B0604020202020204" pitchFamily="34" charset="0"/>
                <a:cs typeface="Arial" panose="020B0604020202020204" pitchFamily="34" charset="0"/>
              </a:rPr>
              <a:t>Blood in the urine or semen</a:t>
            </a:r>
          </a:p>
          <a:p>
            <a:pPr marL="365760" indent="-365760">
              <a:buAutoNum type="arabicPeriod"/>
            </a:pPr>
            <a:r>
              <a:rPr lang="en-GB" sz="1050" dirty="0">
                <a:latin typeface="Arial" panose="020B0604020202020204" pitchFamily="34" charset="0"/>
                <a:cs typeface="Arial" panose="020B0604020202020204" pitchFamily="34" charset="0"/>
              </a:rPr>
              <a:t>Back, pelvic or hip pain</a:t>
            </a:r>
          </a:p>
          <a:p>
            <a:pPr marL="365760" indent="-365760">
              <a:buAutoNum type="arabicPeriod"/>
            </a:pPr>
            <a:r>
              <a:rPr lang="en-GB" sz="1050" dirty="0">
                <a:latin typeface="Arial" panose="020B0604020202020204" pitchFamily="34" charset="0"/>
                <a:cs typeface="Arial" panose="020B0604020202020204" pitchFamily="34" charset="0"/>
              </a:rPr>
              <a:t>No early warning symptoms</a:t>
            </a:r>
          </a:p>
          <a:p>
            <a:pPr marL="0" indent="0">
              <a:buNone/>
            </a:pPr>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Answer: 4. </a:t>
            </a:r>
            <a:r>
              <a:rPr lang="en-US" sz="1050" dirty="0">
                <a:latin typeface="Arial" panose="020B0604020202020204" pitchFamily="34" charset="0"/>
                <a:cs typeface="Arial" panose="020B0604020202020204" pitchFamily="34" charset="0"/>
              </a:rPr>
              <a:t>Prostate cancer typically shows no early warning symptoms. </a:t>
            </a: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18</a:t>
            </a:fld>
            <a:endParaRPr lang="en-US" dirty="0"/>
          </a:p>
        </p:txBody>
      </p:sp>
    </p:spTree>
    <p:extLst>
      <p:ext uri="{BB962C8B-B14F-4D97-AF65-F5344CB8AC3E}">
        <p14:creationId xmlns:p14="http://schemas.microsoft.com/office/powerpoint/2010/main" val="301080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(5)</a:t>
            </a: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Which of the following are established risk factors for prostate cancer?</a:t>
            </a:r>
          </a:p>
          <a:p>
            <a:endParaRPr lang="en-GB" sz="1050" dirty="0">
              <a:latin typeface="Arial" panose="020B0604020202020204" pitchFamily="34" charset="0"/>
              <a:cs typeface="Arial" panose="020B0604020202020204" pitchFamily="34" charset="0"/>
            </a:endParaRPr>
          </a:p>
          <a:p>
            <a:pPr marL="365760" indent="-365760">
              <a:buAutoNum type="arabicPeriod"/>
            </a:pPr>
            <a:r>
              <a:rPr lang="en-GB" sz="1050" dirty="0">
                <a:latin typeface="Arial" panose="020B0604020202020204" pitchFamily="34" charset="0"/>
                <a:cs typeface="Arial" panose="020B0604020202020204" pitchFamily="34" charset="0"/>
              </a:rPr>
              <a:t>Age</a:t>
            </a:r>
          </a:p>
          <a:p>
            <a:pPr marL="365760" indent="-365760">
              <a:buAutoNum type="arabicPeriod"/>
            </a:pPr>
            <a:r>
              <a:rPr lang="en-GB" sz="1050" dirty="0">
                <a:latin typeface="Arial" panose="020B0604020202020204" pitchFamily="34" charset="0"/>
                <a:cs typeface="Arial" panose="020B0604020202020204" pitchFamily="34" charset="0"/>
              </a:rPr>
              <a:t>Family history</a:t>
            </a:r>
          </a:p>
          <a:p>
            <a:pPr marL="365760" indent="-365760">
              <a:buAutoNum type="arabicPeriod"/>
            </a:pPr>
            <a:r>
              <a:rPr lang="en-GB" sz="1050" dirty="0">
                <a:latin typeface="Arial" panose="020B0604020202020204" pitchFamily="34" charset="0"/>
                <a:cs typeface="Arial" panose="020B0604020202020204" pitchFamily="34" charset="0"/>
              </a:rPr>
              <a:t>Diet</a:t>
            </a:r>
          </a:p>
          <a:p>
            <a:pPr marL="365760" indent="-365760">
              <a:buAutoNum type="arabicPeriod"/>
            </a:pPr>
            <a:r>
              <a:rPr lang="en-GB" sz="1050" dirty="0">
                <a:latin typeface="Arial" panose="020B0604020202020204" pitchFamily="34" charset="0"/>
                <a:cs typeface="Arial" panose="020B0604020202020204" pitchFamily="34" charset="0"/>
              </a:rPr>
              <a:t>All of the above</a:t>
            </a:r>
          </a:p>
          <a:p>
            <a:pPr marL="228600" indent="-228600">
              <a:buAutoNum type="arabicPeriod"/>
            </a:pPr>
            <a:endParaRPr lang="en-GB" sz="1050" dirty="0">
              <a:latin typeface="Arial" panose="020B0604020202020204" pitchFamily="34" charset="0"/>
              <a:cs typeface="Arial" panose="020B0604020202020204" pitchFamily="34" charset="0"/>
            </a:endParaRPr>
          </a:p>
          <a:p>
            <a:pPr marL="0" indent="0">
              <a:buNone/>
            </a:pPr>
            <a:r>
              <a:rPr lang="en-GB" sz="1050" dirty="0">
                <a:latin typeface="Arial" panose="020B0604020202020204" pitchFamily="34" charset="0"/>
                <a:cs typeface="Arial" panose="020B0604020202020204" pitchFamily="34" charset="0"/>
              </a:rPr>
              <a:t>Answer:</a:t>
            </a:r>
            <a:r>
              <a:rPr lang="en-GB" sz="1050" baseline="0" dirty="0">
                <a:latin typeface="Arial" panose="020B0604020202020204" pitchFamily="34" charset="0"/>
                <a:cs typeface="Arial" panose="020B0604020202020204" pitchFamily="34" charset="0"/>
              </a:rPr>
              <a:t> </a:t>
            </a:r>
            <a:r>
              <a:rPr lang="en-GB" sz="1050" dirty="0">
                <a:latin typeface="Arial" panose="020B0604020202020204" pitchFamily="34" charset="0"/>
                <a:cs typeface="Arial" panose="020B0604020202020204" pitchFamily="34" charset="0"/>
              </a:rPr>
              <a:t>1 and 2. Age, ethnicity/race</a:t>
            </a:r>
            <a:r>
              <a:rPr lang="en-GB" sz="1050" baseline="0" dirty="0">
                <a:latin typeface="Arial" panose="020B0604020202020204" pitchFamily="34" charset="0"/>
                <a:cs typeface="Arial" panose="020B0604020202020204" pitchFamily="34" charset="0"/>
              </a:rPr>
              <a:t> and heredity are the only 3 established risk factors for prostate cancer. </a:t>
            </a: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19</a:t>
            </a:fld>
            <a:endParaRPr lang="en-US" dirty="0"/>
          </a:p>
        </p:txBody>
      </p:sp>
    </p:spTree>
    <p:extLst>
      <p:ext uri="{BB962C8B-B14F-4D97-AF65-F5344CB8AC3E}">
        <p14:creationId xmlns:p14="http://schemas.microsoft.com/office/powerpoint/2010/main" val="348112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b="0" u="sng" dirty="0">
                <a:latin typeface="Arial" panose="020B0604020202020204" pitchFamily="34" charset="0"/>
                <a:cs typeface="Arial" panose="020B0604020202020204" pitchFamily="34" charset="0"/>
              </a:rPr>
              <a:t>Disclaimer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0" kern="1200" dirty="0">
              <a:ln/>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050" kern="1200" dirty="0">
                <a:ln/>
                <a:solidFill>
                  <a:schemeClr val="tx1"/>
                </a:solidFill>
                <a:latin typeface="Arial" panose="020B0604020202020204" pitchFamily="34" charset="0"/>
                <a:cs typeface="Arial" panose="020B0604020202020204" pitchFamily="34" charset="0"/>
              </a:rPr>
              <a:t>These training slides must be approved by your local medical and regulatory authorities in accordance with your country-specific laws and regulations. These slides are meant for internal training purpose only.</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000" kern="1200" dirty="0">
              <a:ln/>
              <a:solidFill>
                <a:schemeClr val="tx1"/>
              </a:solidFill>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2</a:t>
            </a:fld>
            <a:endParaRPr lang="en-US" dirty="0"/>
          </a:p>
        </p:txBody>
      </p:sp>
    </p:spTree>
    <p:extLst>
      <p:ext uri="{BB962C8B-B14F-4D97-AF65-F5344CB8AC3E}">
        <p14:creationId xmlns:p14="http://schemas.microsoft.com/office/powerpoint/2010/main" val="278703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20</a:t>
            </a:fld>
            <a:endParaRPr lang="en-US" dirty="0"/>
          </a:p>
        </p:txBody>
      </p:sp>
    </p:spTree>
    <p:extLst>
      <p:ext uri="{BB962C8B-B14F-4D97-AF65-F5344CB8AC3E}">
        <p14:creationId xmlns:p14="http://schemas.microsoft.com/office/powerpoint/2010/main" val="160710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76463" y="4400550"/>
            <a:ext cx="6561221" cy="3600450"/>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a:latin typeface="Arial" panose="020B0604020202020204" pitchFamily="34" charset="0"/>
                <a:cs typeface="Arial" panose="020B0604020202020204" pitchFamily="34" charset="0"/>
              </a:rPr>
              <a:t>Epidemiology of prostate cancer</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The</a:t>
            </a:r>
            <a:r>
              <a:rPr lang="en-GB" sz="1050" baseline="0" dirty="0">
                <a:latin typeface="Arial" panose="020B0604020202020204" pitchFamily="34" charset="0"/>
                <a:cs typeface="Arial" panose="020B0604020202020204" pitchFamily="34" charset="0"/>
              </a:rPr>
              <a:t> w</a:t>
            </a:r>
            <a:r>
              <a:rPr lang="en-GB" sz="1050" dirty="0">
                <a:latin typeface="Arial" panose="020B0604020202020204" pitchFamily="34" charset="0"/>
                <a:cs typeface="Arial" panose="020B0604020202020204" pitchFamily="34" charset="0"/>
              </a:rPr>
              <a:t>orldwide burden of prostate cancer is on</a:t>
            </a:r>
            <a:r>
              <a:rPr lang="en-GB" sz="1050" baseline="0" dirty="0">
                <a:latin typeface="Arial" panose="020B0604020202020204" pitchFamily="34" charset="0"/>
                <a:cs typeface="Arial" panose="020B0604020202020204" pitchFamily="34" charset="0"/>
              </a:rPr>
              <a:t> the rise. </a:t>
            </a:r>
            <a:r>
              <a:rPr lang="en-GB" sz="1050" dirty="0">
                <a:latin typeface="Arial" panose="020B0604020202020204" pitchFamily="34" charset="0"/>
                <a:cs typeface="Arial" panose="020B0604020202020204" pitchFamily="34" charset="0"/>
              </a:rPr>
              <a:t>Results </a:t>
            </a:r>
            <a:r>
              <a:rPr lang="en-GB" sz="1050" baseline="0" dirty="0">
                <a:latin typeface="Arial" panose="020B0604020202020204" pitchFamily="34" charset="0"/>
                <a:cs typeface="Arial" panose="020B0604020202020204" pitchFamily="34" charset="0"/>
              </a:rPr>
              <a:t>from GLOBOCAN estimate 1.7 million new cases and 499,000 new deaths due to prostate cancer by the end of 2030.</a:t>
            </a:r>
            <a:r>
              <a:rPr lang="en-GB" sz="1050" baseline="30000" dirty="0">
                <a:latin typeface="Arial" panose="020B0604020202020204" pitchFamily="34" charset="0"/>
                <a:cs typeface="Arial" panose="020B0604020202020204" pitchFamily="34" charset="0"/>
              </a:rPr>
              <a:t>2</a:t>
            </a:r>
            <a:r>
              <a:rPr lang="en-GB" sz="1050" dirty="0">
                <a:latin typeface="Arial" panose="020B0604020202020204" pitchFamily="34" charset="0"/>
                <a:cs typeface="Arial" panose="020B0604020202020204" pitchFamily="34" charset="0"/>
              </a:rPr>
              <a:t> /p1093/col1/para2</a:t>
            </a:r>
            <a:r>
              <a:rPr lang="en-GB" sz="1050" baseline="0" dirty="0">
                <a:latin typeface="Arial" panose="020B0604020202020204" pitchFamily="34" charset="0"/>
                <a:cs typeface="Arial" panose="020B0604020202020204" pitchFamily="34" charset="0"/>
              </a:rPr>
              <a:t> </a:t>
            </a:r>
            <a:r>
              <a:rPr lang="en-GB" sz="1050" dirty="0">
                <a:latin typeface="Arial" panose="020B0604020202020204" pitchFamily="34" charset="0"/>
                <a:cs typeface="Arial" panose="020B0604020202020204" pitchFamily="34" charset="0"/>
              </a:rPr>
              <a:t>Prostate cancer is the most common cancer in men in Europe (&gt;70 years) and America (&gt;65 years).</a:t>
            </a:r>
            <a:r>
              <a:rPr lang="en-GB" sz="1050" baseline="30000" dirty="0">
                <a:latin typeface="Arial" panose="020B0604020202020204" pitchFamily="34" charset="0"/>
                <a:cs typeface="Arial" panose="020B0604020202020204" pitchFamily="34" charset="0"/>
              </a:rPr>
              <a:t>2,3</a:t>
            </a:r>
            <a:r>
              <a:rPr lang="en-GB" sz="1050" dirty="0">
                <a:latin typeface="Arial" panose="020B0604020202020204" pitchFamily="34" charset="0"/>
                <a:cs typeface="Arial" panose="020B0604020202020204" pitchFamily="34" charset="0"/>
              </a:rPr>
              <a:t> /p16/para4,</a:t>
            </a:r>
            <a:r>
              <a:rPr lang="en-GB" sz="1050" baseline="0" dirty="0">
                <a:latin typeface="Arial" panose="020B0604020202020204" pitchFamily="34" charset="0"/>
                <a:cs typeface="Arial" panose="020B0604020202020204" pitchFamily="34" charset="0"/>
              </a:rPr>
              <a:t> /p3/para4 </a:t>
            </a:r>
            <a:r>
              <a:rPr lang="en-GB" sz="1050" dirty="0">
                <a:latin typeface="Arial" panose="020B0604020202020204" pitchFamily="34" charset="0"/>
                <a:cs typeface="Arial" panose="020B0604020202020204" pitchFamily="34" charset="0"/>
              </a:rPr>
              <a:t>The American Cancer Society estimates that 1 in 7 men will be diagnosed with prostate cancer during his lifetime and about 1 in 39 will die of this disease.</a:t>
            </a:r>
            <a:r>
              <a:rPr lang="en-GB" sz="1050" baseline="30000" dirty="0">
                <a:latin typeface="Arial" panose="020B0604020202020204" pitchFamily="34" charset="0"/>
                <a:cs typeface="Arial" panose="020B0604020202020204" pitchFamily="34" charset="0"/>
              </a:rPr>
              <a:t>3</a:t>
            </a:r>
            <a:r>
              <a:rPr lang="en-GB" sz="1050" baseline="0" dirty="0">
                <a:latin typeface="Arial" panose="020B0604020202020204" pitchFamily="34" charset="0"/>
                <a:cs typeface="Arial" panose="020B0604020202020204" pitchFamily="34" charset="0"/>
              </a:rPr>
              <a:t> /p3/para4-5</a:t>
            </a:r>
            <a:endParaRPr lang="en-GB" sz="1050" dirty="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Prostate cancer is the second leading cause of cancer death in men.</a:t>
            </a:r>
            <a:r>
              <a:rPr lang="en-GB" sz="1050" baseline="30000" dirty="0">
                <a:latin typeface="Arial" panose="020B0604020202020204" pitchFamily="34" charset="0"/>
                <a:cs typeface="Arial" panose="020B0604020202020204" pitchFamily="34" charset="0"/>
              </a:rPr>
              <a:t>4</a:t>
            </a:r>
            <a:r>
              <a:rPr lang="en-GB" sz="1050" dirty="0">
                <a:latin typeface="Arial" panose="020B0604020202020204" pitchFamily="34" charset="0"/>
                <a:cs typeface="Arial" panose="020B0604020202020204" pitchFamily="34" charset="0"/>
              </a:rPr>
              <a:t> /p580/col1/para3</a:t>
            </a:r>
            <a:r>
              <a:rPr lang="en-GB" sz="1050" baseline="0" dirty="0">
                <a:latin typeface="Arial" panose="020B0604020202020204" pitchFamily="34" charset="0"/>
                <a:cs typeface="Arial" panose="020B0604020202020204" pitchFamily="34" charset="0"/>
              </a:rPr>
              <a:t> </a:t>
            </a:r>
            <a:r>
              <a:rPr lang="en-GB" sz="1050" dirty="0">
                <a:latin typeface="Arial" panose="020B0604020202020204" pitchFamily="34" charset="0"/>
                <a:cs typeface="Arial" panose="020B0604020202020204" pitchFamily="34" charset="0"/>
              </a:rPr>
              <a:t>The highest incidence of prostate cancer is seen in men over 65 years of age and the average age of diagnosis is 66 years.</a:t>
            </a:r>
            <a:r>
              <a:rPr lang="en-GB" sz="1050" baseline="30000" dirty="0">
                <a:latin typeface="Arial" panose="020B0604020202020204" pitchFamily="34" charset="0"/>
                <a:cs typeface="Arial" panose="020B0604020202020204" pitchFamily="34" charset="0"/>
              </a:rPr>
              <a:t>3</a:t>
            </a:r>
            <a:r>
              <a:rPr lang="en-GB" sz="1050" dirty="0">
                <a:latin typeface="Arial" panose="020B0604020202020204" pitchFamily="34" charset="0"/>
                <a:cs typeface="Arial" panose="020B0604020202020204" pitchFamily="34" charset="0"/>
              </a:rPr>
              <a:t> </a:t>
            </a:r>
            <a:r>
              <a:rPr lang="en-GB" sz="1050" baseline="0" dirty="0">
                <a:latin typeface="Arial" panose="020B0604020202020204" pitchFamily="34" charset="0"/>
                <a:cs typeface="Arial" panose="020B0604020202020204" pitchFamily="34" charset="0"/>
              </a:rPr>
              <a:t>/p3/para4</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The economic burden of prostate cancer is substantial. In Europe alone,</a:t>
            </a:r>
            <a:r>
              <a:rPr lang="en-GB" sz="1050" baseline="0" dirty="0">
                <a:latin typeface="Arial" panose="020B0604020202020204" pitchFamily="34" charset="0"/>
                <a:cs typeface="Arial" panose="020B0604020202020204" pitchFamily="34" charset="0"/>
              </a:rPr>
              <a:t> the costs of treating prostate cancer is in upwards of 8 billion pounds per year. Increasing life expectancy is expected to inflate these numbers significantly in the coming years.</a:t>
            </a:r>
            <a:r>
              <a:rPr lang="en-GB" sz="1050" baseline="30000" dirty="0">
                <a:latin typeface="Arial" panose="020B0604020202020204" pitchFamily="34" charset="0"/>
                <a:cs typeface="Arial" panose="020B0604020202020204" pitchFamily="34" charset="0"/>
              </a:rPr>
              <a:t>2</a:t>
            </a:r>
            <a:r>
              <a:rPr lang="en-GB" sz="1050" dirty="0">
                <a:latin typeface="Arial" panose="020B0604020202020204" pitchFamily="34" charset="0"/>
                <a:cs typeface="Arial" panose="020B0604020202020204" pitchFamily="34" charset="0"/>
              </a:rPr>
              <a:t> /p16/para5</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Let’s look at some detailed epidemiological data, shall we?</a:t>
            </a:r>
          </a:p>
          <a:p>
            <a:endParaRPr lang="en-GB" sz="1100"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References:</a:t>
            </a:r>
          </a:p>
          <a:p>
            <a:pPr marL="228600" indent="-228600">
              <a:buAutoNum type="arabicPeriod"/>
            </a:pPr>
            <a:r>
              <a:rPr lang="en-GB" sz="800" baseline="0" dirty="0">
                <a:latin typeface="Arial" panose="020B0604020202020204" pitchFamily="34" charset="0"/>
                <a:cs typeface="Arial" panose="020B0604020202020204" pitchFamily="34" charset="0"/>
              </a:rPr>
              <a:t>Schröder FH, Roobol MJ. Prostate cancer epidemic in sight? </a:t>
            </a:r>
            <a:r>
              <a:rPr lang="en-GB" sz="800" i="1" baseline="0" dirty="0">
                <a:latin typeface="Arial" panose="020B0604020202020204" pitchFamily="34" charset="0"/>
                <a:cs typeface="Arial" panose="020B0604020202020204" pitchFamily="34" charset="0"/>
              </a:rPr>
              <a:t>Eur Urol. </a:t>
            </a:r>
            <a:r>
              <a:rPr lang="en-GB" sz="800" baseline="0" dirty="0">
                <a:latin typeface="Arial" panose="020B0604020202020204" pitchFamily="34" charset="0"/>
                <a:cs typeface="Arial" panose="020B0604020202020204" pitchFamily="34" charset="0"/>
              </a:rPr>
              <a:t>2012;61(6):1093-1095. doi:10.1016/j.eururo.2012.03.019.</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indent="-228600">
              <a:buAutoNum type="arabicPeriod"/>
            </a:pPr>
            <a:r>
              <a:rPr lang="en-GB" sz="800" dirty="0">
                <a:latin typeface="Arial" panose="020B0604020202020204" pitchFamily="34" charset="0"/>
                <a:cs typeface="Arial" panose="020B0604020202020204" pitchFamily="34" charset="0"/>
              </a:rPr>
              <a:t>Prostate cancer.</a:t>
            </a:r>
            <a:r>
              <a:rPr lang="en-GB" sz="800" baseline="0" dirty="0">
                <a:latin typeface="Arial" panose="020B0604020202020204" pitchFamily="34" charset="0"/>
                <a:cs typeface="Arial" panose="020B0604020202020204" pitchFamily="34" charset="0"/>
              </a:rPr>
              <a:t> American Cancer Society Web site. http://www.cancer.org/acs/groups/cid/documents/webcontent/003134-pdf.pdf. Accessed April 4, 2016.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endParaRPr lang="en-GB" sz="800" dirty="0">
              <a:latin typeface="Arial" panose="020B0604020202020204" pitchFamily="34" charset="0"/>
              <a:cs typeface="Arial" panose="020B0604020202020204" pitchFamily="34" charset="0"/>
            </a:endParaRPr>
          </a:p>
          <a:p>
            <a:endParaRPr lang="en-GB" sz="1100" dirty="0"/>
          </a:p>
          <a:p>
            <a:endParaRPr lang="en-GB" sz="1100" dirty="0"/>
          </a:p>
        </p:txBody>
      </p:sp>
      <p:sp>
        <p:nvSpPr>
          <p:cNvPr id="4" name="Slide Number Placeholder 3"/>
          <p:cNvSpPr>
            <a:spLocks noGrp="1"/>
          </p:cNvSpPr>
          <p:nvPr>
            <p:ph type="sldNum" sz="quarter" idx="10"/>
          </p:nvPr>
        </p:nvSpPr>
        <p:spPr/>
        <p:txBody>
          <a:bodyPr/>
          <a:lstStyle/>
          <a:p>
            <a:fld id="{739CBBAE-9CAC-CA42-A60E-2BA57908FB49}" type="slidenum">
              <a:rPr lang="en-US" sz="1100" smtClean="0"/>
              <a:t>21</a:t>
            </a:fld>
            <a:endParaRPr lang="en-US" sz="1100" dirty="0"/>
          </a:p>
        </p:txBody>
      </p:sp>
    </p:spTree>
    <p:extLst>
      <p:ext uri="{BB962C8B-B14F-4D97-AF65-F5344CB8AC3E}">
        <p14:creationId xmlns:p14="http://schemas.microsoft.com/office/powerpoint/2010/main" val="2551315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a:latin typeface="Arial" panose="020B0604020202020204" pitchFamily="34" charset="0"/>
                <a:cs typeface="Arial" panose="020B0604020202020204" pitchFamily="34" charset="0"/>
              </a:rPr>
              <a:t>Worldwide prostate cancer incidence</a:t>
            </a: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Prostate cancer is</a:t>
            </a:r>
            <a:r>
              <a:rPr lang="en-GB" sz="1050" baseline="0" dirty="0">
                <a:latin typeface="Arial" panose="020B0604020202020204" pitchFamily="34" charset="0"/>
                <a:cs typeface="Arial" panose="020B0604020202020204" pitchFamily="34" charset="0"/>
              </a:rPr>
              <a:t> the second most common cancer in men, worldwide. According to the World Health Organization (WHO), about 1.1 million men were diagnosed with prostate cancer in 2012. Worldwide incidence rates varied more than 25-fold, with about 70% cases reported in developed countries. This trend can be attributed to the higher PSA testing and biopsy rates.</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/p1-2</a:t>
            </a:r>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 </a:t>
            </a:r>
          </a:p>
          <a:p>
            <a:r>
              <a:rPr lang="en-GB" sz="800" b="1" dirty="0">
                <a:latin typeface="Arial" panose="020B0604020202020204" pitchFamily="34" charset="0"/>
                <a:cs typeface="Arial" panose="020B0604020202020204" pitchFamily="34" charset="0"/>
              </a:rPr>
              <a:t>Reference:</a:t>
            </a:r>
          </a:p>
          <a:p>
            <a:pPr marL="228600" indent="-228600">
              <a:buFont typeface="+mj-lt"/>
              <a:buAutoNum type="arabicPeriod"/>
            </a:pPr>
            <a:r>
              <a:rPr lang="en-US" sz="800" dirty="0" err="1">
                <a:latin typeface="Arial" panose="020B0604020202020204" pitchFamily="34" charset="0"/>
                <a:cs typeface="Arial" panose="020B0604020202020204" pitchFamily="34" charset="0"/>
              </a:rPr>
              <a:t>GLOBOCAN</a:t>
            </a:r>
            <a:r>
              <a:rPr lang="en-US" sz="800" dirty="0">
                <a:latin typeface="Arial" panose="020B0604020202020204" pitchFamily="34" charset="0"/>
                <a:cs typeface="Arial" panose="020B0604020202020204" pitchFamily="34" charset="0"/>
              </a:rPr>
              <a:t> 2012: Estimated cancer incidence, mortality and prevalence worldwide in 2012. International Agency for Research on Cancer Web site. http://globocan.iarc.fr/Pages/fact_sheets_cancer.aspx. Accessed April 5, 2016.</a:t>
            </a:r>
          </a:p>
          <a:p>
            <a:endParaRPr lang="en-GB" dirty="0"/>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22</a:t>
            </a:fld>
            <a:endParaRPr lang="en-US" dirty="0"/>
          </a:p>
        </p:txBody>
      </p:sp>
    </p:spTree>
    <p:extLst>
      <p:ext uri="{BB962C8B-B14F-4D97-AF65-F5344CB8AC3E}">
        <p14:creationId xmlns:p14="http://schemas.microsoft.com/office/powerpoint/2010/main" val="2527561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baseline="0" dirty="0">
                <a:latin typeface="Arial" panose="020B0604020202020204" pitchFamily="34" charset="0"/>
                <a:cs typeface="Arial" panose="020B0604020202020204" pitchFamily="34" charset="0"/>
              </a:rPr>
              <a:t>Worldwide prostate cancer mortality</a:t>
            </a:r>
          </a:p>
          <a:p>
            <a:endParaRPr lang="en-GB" sz="1050" baseline="0" dirty="0">
              <a:latin typeface="Arial" panose="020B0604020202020204" pitchFamily="34" charset="0"/>
              <a:cs typeface="Arial" panose="020B0604020202020204" pitchFamily="34" charset="0"/>
            </a:endParaRPr>
          </a:p>
          <a:p>
            <a:r>
              <a:rPr lang="en-GB" sz="1050" baseline="0" dirty="0">
                <a:latin typeface="Arial" panose="020B0604020202020204" pitchFamily="34" charset="0"/>
                <a:cs typeface="Arial" panose="020B0604020202020204" pitchFamily="34" charset="0"/>
              </a:rPr>
              <a:t>Prostate cancer is the fifth leading cause of death from cancer in men, worldwide. Mortality rates are higher in less developed regions (e.g., Caribbean, Sub-Saharan Africa) than in more developed regions (e.g., South-Central Asia).</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a:t>
            </a:r>
            <a:r>
              <a:rPr lang="en-GB" sz="1050" baseline="0" dirty="0" err="1">
                <a:latin typeface="Arial" panose="020B0604020202020204" pitchFamily="34" charset="0"/>
                <a:cs typeface="Arial" panose="020B0604020202020204" pitchFamily="34" charset="0"/>
              </a:rPr>
              <a:t>p2,5</a:t>
            </a:r>
            <a:endParaRPr lang="en-GB" sz="1050"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Reference:</a:t>
            </a:r>
          </a:p>
          <a:p>
            <a:pPr marL="228600" indent="-228600">
              <a:buFont typeface="+mj-lt"/>
              <a:buAutoNum type="arabicPeriod"/>
            </a:pPr>
            <a:r>
              <a:rPr lang="en-US" sz="800" baseline="0" dirty="0" err="1">
                <a:latin typeface="Arial" panose="020B0604020202020204" pitchFamily="34" charset="0"/>
                <a:cs typeface="Arial" panose="020B0604020202020204" pitchFamily="34" charset="0"/>
              </a:rPr>
              <a:t>GLOBOCAN</a:t>
            </a:r>
            <a:r>
              <a:rPr lang="en-US" sz="800" baseline="0" dirty="0">
                <a:latin typeface="Arial" panose="020B0604020202020204" pitchFamily="34" charset="0"/>
                <a:cs typeface="Arial" panose="020B0604020202020204" pitchFamily="34" charset="0"/>
              </a:rPr>
              <a:t> 2012: Estimated cancer incidence, mortality and prevalence worldwide in 2012</a:t>
            </a:r>
            <a:r>
              <a:rPr lang="en-GB" sz="800" baseline="0" dirty="0">
                <a:latin typeface="Arial" panose="020B0604020202020204" pitchFamily="34" charset="0"/>
                <a:cs typeface="Arial" panose="020B0604020202020204" pitchFamily="34" charset="0"/>
              </a:rPr>
              <a:t>. International Agency for Research on Cancer Web site. http://globocan.iarc.fr/Pages/fact_sheets_cancer.aspx. Accessed April 5, 2016.</a:t>
            </a:r>
            <a:endParaRPr lang="en-GB" sz="8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23</a:t>
            </a:fld>
            <a:endParaRPr lang="en-US" dirty="0"/>
          </a:p>
        </p:txBody>
      </p:sp>
    </p:spTree>
    <p:extLst>
      <p:ext uri="{BB962C8B-B14F-4D97-AF65-F5344CB8AC3E}">
        <p14:creationId xmlns:p14="http://schemas.microsoft.com/office/powerpoint/2010/main" val="49943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a:latin typeface="Arial" panose="020B0604020202020204" pitchFamily="34" charset="0"/>
                <a:cs typeface="Arial" panose="020B0604020202020204" pitchFamily="34" charset="0"/>
              </a:rPr>
              <a:t>Prostate cancer incidence</a:t>
            </a: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The incidence of prostate</a:t>
            </a:r>
            <a:r>
              <a:rPr lang="en-GB" sz="1050" baseline="0" dirty="0">
                <a:latin typeface="Arial" panose="020B0604020202020204" pitchFamily="34" charset="0"/>
                <a:cs typeface="Arial" panose="020B0604020202020204" pitchFamily="34" charset="0"/>
              </a:rPr>
              <a:t> cancer is on the rise worldwide.</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/p1079/col1/para1 This rise may be attributed to the heightened awareness and increased screening using the PSA blood test. However, the incidence has also been on the rise in countries such as Thailand and Singapore where testing for PSA is relatively uncommon. The latter could plausibly be a result of adoption of a westernised lifestyle. On the other hand, the rise in incidence of prostate cancer in Uganda may be attributed to increased awareness of prostate cancer and detection of cancer during routine prostatectomy or histological examination of biopsies among the elderly population.</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/p1088/col1/para2, /col2/para1</a:t>
            </a:r>
            <a:endParaRPr lang="en-GB" sz="1050" dirty="0">
              <a:latin typeface="Arial" panose="020B0604020202020204" pitchFamily="34" charset="0"/>
              <a:cs typeface="Arial" panose="020B0604020202020204" pitchFamily="34" charset="0"/>
            </a:endParaRP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There is a wide variation in prostate cancer rates internationally</a:t>
            </a:r>
            <a:r>
              <a:rPr lang="en-GB" sz="1050" baseline="0" dirty="0">
                <a:latin typeface="Arial" panose="020B0604020202020204" pitchFamily="34" charset="0"/>
                <a:cs typeface="Arial" panose="020B0604020202020204" pitchFamily="34" charset="0"/>
              </a:rPr>
              <a:t>. </a:t>
            </a:r>
            <a:r>
              <a:rPr lang="en-GB" sz="1050" dirty="0">
                <a:latin typeface="Arial" panose="020B0604020202020204" pitchFamily="34" charset="0"/>
                <a:cs typeface="Arial" panose="020B0604020202020204" pitchFamily="34" charset="0"/>
              </a:rPr>
              <a:t>The causes of this variation include different detection techniques, treatment</a:t>
            </a:r>
            <a:r>
              <a:rPr lang="en-GB" sz="1050" baseline="0" dirty="0">
                <a:latin typeface="Arial" panose="020B0604020202020204" pitchFamily="34" charset="0"/>
                <a:cs typeface="Arial" panose="020B0604020202020204" pitchFamily="34" charset="0"/>
              </a:rPr>
              <a:t> variation, genetic factors as well as lifestyle choices.</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/p1079/col2/para1, /p1080/col1/para1, /p1085/col2/para1, /p1086/col1/para2</a:t>
            </a:r>
            <a:endParaRPr lang="en-GB" sz="1050"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Reference:</a:t>
            </a:r>
          </a:p>
          <a:p>
            <a:pPr marL="228600" indent="-228600">
              <a:buAutoNum type="arabicPeriod"/>
            </a:pPr>
            <a:r>
              <a:rPr lang="en-GB" sz="800" baseline="0" dirty="0">
                <a:latin typeface="Arial" panose="020B0604020202020204" pitchFamily="34" charset="0"/>
                <a:cs typeface="Arial" panose="020B0604020202020204" pitchFamily="34" charset="0"/>
              </a:rPr>
              <a:t>Center MM, Jemal A, Lortet-Tieulent J, et al. International variation in prostate cancer incidence and mortality rates. </a:t>
            </a:r>
            <a:r>
              <a:rPr lang="en-GB" sz="800" i="1" baseline="0" dirty="0">
                <a:latin typeface="Arial" panose="020B0604020202020204" pitchFamily="34" charset="0"/>
                <a:cs typeface="Arial" panose="020B0604020202020204" pitchFamily="34" charset="0"/>
              </a:rPr>
              <a:t>Eur Urol. </a:t>
            </a:r>
            <a:r>
              <a:rPr lang="en-GB" sz="800" baseline="0" dirty="0">
                <a:latin typeface="Arial" panose="020B0604020202020204" pitchFamily="34" charset="0"/>
                <a:cs typeface="Arial" panose="020B0604020202020204" pitchFamily="34" charset="0"/>
              </a:rPr>
              <a:t>2012;61(6):1079-1092. doi:10.1016/j.eururo.2012.02.054.</a:t>
            </a:r>
          </a:p>
          <a:p>
            <a:pPr marL="0" indent="0">
              <a:buNone/>
            </a:pPr>
            <a:endParaRPr lang="en-GB" baseline="0" dirty="0"/>
          </a:p>
        </p:txBody>
      </p:sp>
      <p:sp>
        <p:nvSpPr>
          <p:cNvPr id="4" name="Slide Number Placeholder 3"/>
          <p:cNvSpPr>
            <a:spLocks noGrp="1"/>
          </p:cNvSpPr>
          <p:nvPr>
            <p:ph type="sldNum" sz="quarter" idx="10"/>
          </p:nvPr>
        </p:nvSpPr>
        <p:spPr/>
        <p:txBody>
          <a:bodyPr/>
          <a:lstStyle/>
          <a:p>
            <a:fld id="{739CBBAE-9CAC-CA42-A60E-2BA57908FB49}" type="slidenum">
              <a:rPr lang="en-US" smtClean="0"/>
              <a:t>24</a:t>
            </a:fld>
            <a:endParaRPr lang="en-US" dirty="0"/>
          </a:p>
        </p:txBody>
      </p:sp>
    </p:spTree>
    <p:extLst>
      <p:ext uri="{BB962C8B-B14F-4D97-AF65-F5344CB8AC3E}">
        <p14:creationId xmlns:p14="http://schemas.microsoft.com/office/powerpoint/2010/main" val="59182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a:latin typeface="Arial" panose="020B0604020202020204" pitchFamily="34" charset="0"/>
                <a:cs typeface="Arial" panose="020B0604020202020204" pitchFamily="34" charset="0"/>
              </a:rPr>
              <a:t>Trends in prostate</a:t>
            </a:r>
            <a:r>
              <a:rPr lang="en-GB" sz="1050" u="sng" baseline="0" dirty="0">
                <a:latin typeface="Arial" panose="020B0604020202020204" pitchFamily="34" charset="0"/>
                <a:cs typeface="Arial" panose="020B0604020202020204" pitchFamily="34" charset="0"/>
              </a:rPr>
              <a:t> cancer in Asia</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The graphs represent the estimated age-adjusted incidence and mortality rates per 100,000 patients</a:t>
            </a:r>
            <a:r>
              <a:rPr lang="en-GB" sz="1050" baseline="0" dirty="0">
                <a:latin typeface="Arial" panose="020B0604020202020204" pitchFamily="34" charset="0"/>
                <a:cs typeface="Arial" panose="020B0604020202020204" pitchFamily="34" charset="0"/>
              </a:rPr>
              <a:t> from population-based cancer registries representing specific regions (extracted from data collected from the Cancer Incidence in Five Continents series)</a:t>
            </a:r>
            <a:r>
              <a:rPr lang="en-GB" sz="1050" dirty="0">
                <a:latin typeface="Arial" panose="020B0604020202020204" pitchFamily="34" charset="0"/>
                <a:cs typeface="Arial" panose="020B0604020202020204" pitchFamily="34" charset="0"/>
              </a:rPr>
              <a:t>. Prostate cancer incidence</a:t>
            </a:r>
            <a:r>
              <a:rPr lang="en-GB" sz="1050" baseline="0" dirty="0">
                <a:latin typeface="Arial" panose="020B0604020202020204" pitchFamily="34" charset="0"/>
                <a:cs typeface="Arial" panose="020B0604020202020204" pitchFamily="34" charset="0"/>
              </a:rPr>
              <a:t> rates and time trends (by year) are obtained from the estimates made at the International Agency for Research on Cancer (IARC) as compiled in GLOBOCAN (2012).</a:t>
            </a:r>
            <a:r>
              <a:rPr lang="en-GB" sz="1050" dirty="0">
                <a:latin typeface="Arial" panose="020B0604020202020204" pitchFamily="34" charset="0"/>
                <a:cs typeface="Arial" panose="020B0604020202020204" pitchFamily="34" charset="0"/>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baseline="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Asia</a:t>
            </a:r>
            <a:r>
              <a:rPr lang="en-GB" sz="1050" baseline="0" dirty="0">
                <a:latin typeface="Arial" panose="020B0604020202020204" pitchFamily="34" charset="0"/>
                <a:cs typeface="Arial" panose="020B0604020202020204" pitchFamily="34" charset="0"/>
              </a:rPr>
              <a:t> has among the lowest prostate cancer rates worldwide. Even so, incidence rates in most countries have consistently increased over the years.</a:t>
            </a:r>
            <a:r>
              <a:rPr lang="en-GB" sz="1050" baseline="30000" dirty="0">
                <a:latin typeface="Arial" panose="020B0604020202020204" pitchFamily="34" charset="0"/>
                <a:cs typeface="Arial" panose="020B0604020202020204" pitchFamily="34" charset="0"/>
              </a:rPr>
              <a:t>1</a:t>
            </a:r>
            <a:r>
              <a:rPr lang="en-GB" sz="1050" baseline="0" dirty="0">
                <a:latin typeface="Arial" panose="020B0604020202020204" pitchFamily="34" charset="0"/>
                <a:cs typeface="Arial" panose="020B0604020202020204" pitchFamily="34" charset="0"/>
              </a:rPr>
              <a:t> /p4 On the other hand, mortality trends have shown variation in the same countries, with the Republic of Korea showing increasing mortality rates, Israel and Japan showing decreasing mortality rates and Singapore reporting rather stable mortality trends.</a:t>
            </a:r>
            <a:r>
              <a:rPr lang="en-GB" sz="1050" baseline="30000" dirty="0">
                <a:latin typeface="Arial" panose="020B0604020202020204" pitchFamily="34" charset="0"/>
                <a:cs typeface="Arial" panose="020B0604020202020204" pitchFamily="34" charset="0"/>
              </a:rPr>
              <a:t>2 </a:t>
            </a:r>
            <a:r>
              <a:rPr lang="en-GB" sz="1050" baseline="0" dirty="0">
                <a:latin typeface="Arial" panose="020B0604020202020204" pitchFamily="34" charset="0"/>
                <a:cs typeface="Arial" panose="020B0604020202020204" pitchFamily="34" charset="0"/>
              </a:rPr>
              <a:t>/p1084/col1/para3</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References:</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800" baseline="0" dirty="0" err="1">
                <a:latin typeface="Arial" panose="020B0604020202020204" pitchFamily="34" charset="0"/>
                <a:cs typeface="Arial" panose="020B0604020202020204" pitchFamily="34" charset="0"/>
              </a:rPr>
              <a:t>GLOBOCAN</a:t>
            </a:r>
            <a:r>
              <a:rPr lang="en-US" sz="800" baseline="0" dirty="0">
                <a:latin typeface="Arial" panose="020B0604020202020204" pitchFamily="34" charset="0"/>
                <a:cs typeface="Arial" panose="020B0604020202020204" pitchFamily="34" charset="0"/>
              </a:rPr>
              <a:t> 2012: Estimated cancer incidence, mortality and prevalence worldwide in 2012</a:t>
            </a:r>
            <a:r>
              <a:rPr lang="en-GB" sz="800" baseline="0" dirty="0">
                <a:latin typeface="Arial" panose="020B0604020202020204" pitchFamily="34" charset="0"/>
                <a:cs typeface="Arial" panose="020B0604020202020204" pitchFamily="34" charset="0"/>
              </a:rPr>
              <a:t>. International Agency for Research on Cancer. http://globocan.iarc.fr/Pages/fact_sheets_cancer.aspx. Accessed April 5, 2016.</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GB" sz="800" baseline="0" dirty="0">
                <a:latin typeface="Arial" panose="020B0604020202020204" pitchFamily="34" charset="0"/>
                <a:cs typeface="Arial" panose="020B0604020202020204" pitchFamily="34" charset="0"/>
              </a:rPr>
              <a:t>Center MM, Jemal A, </a:t>
            </a:r>
            <a:r>
              <a:rPr lang="en-GB" sz="800" baseline="0" dirty="0" err="1">
                <a:latin typeface="Arial" panose="020B0604020202020204" pitchFamily="34" charset="0"/>
                <a:cs typeface="Arial" panose="020B0604020202020204" pitchFamily="34" charset="0"/>
              </a:rPr>
              <a:t>Lortet-Tieulent</a:t>
            </a:r>
            <a:r>
              <a:rPr lang="en-GB" sz="800" baseline="0" dirty="0">
                <a:latin typeface="Arial" panose="020B0604020202020204" pitchFamily="34" charset="0"/>
                <a:cs typeface="Arial" panose="020B0604020202020204" pitchFamily="34" charset="0"/>
              </a:rPr>
              <a:t> J, et al. International variation in prostate cancer incidence and mortality rates. </a:t>
            </a:r>
            <a:r>
              <a:rPr lang="en-GB" sz="800" i="1" baseline="0" dirty="0">
                <a:latin typeface="Arial" panose="020B0604020202020204" pitchFamily="34" charset="0"/>
                <a:cs typeface="Arial" panose="020B0604020202020204" pitchFamily="34" charset="0"/>
              </a:rPr>
              <a:t>Eur Urol. </a:t>
            </a:r>
            <a:r>
              <a:rPr lang="en-GB" sz="800" baseline="0" dirty="0">
                <a:latin typeface="Arial" panose="020B0604020202020204" pitchFamily="34" charset="0"/>
                <a:cs typeface="Arial" panose="020B0604020202020204" pitchFamily="34" charset="0"/>
              </a:rPr>
              <a:t>2012:1079-1092. </a:t>
            </a:r>
            <a:r>
              <a:rPr lang="en-GB" sz="800" b="0" i="0" kern="1200" dirty="0" smtClean="0">
                <a:solidFill>
                  <a:schemeClr val="tx1"/>
                </a:solidFill>
                <a:effectLst/>
                <a:latin typeface="Arial" panose="020B0604020202020204" pitchFamily="34" charset="0"/>
                <a:cs typeface="Arial" panose="020B0604020202020204" pitchFamily="34" charset="0"/>
              </a:rPr>
              <a:t>doi:10.1016/j.eururo.2012.02.054</a:t>
            </a:r>
            <a:r>
              <a:rPr lang="en-GB" sz="800" b="0" i="0" kern="1200" dirty="0">
                <a:solidFill>
                  <a:schemeClr val="tx1"/>
                </a:solidFill>
                <a:effectLst/>
                <a:latin typeface="Arial" panose="020B0604020202020204" pitchFamily="34" charset="0"/>
                <a:cs typeface="Arial" panose="020B0604020202020204" pitchFamily="34" charset="0"/>
              </a:rPr>
              <a:t>.</a:t>
            </a:r>
            <a:endParaRPr lang="en-GB" sz="800" dirty="0">
              <a:latin typeface="Arial" panose="020B0604020202020204" pitchFamily="34" charset="0"/>
              <a:cs typeface="Arial" panose="020B0604020202020204" pitchFamily="34" charset="0"/>
            </a:endParaRPr>
          </a:p>
          <a:p>
            <a:endParaRPr lang="en-GB" dirty="0"/>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25</a:t>
            </a:fld>
            <a:endParaRPr lang="en-US" dirty="0"/>
          </a:p>
        </p:txBody>
      </p:sp>
    </p:spTree>
    <p:extLst>
      <p:ext uri="{BB962C8B-B14F-4D97-AF65-F5344CB8AC3E}">
        <p14:creationId xmlns:p14="http://schemas.microsoft.com/office/powerpoint/2010/main" val="3759563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Trends in prostate cancer in Southeast Asia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graph represents the trends in incidence of and mortality due to prostate cancer in patients of all ages in Southeast Asia.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latin typeface="Arial" panose="020B0604020202020204" pitchFamily="34" charset="0"/>
                <a:cs typeface="Arial" panose="020B0604020202020204" pitchFamily="34" charset="0"/>
              </a:rPr>
              <a:t>It is important to remember</a:t>
            </a:r>
            <a:r>
              <a:rPr lang="en-US" sz="1050" baseline="0" dirty="0">
                <a:latin typeface="Arial" panose="020B0604020202020204" pitchFamily="34" charset="0"/>
                <a:cs typeface="Arial" panose="020B0604020202020204" pitchFamily="34" charset="0"/>
              </a:rPr>
              <a:t> that an </a:t>
            </a:r>
            <a:r>
              <a:rPr lang="en-IN" sz="1050" kern="1200" dirty="0">
                <a:solidFill>
                  <a:schemeClr val="tx1"/>
                </a:solidFill>
                <a:effectLst/>
                <a:latin typeface="Arial" panose="020B0604020202020204" pitchFamily="34" charset="0"/>
                <a:cs typeface="Arial" panose="020B0604020202020204" pitchFamily="34" charset="0"/>
              </a:rPr>
              <a:t>increasing trend of prostate cancer incidence and mortality is seen</a:t>
            </a:r>
            <a:r>
              <a:rPr lang="en-IN" sz="1050" kern="1200" baseline="0" dirty="0">
                <a:solidFill>
                  <a:schemeClr val="tx1"/>
                </a:solidFill>
                <a:effectLst/>
                <a:latin typeface="Arial" panose="020B0604020202020204" pitchFamily="34" charset="0"/>
                <a:cs typeface="Arial" panose="020B0604020202020204" pitchFamily="34" charset="0"/>
              </a:rPr>
              <a:t> </a:t>
            </a:r>
            <a:r>
              <a:rPr lang="en-IN" sz="1050" kern="1200" dirty="0">
                <a:solidFill>
                  <a:schemeClr val="tx1"/>
                </a:solidFill>
                <a:effectLst/>
                <a:latin typeface="Arial" panose="020B0604020202020204" pitchFamily="34" charset="0"/>
                <a:cs typeface="Arial" panose="020B0604020202020204" pitchFamily="34" charset="0"/>
              </a:rPr>
              <a:t>in Southeast Asia (</a:t>
            </a:r>
            <a:r>
              <a:rPr lang="en-GB" sz="1050" baseline="0" dirty="0">
                <a:latin typeface="Arial" panose="020B0604020202020204" pitchFamily="34" charset="0"/>
                <a:cs typeface="Arial" panose="020B0604020202020204" pitchFamily="34" charset="0"/>
              </a:rPr>
              <a:t>Republic of Korea</a:t>
            </a:r>
            <a:r>
              <a:rPr lang="en-IN" sz="1050" kern="1200" dirty="0">
                <a:solidFill>
                  <a:schemeClr val="tx1"/>
                </a:solidFill>
                <a:effectLst/>
                <a:latin typeface="Arial" panose="020B0604020202020204" pitchFamily="34" charset="0"/>
                <a:cs typeface="Arial" panose="020B0604020202020204" pitchFamily="34" charset="0"/>
              </a:rPr>
              <a:t>).</a:t>
            </a:r>
            <a:r>
              <a:rPr lang="en-US" sz="1050" baseline="0" dirty="0">
                <a:latin typeface="Arial" panose="020B0604020202020204" pitchFamily="34" charset="0"/>
                <a:cs typeface="Arial" panose="020B0604020202020204" pitchFamily="34" charset="0"/>
              </a:rPr>
              <a:t> </a:t>
            </a:r>
            <a:endParaRPr lang="en-GB" sz="105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GLOBOCAN</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2012: Estimated cancer incidence, mortality and prevalence worldwide in 2012</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International Agency for Research on Cancer. http://globocan.iarc.fr/old/bar_site.asp?selection=24191&amp;title=Prostate&amp;sex=1&amp;statistic=0&amp;populations=12&amp;window=1&amp;grid=1&amp;orientation=1&amp;color1=5&amp;color1e=&amp;color2=4&amp;color2e=&amp;submit=%C2%A0Execute. Accessed April 5, 2016.</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26</a:t>
            </a:fld>
            <a:endParaRPr lang="en-US" dirty="0"/>
          </a:p>
        </p:txBody>
      </p:sp>
    </p:spTree>
    <p:extLst>
      <p:ext uri="{BB962C8B-B14F-4D97-AF65-F5344CB8AC3E}">
        <p14:creationId xmlns:p14="http://schemas.microsoft.com/office/powerpoint/2010/main" val="149496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(6)</a:t>
            </a: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Fill in the blank:</a:t>
            </a:r>
          </a:p>
          <a:p>
            <a:r>
              <a:rPr lang="en-GB" sz="1050" dirty="0">
                <a:latin typeface="Arial" panose="020B0604020202020204" pitchFamily="34" charset="0"/>
                <a:cs typeface="Arial" panose="020B0604020202020204" pitchFamily="34" charset="0"/>
              </a:rPr>
              <a:t>The</a:t>
            </a:r>
            <a:r>
              <a:rPr lang="en-GB" sz="1050" baseline="0" dirty="0">
                <a:latin typeface="Arial" panose="020B0604020202020204" pitchFamily="34" charset="0"/>
                <a:cs typeface="Arial" panose="020B0604020202020204" pitchFamily="34" charset="0"/>
              </a:rPr>
              <a:t> majority of prostate cancer cases are diagnosed in men </a:t>
            </a:r>
            <a:r>
              <a:rPr lang="en-US" sz="1050" dirty="0">
                <a:latin typeface="Arial" panose="020B0604020202020204" pitchFamily="34" charset="0"/>
                <a:cs typeface="Arial" panose="020B0604020202020204" pitchFamily="34" charset="0"/>
              </a:rPr>
              <a:t>_______ of age.</a:t>
            </a:r>
            <a:br>
              <a:rPr lang="en-US" sz="1050" dirty="0">
                <a:latin typeface="Arial" panose="020B0604020202020204" pitchFamily="34" charset="0"/>
                <a:cs typeface="Arial" panose="020B0604020202020204" pitchFamily="34" charset="0"/>
              </a:rPr>
            </a:br>
            <a:endParaRPr lang="en-US" sz="1050" dirty="0">
              <a:latin typeface="Arial" panose="020B0604020202020204" pitchFamily="34" charset="0"/>
              <a:cs typeface="Arial" panose="020B0604020202020204" pitchFamily="34" charset="0"/>
            </a:endParaRPr>
          </a:p>
          <a:p>
            <a:pPr marL="365760" indent="-365760">
              <a:buAutoNum type="arabicPeriod"/>
            </a:pPr>
            <a:r>
              <a:rPr lang="en-US" sz="1050" dirty="0">
                <a:latin typeface="Arial" panose="020B0604020202020204" pitchFamily="34" charset="0"/>
                <a:cs typeface="Arial" panose="020B0604020202020204" pitchFamily="34" charset="0"/>
              </a:rPr>
              <a:t>&gt;45 years</a:t>
            </a:r>
          </a:p>
          <a:p>
            <a:pPr marL="365760" indent="-365760">
              <a:buAutoNum type="arabicPeriod"/>
            </a:pPr>
            <a:r>
              <a:rPr lang="en-US" sz="1050" dirty="0">
                <a:latin typeface="Arial" panose="020B0604020202020204" pitchFamily="34" charset="0"/>
                <a:cs typeface="Arial" panose="020B0604020202020204" pitchFamily="34" charset="0"/>
              </a:rPr>
              <a:t>&gt;</a:t>
            </a:r>
            <a:r>
              <a:rPr lang="en-US" sz="1050" baseline="0" dirty="0">
                <a:latin typeface="Arial" panose="020B0604020202020204" pitchFamily="34" charset="0"/>
                <a:cs typeface="Arial" panose="020B0604020202020204" pitchFamily="34" charset="0"/>
              </a:rPr>
              <a:t>50 years</a:t>
            </a:r>
          </a:p>
          <a:p>
            <a:pPr marL="365760" indent="-365760">
              <a:buAutoNum type="arabicPeriod"/>
            </a:pPr>
            <a:r>
              <a:rPr lang="en-US" sz="1050" baseline="0" dirty="0">
                <a:latin typeface="Arial" panose="020B0604020202020204" pitchFamily="34" charset="0"/>
                <a:cs typeface="Arial" panose="020B0604020202020204" pitchFamily="34" charset="0"/>
              </a:rPr>
              <a:t>&gt;60 years</a:t>
            </a:r>
          </a:p>
          <a:p>
            <a:pPr marL="365760" indent="-365760">
              <a:buAutoNum type="arabicPeriod"/>
            </a:pPr>
            <a:r>
              <a:rPr lang="en-US" sz="1050" baseline="0" dirty="0">
                <a:latin typeface="Arial" panose="020B0604020202020204" pitchFamily="34" charset="0"/>
                <a:cs typeface="Arial" panose="020B0604020202020204" pitchFamily="34" charset="0"/>
              </a:rPr>
              <a:t>&gt;65 years</a:t>
            </a:r>
          </a:p>
          <a:p>
            <a:pPr marL="228600" indent="-228600">
              <a:buAutoNum type="arabicPeriod"/>
            </a:pPr>
            <a:endParaRPr lang="en-US" sz="1050" baseline="0" dirty="0">
              <a:latin typeface="Arial" panose="020B0604020202020204" pitchFamily="34" charset="0"/>
              <a:cs typeface="Arial" panose="020B0604020202020204" pitchFamily="34" charset="0"/>
            </a:endParaRPr>
          </a:p>
          <a:p>
            <a:pPr marL="0" indent="0">
              <a:buNone/>
            </a:pPr>
            <a:r>
              <a:rPr lang="en-US" sz="1050" baseline="0" dirty="0">
                <a:latin typeface="Arial" panose="020B0604020202020204" pitchFamily="34" charset="0"/>
                <a:cs typeface="Arial" panose="020B0604020202020204" pitchFamily="34" charset="0"/>
              </a:rPr>
              <a:t>Answer: 4. The majority of prostate cancer cases are diagnosed in men &gt;65 years of age</a:t>
            </a:r>
            <a:r>
              <a:rPr lang="en-US" sz="1050" baseline="0" dirty="0"/>
              <a:t>.</a:t>
            </a:r>
            <a:endParaRPr lang="en-GB" sz="1050" dirty="0"/>
          </a:p>
        </p:txBody>
      </p:sp>
      <p:sp>
        <p:nvSpPr>
          <p:cNvPr id="4" name="Slide Number Placeholder 3"/>
          <p:cNvSpPr>
            <a:spLocks noGrp="1"/>
          </p:cNvSpPr>
          <p:nvPr>
            <p:ph type="sldNum" sz="quarter" idx="10"/>
          </p:nvPr>
        </p:nvSpPr>
        <p:spPr/>
        <p:txBody>
          <a:bodyPr/>
          <a:lstStyle/>
          <a:p>
            <a:fld id="{739CBBAE-9CAC-CA42-A60E-2BA57908FB49}" type="slidenum">
              <a:rPr lang="en-US" smtClean="0"/>
              <a:t>27</a:t>
            </a:fld>
            <a:endParaRPr lang="en-US" dirty="0"/>
          </a:p>
        </p:txBody>
      </p:sp>
    </p:spTree>
    <p:extLst>
      <p:ext uri="{BB962C8B-B14F-4D97-AF65-F5344CB8AC3E}">
        <p14:creationId xmlns:p14="http://schemas.microsoft.com/office/powerpoint/2010/main" val="653932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(7)</a:t>
            </a:r>
          </a:p>
          <a:p>
            <a:pPr marL="0" lvl="0" indent="0">
              <a:buNone/>
              <a:defRPr/>
            </a:pPr>
            <a:endParaRPr lang="en-US" sz="1050" kern="1200" dirty="0">
              <a:solidFill>
                <a:schemeClr val="tx1"/>
              </a:solidFill>
              <a:latin typeface="Arial" panose="020B0604020202020204" pitchFamily="34" charset="0"/>
              <a:cs typeface="Arial" panose="020B0604020202020204" pitchFamily="34" charset="0"/>
            </a:endParaRPr>
          </a:p>
          <a:p>
            <a:pPr marL="0" lvl="0" indent="0">
              <a:buNone/>
              <a:defRPr/>
            </a:pPr>
            <a:r>
              <a:rPr lang="en-US" sz="1050" kern="1200" dirty="0">
                <a:solidFill>
                  <a:schemeClr val="tx1"/>
                </a:solidFill>
                <a:latin typeface="Arial" panose="020B0604020202020204" pitchFamily="34" charset="0"/>
                <a:cs typeface="Arial" panose="020B0604020202020204" pitchFamily="34" charset="0"/>
              </a:rPr>
              <a:t>There is a wide variation in worldwide prostate cancer incidence rates. Which of the following factors contribute to this variation?</a:t>
            </a:r>
          </a:p>
          <a:p>
            <a:pPr marL="0" lvl="0" indent="0">
              <a:buNone/>
              <a:defRPr/>
            </a:pPr>
            <a:endParaRPr lang="en-US" sz="1050" kern="1200" dirty="0">
              <a:solidFill>
                <a:sysClr val="windowText" lastClr="000000"/>
              </a:solidFill>
              <a:latin typeface="Arial" panose="020B0604020202020204" pitchFamily="34" charset="0"/>
              <a:cs typeface="Arial" panose="020B0604020202020204" pitchFamily="34" charset="0"/>
            </a:endParaRPr>
          </a:p>
          <a:p>
            <a:pPr marL="365760" lvl="0" indent="-365760">
              <a:buFont typeface="+mj-lt"/>
              <a:buAutoNum type="arabicPeriod"/>
              <a:defRPr/>
            </a:pPr>
            <a:r>
              <a:rPr lang="en-GB" sz="1050" kern="1200" dirty="0">
                <a:solidFill>
                  <a:sysClr val="windowText" lastClr="000000"/>
                </a:solidFill>
                <a:latin typeface="Arial" panose="020B0604020202020204" pitchFamily="34" charset="0"/>
                <a:cs typeface="Arial" panose="020B0604020202020204" pitchFamily="34" charset="0"/>
              </a:rPr>
              <a:t> Lifestyle factors</a:t>
            </a:r>
          </a:p>
          <a:p>
            <a:pPr marL="365760" lvl="0" indent="-365760">
              <a:buFont typeface="+mj-lt"/>
              <a:buAutoNum type="arabicPeriod"/>
              <a:defRPr/>
            </a:pPr>
            <a:r>
              <a:rPr lang="en-GB" sz="1050" kern="1200" dirty="0">
                <a:solidFill>
                  <a:sysClr val="windowText" lastClr="000000"/>
                </a:solidFill>
                <a:latin typeface="Arial" panose="020B0604020202020204" pitchFamily="34" charset="0"/>
                <a:cs typeface="Arial" panose="020B0604020202020204" pitchFamily="34" charset="0"/>
              </a:rPr>
              <a:t> Genetic factors</a:t>
            </a:r>
          </a:p>
          <a:p>
            <a:pPr marL="365760" lvl="0" indent="-365760">
              <a:buFont typeface="+mj-lt"/>
              <a:buAutoNum type="arabicPeriod"/>
              <a:defRPr/>
            </a:pPr>
            <a:r>
              <a:rPr lang="en-GB" sz="1050" kern="1200" dirty="0">
                <a:solidFill>
                  <a:sysClr val="windowText" lastClr="000000"/>
                </a:solidFill>
                <a:latin typeface="Arial" panose="020B0604020202020204" pitchFamily="34" charset="0"/>
                <a:cs typeface="Arial" panose="020B0604020202020204" pitchFamily="34" charset="0"/>
              </a:rPr>
              <a:t> Treatment factors</a:t>
            </a:r>
          </a:p>
          <a:p>
            <a:pPr marL="365760" lvl="0" indent="-365760">
              <a:buFont typeface="+mj-lt"/>
              <a:buAutoNum type="arabicPeriod"/>
              <a:defRPr/>
            </a:pPr>
            <a:r>
              <a:rPr lang="en-GB" sz="1050" kern="1200" dirty="0">
                <a:solidFill>
                  <a:sysClr val="windowText" lastClr="000000"/>
                </a:solidFill>
                <a:latin typeface="Arial" panose="020B0604020202020204" pitchFamily="34" charset="0"/>
                <a:cs typeface="Arial" panose="020B0604020202020204" pitchFamily="34" charset="0"/>
              </a:rPr>
              <a:t> All of the above</a:t>
            </a:r>
          </a:p>
          <a:p>
            <a:pPr marL="0" indent="0">
              <a:buNone/>
            </a:pPr>
            <a:endParaRPr lang="en-US" sz="1050" baseline="0" dirty="0">
              <a:latin typeface="Arial" panose="020B0604020202020204" pitchFamily="34" charset="0"/>
              <a:cs typeface="Arial" panose="020B0604020202020204" pitchFamily="34" charset="0"/>
            </a:endParaRPr>
          </a:p>
          <a:p>
            <a:pPr marL="0" indent="0">
              <a:buNone/>
            </a:pPr>
            <a:r>
              <a:rPr lang="en-US" sz="1050" baseline="0" dirty="0">
                <a:latin typeface="Arial" panose="020B0604020202020204" pitchFamily="34" charset="0"/>
                <a:cs typeface="Arial" panose="020B0604020202020204" pitchFamily="34" charset="0"/>
              </a:rPr>
              <a:t>Answer: 4. </a:t>
            </a:r>
            <a:r>
              <a:rPr lang="en-GB" sz="1050" baseline="0" dirty="0">
                <a:latin typeface="Arial" panose="020B0604020202020204" pitchFamily="34" charset="0"/>
                <a:cs typeface="Arial" panose="020B0604020202020204" pitchFamily="34" charset="0"/>
              </a:rPr>
              <a:t>Lifestyle factors, genetic factors and treatment factors contribute to the worldwide variation in prostate cancer incidence rates. </a:t>
            </a: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28</a:t>
            </a:fld>
            <a:endParaRPr lang="en-US" dirty="0"/>
          </a:p>
        </p:txBody>
      </p:sp>
    </p:spTree>
    <p:extLst>
      <p:ext uri="{BB962C8B-B14F-4D97-AF65-F5344CB8AC3E}">
        <p14:creationId xmlns:p14="http://schemas.microsoft.com/office/powerpoint/2010/main" val="1677514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(8)</a:t>
            </a:r>
          </a:p>
          <a:p>
            <a:pPr marL="0" lvl="0" indent="0">
              <a:buNone/>
              <a:defRPr/>
            </a:pPr>
            <a:endParaRPr lang="en-US" sz="1050" kern="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Which </a:t>
            </a:r>
            <a:r>
              <a:rPr kumimoji="0" lang="en-US" sz="1050" b="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Asia-Pacific </a:t>
            </a:r>
            <a:r>
              <a:rPr kumimoji="0" lang="en-US"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country shows increasing trends in mortality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marR="0" lvl="0" indent="-36576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Japan</a:t>
            </a:r>
          </a:p>
          <a:p>
            <a:pPr marL="365760" marR="0" lvl="0" indent="-36576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Singapore</a:t>
            </a:r>
          </a:p>
          <a:p>
            <a:pPr marL="365760" marR="0" lvl="0" indent="-36576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Republic of Korea</a:t>
            </a:r>
          </a:p>
          <a:p>
            <a:pPr marL="365760" marR="0" lvl="0" indent="-36576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All of the above</a:t>
            </a:r>
          </a:p>
          <a:p>
            <a:pPr marL="0" indent="0">
              <a:buNone/>
            </a:pPr>
            <a:endParaRPr lang="en-US" sz="1050" baseline="0" dirty="0">
              <a:latin typeface="Arial" panose="020B0604020202020204" pitchFamily="34" charset="0"/>
              <a:cs typeface="Arial" panose="020B0604020202020204" pitchFamily="34" charset="0"/>
            </a:endParaRPr>
          </a:p>
          <a:p>
            <a:pPr marL="0" indent="0">
              <a:buNone/>
            </a:pPr>
            <a:r>
              <a:rPr lang="en-US" sz="1050" baseline="0" dirty="0">
                <a:latin typeface="Arial" panose="020B0604020202020204" pitchFamily="34" charset="0"/>
                <a:cs typeface="Arial" panose="020B0604020202020204" pitchFamily="34" charset="0"/>
              </a:rPr>
              <a:t>Answer: 3. T</a:t>
            </a:r>
            <a:r>
              <a:rPr lang="en-GB" sz="1050" baseline="0" dirty="0">
                <a:latin typeface="Arial" panose="020B0604020202020204" pitchFamily="34" charset="0"/>
                <a:cs typeface="Arial" panose="020B0604020202020204" pitchFamily="34" charset="0"/>
              </a:rPr>
              <a:t>he Republic of Korea shows highest mortality trends compared to other Southeast-Asian countries.</a:t>
            </a:r>
            <a:endParaRPr lang="en-GB" sz="105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29</a:t>
            </a:fld>
            <a:endParaRPr lang="en-US" dirty="0"/>
          </a:p>
        </p:txBody>
      </p:sp>
    </p:spTree>
    <p:extLst>
      <p:ext uri="{BB962C8B-B14F-4D97-AF65-F5344CB8AC3E}">
        <p14:creationId xmlns:p14="http://schemas.microsoft.com/office/powerpoint/2010/main" val="399658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3</a:t>
            </a:fld>
            <a:endParaRPr lang="en-US" dirty="0"/>
          </a:p>
        </p:txBody>
      </p:sp>
    </p:spTree>
    <p:extLst>
      <p:ext uri="{BB962C8B-B14F-4D97-AF65-F5344CB8AC3E}">
        <p14:creationId xmlns:p14="http://schemas.microsoft.com/office/powerpoint/2010/main" val="4135580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30</a:t>
            </a:fld>
            <a:endParaRPr lang="en-US" dirty="0"/>
          </a:p>
        </p:txBody>
      </p:sp>
    </p:spTree>
    <p:extLst>
      <p:ext uri="{BB962C8B-B14F-4D97-AF65-F5344CB8AC3E}">
        <p14:creationId xmlns:p14="http://schemas.microsoft.com/office/powerpoint/2010/main" val="1935379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63237" y="4400550"/>
            <a:ext cx="6373090" cy="4743450"/>
          </a:xfrm>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Screening for prostate cancer</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screening with the PSA test remains controversial.</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/p19/para3-6. There is insufficient evidence to support routine PSA blood test and/or DRE causes prostate cancer. Results from a recent Cochrane review (2014) based on an up-to-date literature search (up to 2012) concluded that while screening is associated with the detection of more localised disease, its impact on the quality of life is unclear. In addition, there is no survival benefit associated with the screening for prostate cancer. The review also noted that the screening was associated with over-diagnosis and over-treatment of patients.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/p19/para3-6 Based on this and other similar studies, various organisations have provided recommendations when it comes to screening. </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GB" sz="1050" kern="1200" dirty="0">
                <a:solidFill>
                  <a:sysClr val="windowText" lastClr="000000"/>
                </a:solidFill>
                <a:latin typeface="Arial" panose="020B0604020202020204" pitchFamily="34" charset="0"/>
                <a:cs typeface="Arial" panose="020B0604020202020204" pitchFamily="34" charset="0"/>
              </a:rPr>
              <a:t>Therefore, it is important to remember</a:t>
            </a:r>
            <a:r>
              <a:rPr lang="en-GB" sz="1050" kern="1200" baseline="0" dirty="0">
                <a:solidFill>
                  <a:sysClr val="windowText" lastClr="000000"/>
                </a:solidFill>
                <a:latin typeface="Arial" panose="020B0604020202020204" pitchFamily="34" charset="0"/>
                <a:cs typeface="Arial" panose="020B0604020202020204" pitchFamily="34" charset="0"/>
              </a:rPr>
              <a:t> that i</a:t>
            </a:r>
            <a:r>
              <a:rPr lang="en-GB" sz="1050" kern="1200" dirty="0">
                <a:solidFill>
                  <a:sysClr val="windowText" lastClr="000000"/>
                </a:solidFill>
                <a:latin typeface="Arial" panose="020B0604020202020204" pitchFamily="34" charset="0"/>
                <a:cs typeface="Arial" panose="020B0604020202020204" pitchFamily="34" charset="0"/>
              </a:rPr>
              <a:t>ncreased surveillance is associated with over-diagnosis and over-treatment of the disease.</a:t>
            </a: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US Preventive Services Task Force recommends against PSA-based screening for prostate cancer in men.</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/p121/Fig1 </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1"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European Association of Urology</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(E</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AU) recommends PSA testing in men after counselling on the potential risks and benefits of screening and individualising risk-adapted strategies for early detection in men with at least a 10- to 15-year life expectancy.</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1,3</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/p19/para8, /p6/Table5.1.1</a:t>
            </a:r>
          </a:p>
          <a:p>
            <a:pPr marL="0" marR="0" lvl="1"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Moyer VA, U.S. Preventive Services Task Force. Screening for prostate cancer: U.S. Preventive Services Task Force recommendation statement. </a:t>
            </a:r>
            <a:r>
              <a:rPr kumimoji="0" lang="en-US"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Ann Intern Med. </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2012;157(2):120-134. doi:10.7326/0003-4819-157-2-201207170-00459.</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European Association of Urology Web site. https://uroweb.org/guideline/prostate-cancer/. Accessed May 3, 2016.</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31</a:t>
            </a:fld>
            <a:endParaRPr lang="en-US" dirty="0"/>
          </a:p>
        </p:txBody>
      </p:sp>
    </p:spTree>
    <p:extLst>
      <p:ext uri="{BB962C8B-B14F-4D97-AF65-F5344CB8AC3E}">
        <p14:creationId xmlns:p14="http://schemas.microsoft.com/office/powerpoint/2010/main" val="1047664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smtClean="0">
                <a:latin typeface="Arial" panose="020B0604020202020204" pitchFamily="34" charset="0"/>
                <a:cs typeface="Arial" panose="020B0604020202020204" pitchFamily="34" charset="0"/>
              </a:rPr>
              <a:t>EAU guidelines for screening of prostate</a:t>
            </a:r>
            <a:r>
              <a:rPr lang="en-GB" sz="1050" u="sng" baseline="0" dirty="0" smtClean="0">
                <a:latin typeface="Arial" panose="020B0604020202020204" pitchFamily="34" charset="0"/>
                <a:cs typeface="Arial" panose="020B0604020202020204" pitchFamily="34" charset="0"/>
              </a:rPr>
              <a:t> cancer</a:t>
            </a:r>
          </a:p>
          <a:p>
            <a:endParaRPr lang="en-GB" sz="1050" baseline="0" dirty="0" smtClean="0">
              <a:latin typeface="Arial" panose="020B0604020202020204" pitchFamily="34" charset="0"/>
              <a:cs typeface="Arial" panose="020B0604020202020204" pitchFamily="34" charset="0"/>
            </a:endParaRPr>
          </a:p>
          <a:p>
            <a:r>
              <a:rPr lang="en-GB" sz="1050" dirty="0" smtClean="0">
                <a:latin typeface="Arial" panose="020B0604020202020204" pitchFamily="34" charset="0"/>
                <a:cs typeface="Arial" panose="020B0604020202020204" pitchFamily="34" charset="0"/>
              </a:rPr>
              <a:t>The table lists the detailed EAU guidelines for prostate</a:t>
            </a:r>
            <a:r>
              <a:rPr lang="en-GB" sz="1050" baseline="0" dirty="0" smtClean="0">
                <a:latin typeface="Arial" panose="020B0604020202020204" pitchFamily="34" charset="0"/>
                <a:cs typeface="Arial" panose="020B0604020202020204" pitchFamily="34" charset="0"/>
              </a:rPr>
              <a:t> cancer screening.</a:t>
            </a:r>
            <a:r>
              <a:rPr lang="en-GB" sz="1050" baseline="30000" dirty="0" smtClean="0">
                <a:latin typeface="Arial" panose="020B0604020202020204" pitchFamily="34" charset="0"/>
                <a:cs typeface="Arial" panose="020B0604020202020204" pitchFamily="34" charset="0"/>
              </a:rPr>
              <a:t>1</a:t>
            </a:r>
            <a:r>
              <a:rPr lang="en-GB" sz="1050" baseline="0" dirty="0" smtClean="0">
                <a:latin typeface="Arial" panose="020B0604020202020204" pitchFamily="34" charset="0"/>
                <a:cs typeface="Arial" panose="020B0604020202020204" pitchFamily="34" charset="0"/>
              </a:rPr>
              <a:t> </a:t>
            </a:r>
            <a:r>
              <a:rPr lang="en-GB" sz="1050" dirty="0" smtClean="0">
                <a:latin typeface="Arial" panose="020B0604020202020204" pitchFamily="34" charset="0"/>
                <a:cs typeface="Arial" panose="020B0604020202020204" pitchFamily="34" charset="0"/>
              </a:rPr>
              <a:t>/p20/Table5.1.1</a:t>
            </a:r>
          </a:p>
          <a:p>
            <a:endParaRPr lang="en-GB" sz="1050" dirty="0" smtClean="0">
              <a:latin typeface="Arial" panose="020B0604020202020204" pitchFamily="34" charset="0"/>
              <a:cs typeface="Arial" panose="020B0604020202020204" pitchFamily="34" charset="0"/>
            </a:endParaRPr>
          </a:p>
          <a:p>
            <a:r>
              <a:rPr lang="en-GB" sz="1050" b="1" dirty="0" smtClean="0">
                <a:latin typeface="Arial" panose="020B0604020202020204" pitchFamily="34" charset="0"/>
                <a:cs typeface="Arial" panose="020B0604020202020204" pitchFamily="34" charset="0"/>
              </a:rPr>
              <a:t>Note:</a:t>
            </a:r>
          </a:p>
          <a:p>
            <a:r>
              <a:rPr lang="en-GB" sz="1050" b="0" i="0" kern="1200" dirty="0" smtClean="0">
                <a:solidFill>
                  <a:schemeClr val="tx1"/>
                </a:solidFill>
                <a:effectLst/>
                <a:latin typeface="Arial" panose="020B0604020202020204" pitchFamily="34" charset="0"/>
                <a:cs typeface="Arial" panose="020B0604020202020204" pitchFamily="34" charset="0"/>
              </a:rPr>
              <a:t>Levels of evidence (LE)</a:t>
            </a:r>
            <a:r>
              <a:rPr lang="en-GB" sz="1050" b="0" i="0" kern="1200" baseline="30000" dirty="0" smtClean="0">
                <a:solidFill>
                  <a:schemeClr val="tx1"/>
                </a:solidFill>
                <a:effectLst/>
                <a:latin typeface="Arial" panose="020B0604020202020204" pitchFamily="34" charset="0"/>
                <a:cs typeface="Arial" panose="020B0604020202020204" pitchFamily="34" charset="0"/>
              </a:rPr>
              <a:t>2</a:t>
            </a:r>
            <a:r>
              <a:rPr lang="en-GB" sz="1050" b="0" i="0" kern="1200" dirty="0" smtClean="0">
                <a:solidFill>
                  <a:schemeClr val="tx1"/>
                </a:solidFill>
                <a:effectLst/>
                <a:latin typeface="Arial" panose="020B0604020202020204" pitchFamily="34" charset="0"/>
                <a:cs typeface="Arial" panose="020B0604020202020204" pitchFamily="34" charset="0"/>
              </a:rPr>
              <a:t>: /p2/col1/Table</a:t>
            </a: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1A:</a:t>
            </a:r>
            <a:r>
              <a:rPr lang="en-GB" sz="1050" b="0" i="0" kern="1200" baseline="0" dirty="0" smtClean="0">
                <a:solidFill>
                  <a:schemeClr val="tx1"/>
                </a:solidFill>
                <a:effectLst/>
                <a:latin typeface="Arial" panose="020B0604020202020204" pitchFamily="34" charset="0"/>
                <a:cs typeface="Arial" panose="020B0604020202020204" pitchFamily="34" charset="0"/>
              </a:rPr>
              <a:t> E</a:t>
            </a:r>
            <a:r>
              <a:rPr lang="en-GB" sz="1050" b="0" i="0" kern="1200" dirty="0" smtClean="0">
                <a:solidFill>
                  <a:schemeClr val="tx1"/>
                </a:solidFill>
                <a:effectLst/>
                <a:latin typeface="Arial" panose="020B0604020202020204" pitchFamily="34" charset="0"/>
                <a:cs typeface="Arial" panose="020B0604020202020204" pitchFamily="34" charset="0"/>
              </a:rPr>
              <a:t>vidence from meta-analysis of randomised controlled trials</a:t>
            </a: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1B:</a:t>
            </a:r>
            <a:r>
              <a:rPr lang="en-GB" sz="1050" b="0" i="0" kern="1200" baseline="0" dirty="0" smtClean="0">
                <a:solidFill>
                  <a:schemeClr val="tx1"/>
                </a:solidFill>
                <a:effectLst/>
                <a:latin typeface="Arial" panose="020B0604020202020204" pitchFamily="34" charset="0"/>
                <a:cs typeface="Arial" panose="020B0604020202020204" pitchFamily="34" charset="0"/>
              </a:rPr>
              <a:t> E</a:t>
            </a:r>
            <a:r>
              <a:rPr lang="en-GB" sz="1050" b="0" i="0" kern="1200" dirty="0" smtClean="0">
                <a:solidFill>
                  <a:schemeClr val="tx1"/>
                </a:solidFill>
                <a:effectLst/>
                <a:latin typeface="Arial" panose="020B0604020202020204" pitchFamily="34" charset="0"/>
                <a:cs typeface="Arial" panose="020B0604020202020204" pitchFamily="34" charset="0"/>
              </a:rPr>
              <a:t>vidence from at least one randomised controlled trial</a:t>
            </a:r>
            <a:endParaRPr lang="en-GB" sz="1050" b="0" i="0" kern="1200" baseline="0" dirty="0" smtClean="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050" b="0" i="0" kern="1200" baseline="0" dirty="0" smtClean="0">
                <a:solidFill>
                  <a:schemeClr val="tx1"/>
                </a:solidFill>
                <a:effectLst/>
                <a:latin typeface="Arial" panose="020B0604020202020204" pitchFamily="34" charset="0"/>
                <a:cs typeface="Arial" panose="020B0604020202020204" pitchFamily="34" charset="0"/>
              </a:rPr>
              <a:t>2A: E</a:t>
            </a:r>
            <a:r>
              <a:rPr lang="en-GB" sz="1050" b="0" i="0" kern="1200" dirty="0" smtClean="0">
                <a:solidFill>
                  <a:schemeClr val="tx1"/>
                </a:solidFill>
                <a:effectLst/>
                <a:latin typeface="Arial" panose="020B0604020202020204" pitchFamily="34" charset="0"/>
                <a:cs typeface="Arial" panose="020B0604020202020204" pitchFamily="34" charset="0"/>
              </a:rPr>
              <a:t>vidence from at least one controlled study without randomisation</a:t>
            </a:r>
            <a:endParaRPr lang="en-GB" sz="1050" b="0" i="0" kern="1200" baseline="0" dirty="0" smtClean="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2B: Evidence from at least one other type of quasi-experimental study</a:t>
            </a: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3: Evidence from non-experimental descriptive studies, such as comparative studies, correlation studies and case</a:t>
            </a:r>
            <a:r>
              <a:rPr lang="en-GB" sz="1050" b="0" i="0" kern="1200" baseline="0" dirty="0" smtClean="0">
                <a:solidFill>
                  <a:schemeClr val="tx1"/>
                </a:solidFill>
                <a:effectLst/>
                <a:latin typeface="Arial" panose="020B0604020202020204" pitchFamily="34" charset="0"/>
                <a:cs typeface="Arial" panose="020B0604020202020204" pitchFamily="34" charset="0"/>
              </a:rPr>
              <a:t> reports</a:t>
            </a:r>
            <a:r>
              <a:rPr lang="en-GB" sz="1050" b="0" i="0" kern="1200" dirty="0" smtClean="0">
                <a:solidFill>
                  <a:schemeClr val="tx1"/>
                </a:solidFill>
                <a:effectLst/>
                <a:latin typeface="Arial" panose="020B0604020202020204" pitchFamily="34" charset="0"/>
                <a:cs typeface="Arial" panose="020B0604020202020204" pitchFamily="34" charset="0"/>
              </a:rPr>
              <a:t>.</a:t>
            </a:r>
          </a:p>
          <a:p>
            <a:endParaRPr lang="en-GB" sz="1050" b="0" i="0" kern="1200" dirty="0" smtClean="0">
              <a:solidFill>
                <a:schemeClr val="tx1"/>
              </a:solidFill>
              <a:effectLst/>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050" b="0" i="0" kern="1200" dirty="0" smtClean="0">
                <a:solidFill>
                  <a:schemeClr val="tx1"/>
                </a:solidFill>
                <a:effectLst/>
                <a:latin typeface="Arial" panose="020B0604020202020204" pitchFamily="34" charset="0"/>
                <a:cs typeface="Arial" panose="020B0604020202020204" pitchFamily="34" charset="0"/>
              </a:rPr>
              <a:t>Grade of recommendation (GR)</a:t>
            </a:r>
            <a:r>
              <a:rPr lang="en-GB" sz="1050" b="0" i="0" kern="1200" baseline="30000" dirty="0" smtClean="0">
                <a:solidFill>
                  <a:schemeClr val="tx1"/>
                </a:solidFill>
                <a:effectLst/>
                <a:latin typeface="Arial" panose="020B0604020202020204" pitchFamily="34" charset="0"/>
                <a:cs typeface="Arial" panose="020B0604020202020204" pitchFamily="34" charset="0"/>
              </a:rPr>
              <a:t>2</a:t>
            </a:r>
            <a:r>
              <a:rPr lang="en-GB" sz="1050" b="0" i="0" kern="1200" baseline="0" dirty="0" smtClean="0">
                <a:solidFill>
                  <a:schemeClr val="tx1"/>
                </a:solidFill>
                <a:effectLst/>
                <a:latin typeface="Arial" panose="020B0604020202020204" pitchFamily="34" charset="0"/>
                <a:cs typeface="Arial" panose="020B0604020202020204" pitchFamily="34" charset="0"/>
              </a:rPr>
              <a:t>: </a:t>
            </a:r>
            <a:r>
              <a:rPr lang="en-GB" sz="1050" b="0" i="0" kern="1200" dirty="0" smtClean="0">
                <a:solidFill>
                  <a:schemeClr val="tx1"/>
                </a:solidFill>
                <a:effectLst/>
                <a:latin typeface="Arial" panose="020B0604020202020204" pitchFamily="34" charset="0"/>
                <a:cs typeface="Arial" panose="020B0604020202020204" pitchFamily="34" charset="0"/>
              </a:rPr>
              <a:t>/p2/col1/Table</a:t>
            </a:r>
            <a:endParaRPr lang="en-GB" sz="1050" b="0" i="0" kern="1200" baseline="0" dirty="0" smtClean="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A: Directly based on level 1 evidence</a:t>
            </a:r>
          </a:p>
          <a:p>
            <a:pPr marL="171450" indent="-171450">
              <a:buFont typeface="Arial" panose="020B0604020202020204" pitchFamily="34" charset="0"/>
              <a:buChar char="•"/>
            </a:pPr>
            <a:r>
              <a:rPr lang="en-GB" sz="1050" b="0" i="0" kern="1200" dirty="0" smtClean="0">
                <a:solidFill>
                  <a:schemeClr val="tx1"/>
                </a:solidFill>
                <a:effectLst/>
                <a:latin typeface="Arial" panose="020B0604020202020204" pitchFamily="34" charset="0"/>
                <a:cs typeface="Arial" panose="020B0604020202020204" pitchFamily="34" charset="0"/>
              </a:rPr>
              <a:t>B: D</a:t>
            </a:r>
            <a:r>
              <a:rPr lang="en-GB" sz="1050" dirty="0" smtClean="0">
                <a:effectLst/>
                <a:latin typeface="Arial" panose="020B0604020202020204" pitchFamily="34" charset="0"/>
                <a:cs typeface="Arial" panose="020B0604020202020204" pitchFamily="34" charset="0"/>
              </a:rPr>
              <a:t>irectly based on level 2 evidence or extrapolated recommendations from level 1 evidence</a:t>
            </a:r>
          </a:p>
          <a:p>
            <a:pPr marL="171450" indent="-171450">
              <a:buFont typeface="Arial" panose="020B0604020202020204" pitchFamily="34" charset="0"/>
              <a:buChar char="•"/>
            </a:pPr>
            <a:r>
              <a:rPr lang="en-GB" sz="1050" dirty="0" smtClean="0">
                <a:effectLst/>
                <a:latin typeface="Arial" panose="020B0604020202020204" pitchFamily="34" charset="0"/>
                <a:cs typeface="Arial" panose="020B0604020202020204" pitchFamily="34" charset="0"/>
              </a:rPr>
              <a:t>C: </a:t>
            </a:r>
            <a:r>
              <a:rPr lang="en-GB" sz="1050" b="0" i="0" kern="1200" dirty="0" smtClean="0">
                <a:solidFill>
                  <a:schemeClr val="tx1"/>
                </a:solidFill>
                <a:effectLst/>
                <a:latin typeface="Arial" panose="020B0604020202020204" pitchFamily="34" charset="0"/>
                <a:cs typeface="Arial" panose="020B0604020202020204" pitchFamily="34" charset="0"/>
              </a:rPr>
              <a:t>Directly based on level</a:t>
            </a:r>
            <a:r>
              <a:rPr lang="en-GB" sz="1050" b="0" i="0" kern="1200" baseline="0" dirty="0" smtClean="0">
                <a:solidFill>
                  <a:schemeClr val="tx1"/>
                </a:solidFill>
                <a:effectLst/>
                <a:latin typeface="Arial" panose="020B0604020202020204" pitchFamily="34" charset="0"/>
                <a:cs typeface="Arial" panose="020B0604020202020204" pitchFamily="34" charset="0"/>
              </a:rPr>
              <a:t> </a:t>
            </a:r>
            <a:r>
              <a:rPr lang="en-GB" sz="1050" b="0" i="0" kern="1200" dirty="0" smtClean="0">
                <a:solidFill>
                  <a:schemeClr val="tx1"/>
                </a:solidFill>
                <a:effectLst/>
                <a:latin typeface="Arial" panose="020B0604020202020204" pitchFamily="34" charset="0"/>
                <a:cs typeface="Arial" panose="020B0604020202020204" pitchFamily="34" charset="0"/>
              </a:rPr>
              <a:t>3 evidence or extrapolated recommendations from level 1 or 2 evidence</a:t>
            </a:r>
          </a:p>
          <a:p>
            <a:endParaRPr lang="en-GB" sz="1200" b="0" i="0" kern="1200" dirty="0" smtClean="0">
              <a:solidFill>
                <a:schemeClr val="tx1"/>
              </a:solidFill>
              <a:effectLst/>
              <a:latin typeface="Arial" panose="020B0604020202020204" pitchFamily="34" charset="0"/>
              <a:cs typeface="Arial" panose="020B0604020202020204" pitchFamily="34" charset="0"/>
            </a:endParaRPr>
          </a:p>
          <a:p>
            <a:r>
              <a:rPr lang="en-GB" sz="800" b="1" dirty="0" smtClean="0">
                <a:latin typeface="Arial" panose="020B0604020202020204" pitchFamily="34" charset="0"/>
                <a:cs typeface="Arial" panose="020B0604020202020204" pitchFamily="34" charset="0"/>
              </a:rPr>
              <a:t>References:</a:t>
            </a:r>
          </a:p>
          <a:p>
            <a:pPr marL="228600" indent="-228600">
              <a:buAutoNum type="arabicPeriod"/>
            </a:pPr>
            <a:r>
              <a:rPr lang="en-GB" sz="800" dirty="0" err="1" smtClean="0">
                <a:latin typeface="Arial" panose="020B0604020202020204" pitchFamily="34" charset="0"/>
                <a:cs typeface="Arial" panose="020B0604020202020204" pitchFamily="34" charset="0"/>
              </a:rPr>
              <a:t>Mottet</a:t>
            </a:r>
            <a:r>
              <a:rPr lang="en-GB" sz="800" dirty="0" smtClean="0">
                <a:latin typeface="Arial" panose="020B0604020202020204" pitchFamily="34" charset="0"/>
                <a:cs typeface="Arial" panose="020B0604020202020204" pitchFamily="34" charset="0"/>
              </a:rPr>
              <a:t> N, </a:t>
            </a:r>
            <a:r>
              <a:rPr lang="en-GB" sz="800" dirty="0" err="1" smtClean="0">
                <a:latin typeface="Arial" panose="020B0604020202020204" pitchFamily="34" charset="0"/>
                <a:cs typeface="Arial" panose="020B0604020202020204" pitchFamily="34" charset="0"/>
              </a:rPr>
              <a:t>Bellmunt</a:t>
            </a:r>
            <a:r>
              <a:rPr lang="en-GB" sz="800" dirty="0" smtClean="0">
                <a:latin typeface="Arial" panose="020B0604020202020204" pitchFamily="34" charset="0"/>
                <a:cs typeface="Arial" panose="020B0604020202020204" pitchFamily="34" charset="0"/>
              </a:rPr>
              <a:t> J, Briers E, et al. Guidelines on prostate cancer. European Association of Urology Web site. http://uroweb.org/wp-content/uploads/09-Prostate-Cancer_LR.pdf. Accessed April 8, 2016.</a:t>
            </a:r>
          </a:p>
          <a:p>
            <a:pPr marL="228600" indent="-228600">
              <a:buAutoNum type="arabicPeriod"/>
            </a:pPr>
            <a:r>
              <a:rPr lang="en-GB" sz="800" dirty="0" smtClean="0">
                <a:effectLst/>
                <a:latin typeface="Arial" panose="020B0604020202020204" pitchFamily="34" charset="0"/>
                <a:cs typeface="Arial" panose="020B0604020202020204" pitchFamily="34" charset="0"/>
              </a:rPr>
              <a:t>Wang C, </a:t>
            </a:r>
            <a:r>
              <a:rPr lang="en-GB" sz="800" dirty="0" err="1" smtClean="0">
                <a:effectLst/>
                <a:latin typeface="Arial" panose="020B0604020202020204" pitchFamily="34" charset="0"/>
                <a:cs typeface="Arial" panose="020B0604020202020204" pitchFamily="34" charset="0"/>
              </a:rPr>
              <a:t>Nieschlag</a:t>
            </a:r>
            <a:r>
              <a:rPr lang="en-GB" sz="800" dirty="0" smtClean="0">
                <a:effectLst/>
                <a:latin typeface="Arial" panose="020B0604020202020204" pitchFamily="34" charset="0"/>
                <a:cs typeface="Arial" panose="020B0604020202020204" pitchFamily="34" charset="0"/>
              </a:rPr>
              <a:t> E, </a:t>
            </a:r>
            <a:r>
              <a:rPr lang="en-GB" sz="800" dirty="0" err="1" smtClean="0">
                <a:effectLst/>
                <a:latin typeface="Arial" panose="020B0604020202020204" pitchFamily="34" charset="0"/>
                <a:cs typeface="Arial" panose="020B0604020202020204" pitchFamily="34" charset="0"/>
              </a:rPr>
              <a:t>Swerdloff</a:t>
            </a:r>
            <a:r>
              <a:rPr lang="en-GB" sz="800" dirty="0" smtClean="0">
                <a:effectLst/>
                <a:latin typeface="Arial" panose="020B0604020202020204" pitchFamily="34" charset="0"/>
                <a:cs typeface="Arial" panose="020B0604020202020204" pitchFamily="34" charset="0"/>
              </a:rPr>
              <a:t> RS, et al. ISA, </a:t>
            </a:r>
            <a:r>
              <a:rPr lang="en-GB" sz="800" dirty="0" err="1" smtClean="0">
                <a:effectLst/>
                <a:latin typeface="Arial" panose="020B0604020202020204" pitchFamily="34" charset="0"/>
                <a:cs typeface="Arial" panose="020B0604020202020204" pitchFamily="34" charset="0"/>
              </a:rPr>
              <a:t>ISSAM</a:t>
            </a:r>
            <a:r>
              <a:rPr lang="en-GB" sz="800" dirty="0" smtClean="0">
                <a:effectLst/>
                <a:latin typeface="Arial" panose="020B0604020202020204" pitchFamily="34" charset="0"/>
                <a:cs typeface="Arial" panose="020B0604020202020204" pitchFamily="34" charset="0"/>
              </a:rPr>
              <a:t>, EAU, </a:t>
            </a:r>
            <a:r>
              <a:rPr lang="en-GB" sz="800" dirty="0" err="1" smtClean="0">
                <a:effectLst/>
                <a:latin typeface="Arial" panose="020B0604020202020204" pitchFamily="34" charset="0"/>
                <a:cs typeface="Arial" panose="020B0604020202020204" pitchFamily="34" charset="0"/>
              </a:rPr>
              <a:t>EAA</a:t>
            </a:r>
            <a:r>
              <a:rPr lang="en-GB" sz="800" dirty="0" smtClean="0">
                <a:effectLst/>
                <a:latin typeface="Arial" panose="020B0604020202020204" pitchFamily="34" charset="0"/>
                <a:cs typeface="Arial" panose="020B0604020202020204" pitchFamily="34" charset="0"/>
              </a:rPr>
              <a:t> and </a:t>
            </a:r>
            <a:r>
              <a:rPr lang="en-GB" sz="800" dirty="0" err="1" smtClean="0">
                <a:effectLst/>
                <a:latin typeface="Arial" panose="020B0604020202020204" pitchFamily="34" charset="0"/>
                <a:cs typeface="Arial" panose="020B0604020202020204" pitchFamily="34" charset="0"/>
              </a:rPr>
              <a:t>ASA</a:t>
            </a:r>
            <a:r>
              <a:rPr lang="en-GB" sz="800" dirty="0" smtClean="0">
                <a:effectLst/>
                <a:latin typeface="Arial" panose="020B0604020202020204" pitchFamily="34" charset="0"/>
                <a:cs typeface="Arial" panose="020B0604020202020204" pitchFamily="34" charset="0"/>
              </a:rPr>
              <a:t> recommendations: investigation, treatment and monitoring of late-onset </a:t>
            </a:r>
            <a:r>
              <a:rPr lang="en-GB" sz="800" dirty="0" err="1" smtClean="0">
                <a:effectLst/>
                <a:latin typeface="Arial" panose="020B0604020202020204" pitchFamily="34" charset="0"/>
                <a:cs typeface="Arial" panose="020B0604020202020204" pitchFamily="34" charset="0"/>
              </a:rPr>
              <a:t>hypogonadism</a:t>
            </a:r>
            <a:r>
              <a:rPr lang="en-GB" sz="800" dirty="0" smtClean="0">
                <a:effectLst/>
                <a:latin typeface="Arial" panose="020B0604020202020204" pitchFamily="34" charset="0"/>
                <a:cs typeface="Arial" panose="020B0604020202020204" pitchFamily="34" charset="0"/>
              </a:rPr>
              <a:t> in males. </a:t>
            </a:r>
            <a:r>
              <a:rPr lang="en-GB" sz="800" i="1" dirty="0" smtClean="0">
                <a:effectLst/>
                <a:latin typeface="Arial" panose="020B0604020202020204" pitchFamily="34" charset="0"/>
                <a:cs typeface="Arial" panose="020B0604020202020204" pitchFamily="34" charset="0"/>
              </a:rPr>
              <a:t>Aging Male</a:t>
            </a:r>
            <a:r>
              <a:rPr lang="en-GB" sz="800" dirty="0" smtClean="0">
                <a:effectLst/>
                <a:latin typeface="Arial" panose="020B0604020202020204" pitchFamily="34" charset="0"/>
                <a:cs typeface="Arial" panose="020B0604020202020204" pitchFamily="34" charset="0"/>
              </a:rPr>
              <a:t>. 2009;12(1):5-12. doi:10.1080/13685530802389628.</a:t>
            </a:r>
          </a:p>
          <a:p>
            <a:pPr marL="228600" indent="-228600">
              <a:buAutoNum type="arabicPeriod"/>
            </a:pPr>
            <a:endParaRPr lang="en-GB" dirty="0" smtClean="0">
              <a:effectLst/>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32</a:t>
            </a:fld>
            <a:endParaRPr lang="en-US" dirty="0"/>
          </a:p>
        </p:txBody>
      </p:sp>
    </p:spTree>
    <p:extLst>
      <p:ext uri="{BB962C8B-B14F-4D97-AF65-F5344CB8AC3E}">
        <p14:creationId xmlns:p14="http://schemas.microsoft.com/office/powerpoint/2010/main" val="3198410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400549"/>
            <a:ext cx="5888182" cy="4284663"/>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050" u="sng" dirty="0">
                <a:latin typeface="Arial" panose="020B0604020202020204" pitchFamily="34" charset="0"/>
                <a:cs typeface="Arial" panose="020B0604020202020204" pitchFamily="34" charset="0"/>
              </a:rPr>
              <a:t>EAU guidelines for prostate cancer diagnosis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Prostate cancer can only be definitively diagnosed by the presence of adenocarcinoma in prostate biopsy cores or operative specimens.</a:t>
            </a:r>
            <a:r>
              <a:rPr lang="en-GB" sz="1050" baseline="30000" dirty="0">
                <a:latin typeface="Arial" panose="020B0604020202020204" pitchFamily="34" charset="0"/>
                <a:cs typeface="Arial" panose="020B0604020202020204" pitchFamily="34" charset="0"/>
              </a:rPr>
              <a:t>1</a:t>
            </a:r>
            <a:r>
              <a:rPr lang="en-GB" sz="1050" dirty="0">
                <a:latin typeface="Arial" panose="020B0604020202020204" pitchFamily="34" charset="0"/>
                <a:cs typeface="Arial" panose="020B0604020202020204" pitchFamily="34" charset="0"/>
              </a:rPr>
              <a:t> /p20/para8 The</a:t>
            </a:r>
            <a:r>
              <a:rPr lang="en-GB" sz="1050" baseline="0" dirty="0">
                <a:latin typeface="Arial" panose="020B0604020202020204" pitchFamily="34" charset="0"/>
                <a:cs typeface="Arial" panose="020B0604020202020204" pitchFamily="34" charset="0"/>
              </a:rPr>
              <a:t> decision to undertake a prostate biopsy is based on an elevated PSA level or a suspect DRE. Other factors that may be considered include age, comorbidities and therapeutic </a:t>
            </a:r>
            <a:r>
              <a:rPr lang="en-GB" sz="1050" b="0" i="0" u="none" strike="noStrike" kern="1200" baseline="0" dirty="0">
                <a:solidFill>
                  <a:schemeClr val="tx1"/>
                </a:solidFill>
                <a:latin typeface="Arial" panose="020B0604020202020204" pitchFamily="34" charset="0"/>
                <a:cs typeface="Arial" panose="020B0604020202020204" pitchFamily="34" charset="0"/>
              </a:rPr>
              <a:t>consequences</a:t>
            </a:r>
            <a:r>
              <a:rPr lang="en-GB" sz="1050" baseline="0" dirty="0">
                <a:latin typeface="Arial" panose="020B0604020202020204" pitchFamily="34" charset="0"/>
                <a:cs typeface="Arial" panose="020B0604020202020204" pitchFamily="34" charset="0"/>
              </a:rPr>
              <a:t>. An elevated PSA level should be confirmed with a repeat test before deciding on a biopsy. Ultrasound biopsy is now considered as a standard of care. The urologist may use either a transrectal approach or a perineal approach. A minimum of 10 to 12 core samples are recommended</a:t>
            </a:r>
            <a:r>
              <a:rPr lang="en-GB" sz="1050" dirty="0">
                <a:latin typeface="Arial" panose="020B0604020202020204" pitchFamily="34" charset="0"/>
                <a:cs typeface="Arial" panose="020B0604020202020204" pitchFamily="34" charset="0"/>
              </a:rPr>
              <a:t>. The Gleason score is the single strongest prognostic factor for clinical behaviour and treatment response,</a:t>
            </a:r>
            <a:r>
              <a:rPr lang="en-GB" sz="1050" baseline="0" dirty="0">
                <a:latin typeface="Arial" panose="020B0604020202020204" pitchFamily="34" charset="0"/>
                <a:cs typeface="Arial" panose="020B0604020202020204" pitchFamily="34" charset="0"/>
              </a:rPr>
              <a:t> and the cancer should be graded according to recommendations by the </a:t>
            </a:r>
            <a:r>
              <a:rPr lang="en-US" sz="1050" kern="1200" dirty="0">
                <a:solidFill>
                  <a:prstClr val="black"/>
                </a:solidFill>
                <a:latin typeface="Arial" panose="020B0604020202020204" pitchFamily="34" charset="0"/>
                <a:cs typeface="Arial" panose="020B0604020202020204" pitchFamily="34" charset="0"/>
              </a:rPr>
              <a:t>International Society of Urological Pathology (</a:t>
            </a:r>
            <a:r>
              <a:rPr lang="en-GB" sz="1050" baseline="0" dirty="0" err="1">
                <a:latin typeface="Arial" panose="020B0604020202020204" pitchFamily="34" charset="0"/>
                <a:cs typeface="Arial" panose="020B0604020202020204" pitchFamily="34" charset="0"/>
              </a:rPr>
              <a:t>ISUP</a:t>
            </a:r>
            <a:r>
              <a:rPr lang="en-GB" sz="1050" baseline="0" dirty="0">
                <a:latin typeface="Arial" panose="020B0604020202020204" pitchFamily="34" charset="0"/>
                <a:cs typeface="Arial" panose="020B0604020202020204" pitchFamily="34" charset="0"/>
              </a:rPr>
              <a:t>) 2005 and ISUP 2015. Staging is done to determine the aggressiveness of the cancer using </a:t>
            </a:r>
            <a:r>
              <a:rPr lang="en-GB" sz="1050" baseline="0" dirty="0" smtClean="0">
                <a:latin typeface="Arial" panose="020B0604020202020204" pitchFamily="34" charset="0"/>
                <a:cs typeface="Arial" panose="020B0604020202020204" pitchFamily="34" charset="0"/>
              </a:rPr>
              <a:t>the tumour</a:t>
            </a:r>
            <a:r>
              <a:rPr lang="en-GB" sz="1050" baseline="0" dirty="0">
                <a:latin typeface="Arial" panose="020B0604020202020204" pitchFamily="34" charset="0"/>
                <a:cs typeface="Arial" panose="020B0604020202020204" pitchFamily="34" charset="0"/>
              </a:rPr>
              <a:t>, node, </a:t>
            </a:r>
            <a:r>
              <a:rPr lang="en-GB" sz="1050" baseline="0" dirty="0" smtClean="0">
                <a:latin typeface="Arial" panose="020B0604020202020204" pitchFamily="34" charset="0"/>
                <a:cs typeface="Arial" panose="020B0604020202020204" pitchFamily="34" charset="0"/>
              </a:rPr>
              <a:t>metastasis</a:t>
            </a:r>
            <a:r>
              <a:rPr lang="en-GB" sz="1050" dirty="0" smtClean="0">
                <a:latin typeface="Arial" panose="020B0604020202020204" pitchFamily="34" charset="0"/>
                <a:cs typeface="Arial" panose="020B0604020202020204" pitchFamily="34" charset="0"/>
              </a:rPr>
              <a:t> (</a:t>
            </a:r>
            <a:r>
              <a:rPr lang="en-GB" sz="1050" baseline="0" dirty="0" err="1" smtClean="0">
                <a:latin typeface="Arial" panose="020B0604020202020204" pitchFamily="34" charset="0"/>
                <a:cs typeface="Arial" panose="020B0604020202020204" pitchFamily="34" charset="0"/>
              </a:rPr>
              <a:t>TNM</a:t>
            </a:r>
            <a:r>
              <a:rPr lang="en-GB" sz="1050" baseline="0" dirty="0" smtClean="0">
                <a:latin typeface="Arial" panose="020B0604020202020204" pitchFamily="34" charset="0"/>
                <a:cs typeface="Arial" panose="020B0604020202020204" pitchFamily="34" charset="0"/>
              </a:rPr>
              <a:t>) </a:t>
            </a:r>
            <a:r>
              <a:rPr lang="en-GB" sz="1050" baseline="0" dirty="0">
                <a:latin typeface="Arial" panose="020B0604020202020204" pitchFamily="34" charset="0"/>
                <a:cs typeface="Arial" panose="020B0604020202020204" pitchFamily="34" charset="0"/>
              </a:rPr>
              <a:t>classification system.</a:t>
            </a:r>
            <a:r>
              <a:rPr lang="en-GB" sz="1050" baseline="30000" dirty="0">
                <a:latin typeface="Arial" panose="020B0604020202020204" pitchFamily="34" charset="0"/>
                <a:cs typeface="Arial" panose="020B0604020202020204" pitchFamily="34" charset="0"/>
              </a:rPr>
              <a:t>1,2</a:t>
            </a:r>
            <a:r>
              <a:rPr lang="en-GB" sz="1050" dirty="0">
                <a:latin typeface="Arial" panose="020B0604020202020204" pitchFamily="34" charset="0"/>
                <a:cs typeface="Arial" panose="020B0604020202020204" pitchFamily="34" charset="0"/>
              </a:rPr>
              <a:t> /</a:t>
            </a:r>
            <a:r>
              <a:rPr lang="en-GB" sz="1050" baseline="0" dirty="0">
                <a:latin typeface="Arial" panose="020B0604020202020204" pitchFamily="34" charset="0"/>
                <a:cs typeface="Arial" panose="020B0604020202020204" pitchFamily="34" charset="0"/>
              </a:rPr>
              <a:t>p18/Table 4.1.1, /p22/para3-5, /p22/para9, /p26/para2,</a:t>
            </a:r>
            <a:r>
              <a:rPr lang="en-GB" sz="1050" dirty="0">
                <a:latin typeface="Arial" panose="020B0604020202020204" pitchFamily="34" charset="0"/>
                <a:cs typeface="Arial" panose="020B0604020202020204" pitchFamily="34" charset="0"/>
              </a:rPr>
              <a:t> p4/para1, /p5/para1-3,</a:t>
            </a:r>
            <a:r>
              <a:rPr lang="en-GB" sz="1050" baseline="0" dirty="0">
                <a:latin typeface="Arial" panose="020B0604020202020204" pitchFamily="34" charset="0"/>
                <a:cs typeface="Arial" panose="020B0604020202020204" pitchFamily="34" charset="0"/>
              </a:rPr>
              <a:t> /p5/Table4.2.1, /p6/Table 4.2.1, </a:t>
            </a:r>
            <a:r>
              <a:rPr lang="en-GB" sz="1050" dirty="0">
                <a:latin typeface="Arial" panose="020B0604020202020204" pitchFamily="34" charset="0"/>
                <a:cs typeface="Arial" panose="020B0604020202020204" pitchFamily="34" charset="0"/>
              </a:rPr>
              <a:t>/p6/Table4.2.2 Treatment is initiated upon completion of all these</a:t>
            </a:r>
            <a:r>
              <a:rPr lang="en-GB" sz="1050" baseline="0" dirty="0">
                <a:latin typeface="Arial" panose="020B0604020202020204" pitchFamily="34" charset="0"/>
                <a:cs typeface="Arial" panose="020B0604020202020204" pitchFamily="34" charset="0"/>
              </a:rPr>
              <a:t> steps.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05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dirty="0">
                <a:latin typeface="Arial" panose="020B0604020202020204" pitchFamily="34" charset="0"/>
                <a:cs typeface="Arial" panose="020B0604020202020204" pitchFamily="34" charset="0"/>
              </a:rPr>
              <a:t>It is important to study the first line of diagnostic tests in more detail.</a:t>
            </a:r>
            <a:endParaRPr lang="en-GB" sz="1050" baseline="0" dirty="0">
              <a:latin typeface="Arial" panose="020B0604020202020204" pitchFamily="34" charset="0"/>
              <a:cs typeface="Arial" panose="020B0604020202020204" pitchFamily="34" charset="0"/>
            </a:endParaRPr>
          </a:p>
          <a:p>
            <a:pPr>
              <a:defRPr/>
            </a:pPr>
            <a:endParaRPr lang="en-GB" dirty="0">
              <a:latin typeface="Arial" panose="020B0604020202020204" pitchFamily="34" charset="0"/>
              <a:cs typeface="Arial" panose="020B0604020202020204" pitchFamily="34" charset="0"/>
            </a:endParaRPr>
          </a:p>
          <a:p>
            <a:pPr>
              <a:defRPr/>
            </a:pPr>
            <a:r>
              <a:rPr lang="en-GB" sz="800" b="1" dirty="0">
                <a:latin typeface="Arial" panose="020B0604020202020204" pitchFamily="34" charset="0"/>
                <a:cs typeface="Arial" panose="020B0604020202020204" pitchFamily="34" charset="0"/>
              </a:rPr>
              <a:t>References:</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800" kern="1200" dirty="0" err="1">
                <a:solidFill>
                  <a:schemeClr val="tx1"/>
                </a:solidFill>
                <a:effectLst/>
                <a:latin typeface="Arial" panose="020B0604020202020204" pitchFamily="34" charset="0"/>
                <a:cs typeface="Arial" panose="020B0604020202020204" pitchFamily="34" charset="0"/>
              </a:rPr>
              <a:t>Mottet</a:t>
            </a:r>
            <a:r>
              <a:rPr lang="en-US" sz="800" kern="1200" dirty="0">
                <a:solidFill>
                  <a:schemeClr val="tx1"/>
                </a:solidFill>
                <a:effectLst/>
                <a:latin typeface="Arial" panose="020B0604020202020204" pitchFamily="34" charset="0"/>
                <a:cs typeface="Arial" panose="020B0604020202020204" pitchFamily="34" charset="0"/>
              </a:rPr>
              <a:t> N, </a:t>
            </a:r>
            <a:r>
              <a:rPr lang="en-US" sz="800" kern="1200" dirty="0" err="1">
                <a:solidFill>
                  <a:schemeClr val="tx1"/>
                </a:solidFill>
                <a:effectLst/>
                <a:latin typeface="Arial" panose="020B0604020202020204" pitchFamily="34" charset="0"/>
                <a:cs typeface="Arial" panose="020B0604020202020204" pitchFamily="34" charset="0"/>
              </a:rPr>
              <a:t>Bellmunt</a:t>
            </a:r>
            <a:r>
              <a:rPr lang="en-US" sz="800" kern="1200" dirty="0">
                <a:solidFill>
                  <a:schemeClr val="tx1"/>
                </a:solidFill>
                <a:effectLst/>
                <a:latin typeface="Arial" panose="020B0604020202020204" pitchFamily="34" charset="0"/>
                <a:cs typeface="Arial" panose="020B0604020202020204" pitchFamily="34" charset="0"/>
              </a:rPr>
              <a:t> J, Briers E. et al. EAU Prostate Cancer guidelines. European Association of Urology Web site. https://uroweb.org/guideline/prostate-cancer/#4. Accessed April 7, 2016.</a:t>
            </a:r>
            <a:endParaRPr lang="en-IN" sz="80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33</a:t>
            </a:fld>
            <a:endParaRPr lang="en-US" dirty="0"/>
          </a:p>
        </p:txBody>
      </p:sp>
    </p:spTree>
    <p:extLst>
      <p:ext uri="{BB962C8B-B14F-4D97-AF65-F5344CB8AC3E}">
        <p14:creationId xmlns:p14="http://schemas.microsoft.com/office/powerpoint/2010/main" val="2951188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74931"/>
          </a:xfrm>
        </p:spPr>
        <p:txBody>
          <a:bodyPr/>
          <a:lstStyle/>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GB" altLang="zh-CN"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Digital rectal exam</a:t>
            </a: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endPar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itchFamily="34" charset="0"/>
              <a:buNone/>
              <a:tabLst/>
              <a:defRPr/>
            </a:pP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DRE focuses on prostate size and any abnormalities that lie within or beyond the prostate.</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/p580/col2/para5 </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all, 20% to 25% </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men with an abnormal DRE have prostate cancer.</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/p580/col2/para5 Most prostate cancers are located in the peripheral zone of the prostate and may be detected by DRE when the volume is ≥0.2 mL.</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 about 18% of all patients, prostate cancer is detected by a suspect DRE alone, irrespective of the PSA level.</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 suspect DRE in patients with a PSA level of ≤2 ng/mL has a positive predictive value of 5% to 30%.</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 suspect DRE is a strong indication for prostate biopsy as it is predictive of a higher Gleason score and aggressive prostate cancer.</a:t>
            </a:r>
            <a:r>
              <a:rPr kumimoji="0" lang="en-GB"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34</a:t>
            </a:fld>
            <a:endParaRPr lang="en-US" dirty="0"/>
          </a:p>
        </p:txBody>
      </p:sp>
    </p:spTree>
    <p:extLst>
      <p:ext uri="{BB962C8B-B14F-4D97-AF65-F5344CB8AC3E}">
        <p14:creationId xmlns:p14="http://schemas.microsoft.com/office/powerpoint/2010/main" val="3151804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7927" y="4400549"/>
            <a:ext cx="6151417" cy="4582383"/>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Prostate-specific antigen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PSA is produced almost exclusively by the epithelial cells of the prostate. As it is produced by both malignant and nonmalignant epithelial cells, it is organ-specific but not cancer-specific. Serum PSA may be elevated in the presence of BPH, prostatitis and other nonmalignant conditions.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p581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col1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para1</a:t>
            </a: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PSA levels can remain elevated up to 10-fold for 8 to 10 weeks following a biopsy, but they are unaffected by a recent DRE.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/p581/col1/para1 The level of PSA is a continuous parameter; the higher its value, the likelier the patient has prostate cancer. However, low levels of serum PSA do not definitively preclude a prostate cancer diagnosis.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/p21/para2-3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addition to total serum PSA levels, the ratio of free (f) to total (t) PSA ratio (f/t PSA) can help to discriminate BPH from prostate cancer; a lower f/t PSA predicts a higher likelihood of cancer.</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/p21/para7 The PSA velocity [defined as an absolute annual increase in serum PSA (ng/mL per year)] and the PSA doubling time (a measure of exponential increase of serum PSA over time, reflecting a relative change) may have a prognostic role in patients with treated prostate cancer but are of limited use in the diagnosis.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/p21/para5-6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739CBBAE-9CAC-CA42-A60E-2BA57908FB49}" type="slidenum">
              <a:rPr lang="en-US" smtClean="0"/>
              <a:t>35</a:t>
            </a:fld>
            <a:endParaRPr lang="en-US" dirty="0"/>
          </a:p>
        </p:txBody>
      </p:sp>
    </p:spTree>
    <p:extLst>
      <p:ext uri="{BB962C8B-B14F-4D97-AF65-F5344CB8AC3E}">
        <p14:creationId xmlns:p14="http://schemas.microsoft.com/office/powerpoint/2010/main" val="3704260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60218" y="4400550"/>
            <a:ext cx="6303818" cy="4545568"/>
          </a:xfrm>
        </p:spPr>
        <p:txBody>
          <a:bodyPr/>
          <a:lstStyle/>
          <a:p>
            <a:pPr lvl="0" defTabSz="457200">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Clinical use of PSA testing</a:t>
            </a:r>
          </a:p>
          <a:p>
            <a:pPr lvl="0" defTabSz="457200">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lvl="0" defTabSz="457200">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many cases, prostate cancer is present even with a low serum PSA.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/p21/para3, Table 5.2.1 Several modifications to the PSA test have been suggested to improve its specificity in the early detection of prostate cancer.</a:t>
            </a:r>
            <a:r>
              <a:rPr lang="en-GB" sz="1050" baseline="30000" dirty="0">
                <a:solidFill>
                  <a:prstClr val="black"/>
                </a:solidFill>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/p126/col2/para2-4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Recent studies indicate that using f/t PSA values limits the number of unnecessary biopsies and increases the detection rate of prostate cancer. It should be considered in patients with suspect PSA levels.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/p126/col2/para2-4 It is able to stratify the risk of prostate cancer in men with PSA levels between 4 and 10 ng/mL and a negative DRE.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Prostate cancer antigen 3 (</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PCA3</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is a mRNA biomarker that is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prostate-</a:t>
            </a:r>
            <a:r>
              <a:rPr kumimoji="0" lang="en-GB" sz="1050" b="0"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specific.</a:t>
            </a:r>
            <a:r>
              <a:rPr kumimoji="0" lang="en-GB" sz="1050" b="0" i="0" u="none" strike="noStrike" kern="1200" cap="none" spc="0" normalizeH="0" baseline="30000" noProof="0" dirty="0" err="1" smtClean="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is detectable in urine samples obtained after 3 strokes of prostatic massage during DRE. PCA3 is superior to total and percent-free PSA for the detection of </a:t>
            </a:r>
            <a:r>
              <a:rPr lang="en-GB" sz="1050" baseline="0" dirty="0">
                <a:latin typeface="Arial" panose="020B0604020202020204" pitchFamily="34" charset="0"/>
                <a:cs typeface="Arial" panose="020B0604020202020204" pitchFamily="34" charset="0"/>
              </a:rPr>
              <a:t>prostate cancer</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 men with elevated PSA.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/p22/para1-2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PSA density is the ratio of serum PSA and TRUS-determined prostate volume and its value is directly proportional to the likelihood of the presence of clinical prostate cancer.</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Both PSA velocity (PSA-V), which is the annual increase in serum PSA, and PSA doubling time (PSA-DT), which measures the exponential increase in serum PSA over time, may have some prognostic value but have limited use in the diagnosis of prostate cancer.</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/p21/para5-6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Heidenreich A, Bastian PJ, Bellmunt J, et al. EAU guidelines on prostate cancer. part 1: screening, diagnosis, and local treatment with curative intent-update 2013.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Eur Urol.</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2014;65(1):124-137. doi:10.1016/j.eururo.2013.09.046</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fld id="{739CBBAE-9CAC-CA42-A60E-2BA57908FB49}" type="slidenum">
              <a:rPr lang="en-US" sz="1050" smtClean="0"/>
              <a:t>36</a:t>
            </a:fld>
            <a:endParaRPr lang="en-US" sz="1050" dirty="0"/>
          </a:p>
        </p:txBody>
      </p:sp>
    </p:spTree>
    <p:extLst>
      <p:ext uri="{BB962C8B-B14F-4D97-AF65-F5344CB8AC3E}">
        <p14:creationId xmlns:p14="http://schemas.microsoft.com/office/powerpoint/2010/main" val="3812964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Clinical use of PSA testing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many cases, prostate cancer is present even with a low serum PSA.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/p21/para3, Table 5.2.1 </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findings in the graph clearly demonstrate the occurrence of aggressive prostate cancer even at very low PSA levels, precluding an optimal PSA threshold value for detecting non-palpable but clinically significant prostate cancer. </a:t>
            </a: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Therefore, it is important to remember that </a:t>
            </a:r>
            <a:r>
              <a:rPr kumimoji="0" lang="en-US"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 </a:t>
            </a:r>
            <a:r>
              <a:rPr kumimoji="0" lang="en-IN" sz="1050" b="0" i="0" u="none" strike="noStrike" kern="1200" cap="none" spc="0" normalizeH="0" baseline="0" noProof="0" dirty="0" smtClean="0">
                <a:ln>
                  <a:noFill/>
                </a:ln>
                <a:solidFill>
                  <a:schemeClr val="tx1"/>
                </a:solidFill>
                <a:effectLst/>
                <a:uLnTx/>
                <a:uFillTx/>
                <a:latin typeface="Arial" panose="020B0604020202020204" pitchFamily="34" charset="0"/>
                <a:cs typeface="Arial" panose="020B0604020202020204" pitchFamily="34" charset="0"/>
              </a:rPr>
              <a:t>detection </a:t>
            </a:r>
            <a:r>
              <a:rPr kumimoji="0" lang="en-IN" sz="105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of </a:t>
            </a:r>
            <a:r>
              <a:rPr lang="en-IN" sz="1050" kern="1200" dirty="0" err="1">
                <a:solidFill>
                  <a:schemeClr val="tx1"/>
                </a:solidFill>
                <a:effectLst/>
                <a:latin typeface="Arial" panose="020B0604020202020204" pitchFamily="34" charset="0"/>
                <a:cs typeface="Arial" panose="020B0604020202020204" pitchFamily="34" charset="0"/>
              </a:rPr>
              <a:t>PSA</a:t>
            </a:r>
            <a:r>
              <a:rPr lang="en-IN" sz="1050" kern="1200" dirty="0">
                <a:solidFill>
                  <a:schemeClr val="tx1"/>
                </a:solidFill>
                <a:effectLst/>
                <a:latin typeface="Arial" panose="020B0604020202020204" pitchFamily="34" charset="0"/>
                <a:cs typeface="Arial" panose="020B0604020202020204" pitchFamily="34" charset="0"/>
              </a:rPr>
              <a:t> level alone may not </a:t>
            </a:r>
            <a:r>
              <a:rPr lang="en-IN" sz="1050" kern="1200" dirty="0" smtClean="0">
                <a:solidFill>
                  <a:schemeClr val="tx1"/>
                </a:solidFill>
                <a:effectLst/>
                <a:latin typeface="Arial" panose="020B0604020202020204" pitchFamily="34" charset="0"/>
                <a:cs typeface="Arial" panose="020B0604020202020204" pitchFamily="34" charset="0"/>
              </a:rPr>
              <a:t>be enough </a:t>
            </a:r>
            <a:r>
              <a:rPr lang="en-IN" sz="1050" kern="1200" dirty="0">
                <a:solidFill>
                  <a:schemeClr val="tx1"/>
                </a:solidFill>
                <a:effectLst/>
                <a:latin typeface="Arial" panose="020B0604020202020204" pitchFamily="34" charset="0"/>
                <a:cs typeface="Arial" panose="020B0604020202020204" pitchFamily="34" charset="0"/>
              </a:rPr>
              <a:t>as a diagnosis tool for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sz="1050" kern="1200" dirty="0">
              <a:solidFill>
                <a:schemeClr val="tx1"/>
              </a:solidFill>
              <a:effectLst/>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Nomograms</a:t>
            </a:r>
            <a:r>
              <a:rPr kumimoji="0" lang="en-GB"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may be used to reduce the number of unnecessary prostate biopsies.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/p21/para3</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050" kern="1200" dirty="0">
              <a:solidFill>
                <a:schemeClr val="tx1"/>
              </a:solidFill>
              <a:effectLst/>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Let us now move on to understanding how prostate tumours are classified. Understanding the classification is essential to determine the degree of aggressiveness of the cancer and the therapeutic plan for the patient. </a:t>
            </a: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altLang="zh-CN"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a:t>
            </a:r>
          </a:p>
          <a:p>
            <a:pPr marL="228600" indent="-228600">
              <a:buAutoNum type="arabicPeriod"/>
            </a:pPr>
            <a:r>
              <a:rPr lang="en-US" sz="8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739CBBAE-9CAC-CA42-A60E-2BA57908FB49}" type="slidenum">
              <a:rPr lang="en-US" smtClean="0"/>
              <a:t>37</a:t>
            </a:fld>
            <a:endParaRPr lang="en-US" dirty="0"/>
          </a:p>
        </p:txBody>
      </p:sp>
    </p:spTree>
    <p:extLst>
      <p:ext uri="{BB962C8B-B14F-4D97-AF65-F5344CB8AC3E}">
        <p14:creationId xmlns:p14="http://schemas.microsoft.com/office/powerpoint/2010/main" val="2398950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If you were to diagnose a patient, what would you begin with?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Arrange the following diagnostic techniques in the order of their use for the initial diagnosis of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Staging</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Biopsy</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Patient history</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scoring</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lang="en-GB" sz="1050" kern="1200" dirty="0" err="1">
                <a:solidFill>
                  <a:sysClr val="windowText" lastClr="000000"/>
                </a:solidFill>
                <a:latin typeface="Arial" panose="020B0604020202020204" pitchFamily="34" charset="0"/>
                <a:cs typeface="Arial" panose="020B0604020202020204" pitchFamily="34" charset="0"/>
              </a:rPr>
              <a:t>DRE</a:t>
            </a:r>
            <a:r>
              <a:rPr lang="en-GB" sz="1050" kern="1200" dirty="0">
                <a:solidFill>
                  <a:sysClr val="windowText" lastClr="000000"/>
                </a:solidFill>
                <a:latin typeface="Arial" panose="020B0604020202020204" pitchFamily="34" charset="0"/>
                <a:cs typeface="Arial" panose="020B0604020202020204" pitchFamily="34" charset="0"/>
              </a:rPr>
              <a:t>/</a:t>
            </a:r>
            <a:r>
              <a:rPr lang="en-GB" sz="1050" kern="1200" dirty="0" err="1">
                <a:solidFill>
                  <a:sysClr val="windowText" lastClr="000000"/>
                </a:solidFill>
                <a:latin typeface="Arial" panose="020B0604020202020204" pitchFamily="34" charset="0"/>
                <a:cs typeface="Arial" panose="020B0604020202020204" pitchFamily="34" charset="0"/>
              </a:rPr>
              <a:t>PSA</a:t>
            </a:r>
            <a:endParaRPr lang="en-GB" sz="1050" kern="1200" dirty="0">
              <a:solidFill>
                <a:sysClr val="windowText" lastClr="000000"/>
              </a:solidFill>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Answer: 3, 5, 2, 4, 1. Diagnosis may be arrived at by using the diagnostic techniques in the following order: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Patient history</a:t>
            </a:r>
          </a:p>
          <a:p>
            <a:pPr marL="365760" marR="0" lvl="0" indent="-365760" algn="l" defTabSz="4572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DRE/PSA</a:t>
            </a:r>
          </a:p>
          <a:p>
            <a:pPr marL="365760" marR="0" lvl="0" indent="-365760" algn="l" defTabSz="4572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Biopsy</a:t>
            </a:r>
          </a:p>
          <a:p>
            <a:pPr marL="365760" marR="0" lvl="0" indent="-365760" algn="l" defTabSz="4572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scoring</a:t>
            </a:r>
          </a:p>
          <a:p>
            <a:pPr marL="365760" marR="0" lvl="0" indent="-365760" algn="l" defTabSz="457200" rtl="0" eaLnBrk="1" fontAlgn="auto" latinLnBrk="0" hangingPunct="1">
              <a:lnSpc>
                <a:spcPct val="100000"/>
              </a:lnSpc>
              <a:spcBef>
                <a:spcPts val="0"/>
              </a:spcBef>
              <a:spcAft>
                <a:spcPts val="0"/>
              </a:spcAft>
              <a:buClrTx/>
              <a:buSzTx/>
              <a:buFontTx/>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Staging</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err="1">
                <a:latin typeface="Arial" panose="020B0604020202020204" pitchFamily="34" charset="0"/>
                <a:cs typeface="Arial" panose="020B0604020202020204" pitchFamily="34" charset="0"/>
              </a:rPr>
              <a:t>DRE</a:t>
            </a:r>
            <a:r>
              <a:rPr lang="en-US" sz="1050" dirty="0">
                <a:latin typeface="Arial" panose="020B0604020202020204" pitchFamily="34" charset="0"/>
                <a:cs typeface="Arial" panose="020B0604020202020204" pitchFamily="34" charset="0"/>
              </a:rPr>
              <a:t>, digital rectum exam; </a:t>
            </a:r>
            <a:r>
              <a:rPr lang="en-US" sz="1050" dirty="0" err="1">
                <a:latin typeface="Arial" panose="020B0604020202020204" pitchFamily="34" charset="0"/>
                <a:cs typeface="Arial" panose="020B0604020202020204" pitchFamily="34" charset="0"/>
              </a:rPr>
              <a:t>PSA</a:t>
            </a:r>
            <a:r>
              <a:rPr lang="en-US" sz="1050" dirty="0">
                <a:latin typeface="Arial" panose="020B0604020202020204" pitchFamily="34" charset="0"/>
                <a:cs typeface="Arial" panose="020B0604020202020204" pitchFamily="34" charset="0"/>
              </a:rPr>
              <a:t>, prostate-specific antigen.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38</a:t>
            </a:fld>
            <a:endParaRPr lang="en-US" dirty="0"/>
          </a:p>
        </p:txBody>
      </p:sp>
    </p:spTree>
    <p:extLst>
      <p:ext uri="{BB962C8B-B14F-4D97-AF65-F5344CB8AC3E}">
        <p14:creationId xmlns:p14="http://schemas.microsoft.com/office/powerpoint/2010/main" val="540877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 question is designed to understand whether a patient need to be screened for prostate cancer.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lvl="0" indent="0">
              <a:buNone/>
              <a:defRPr/>
            </a:pPr>
            <a:r>
              <a:rPr lang="en-US" sz="1050" kern="1200" dirty="0">
                <a:solidFill>
                  <a:sysClr val="windowText" lastClr="000000"/>
                </a:solidFill>
                <a:latin typeface="Arial" panose="020B0604020202020204" pitchFamily="34" charset="0"/>
                <a:cs typeface="Arial" panose="020B0604020202020204" pitchFamily="34" charset="0"/>
              </a:rPr>
              <a:t>Of the following 4 patients, choose the ones who should be screened for prostate cancer.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Bob: Caucasian, 70 years, PSA 1 ng/mL</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Jian: Asian, 42 years, PSA 2 ng/mL</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Ron: African-American,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45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years, PSA 2 ng/mL</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Stu: Hispanic, 82 years, PSA 1.5 ng/mL</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Answer: 1, 2, 3 and 4. </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It was a tricky question! If one follows the EAU guidelines, all the patients must be screened in this case. All 4 men fall in the risk category as defined by the EAU guidelines. Bob and Stu are over 55 years of age, Ron is African-American and Jian has a PSA &gt;1 ng/mL and is in his 40s.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solidFill>
                  <a:schemeClr val="tx1"/>
                </a:solidFill>
                <a:latin typeface="Arial" panose="020B0604020202020204" pitchFamily="34" charset="0"/>
                <a:cs typeface="Arial" panose="020B0604020202020204" pitchFamily="34" charset="0"/>
              </a:rPr>
              <a:t>PSA</a:t>
            </a:r>
            <a:r>
              <a:rPr lang="en-US" sz="1050" kern="1200" dirty="0">
                <a:solidFill>
                  <a:schemeClr val="tx1"/>
                </a:solidFill>
                <a:latin typeface="Arial" panose="020B0604020202020204" pitchFamily="34" charset="0"/>
                <a:cs typeface="Arial" panose="020B0604020202020204" pitchFamily="34" charset="0"/>
              </a:rPr>
              <a:t>, prostate-specific antigen.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39</a:t>
            </a:fld>
            <a:endParaRPr lang="en-US" dirty="0"/>
          </a:p>
        </p:txBody>
      </p:sp>
    </p:spTree>
    <p:extLst>
      <p:ext uri="{BB962C8B-B14F-4D97-AF65-F5344CB8AC3E}">
        <p14:creationId xmlns:p14="http://schemas.microsoft.com/office/powerpoint/2010/main" val="229975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a:latin typeface="Arial" panose="020B0604020202020204" pitchFamily="34" charset="0"/>
                <a:cs typeface="Arial" panose="020B0604020202020204" pitchFamily="34" charset="0"/>
              </a:rPr>
              <a:t>Learning objectives</a:t>
            </a:r>
          </a:p>
          <a:p>
            <a:endParaRPr lang="en-GB"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At the end of this section, you should</a:t>
            </a:r>
            <a:r>
              <a:rPr lang="en-GB" sz="1050" baseline="0" dirty="0">
                <a:latin typeface="Arial" panose="020B0604020202020204" pitchFamily="34" charset="0"/>
                <a:cs typeface="Arial" panose="020B0604020202020204" pitchFamily="34" charset="0"/>
              </a:rPr>
              <a:t> be able to:</a:t>
            </a:r>
          </a:p>
          <a:p>
            <a:endParaRPr lang="en-GB" sz="1050" baseline="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Provide an overview of prostate cancer as a disease</a:t>
            </a:r>
          </a:p>
          <a:p>
            <a:r>
              <a:rPr lang="en-GB" sz="1050" dirty="0">
                <a:latin typeface="Arial" panose="020B0604020202020204" pitchFamily="34" charset="0"/>
                <a:cs typeface="Arial" panose="020B0604020202020204" pitchFamily="34" charset="0"/>
              </a:rPr>
              <a:t>Describe the epidemiology of prostate cancer</a:t>
            </a:r>
          </a:p>
          <a:p>
            <a:r>
              <a:rPr lang="en-GB" sz="1050" dirty="0">
                <a:latin typeface="Arial" panose="020B0604020202020204" pitchFamily="34" charset="0"/>
                <a:cs typeface="Arial" panose="020B0604020202020204" pitchFamily="34" charset="0"/>
              </a:rPr>
              <a:t>List the risk factors in the development of prostate cancer</a:t>
            </a:r>
          </a:p>
          <a:p>
            <a:pPr marR="0" lvl="0" fontAlgn="auto">
              <a:spcBef>
                <a:spcPts val="1200"/>
              </a:spcBef>
              <a:spcAft>
                <a:spcPts val="600"/>
              </a:spcAft>
              <a:buClr>
                <a:srgbClr val="EA5532"/>
              </a:buClr>
              <a:buSzPct val="100000"/>
              <a:tabLst/>
              <a:defRPr/>
            </a:pPr>
            <a:r>
              <a:rPr lang="en-GB" sz="1050" kern="1200" dirty="0" smtClean="0">
                <a:solidFill>
                  <a:schemeClr val="tx1"/>
                </a:solidFill>
                <a:latin typeface="Arial" panose="020B0604020202020204" pitchFamily="34" charset="0"/>
                <a:cs typeface="Arial" panose="020B0604020202020204" pitchFamily="34" charset="0"/>
              </a:rPr>
              <a:t>Identify the pros and cons of screening for prostate cancer</a:t>
            </a:r>
          </a:p>
          <a:p>
            <a:r>
              <a:rPr lang="en-GB" sz="1050" dirty="0" smtClean="0">
                <a:latin typeface="Arial" panose="020B0604020202020204" pitchFamily="34" charset="0"/>
                <a:cs typeface="Arial" panose="020B0604020202020204" pitchFamily="34" charset="0"/>
              </a:rPr>
              <a:t>Describe </a:t>
            </a:r>
            <a:r>
              <a:rPr lang="en-GB" sz="1050" dirty="0">
                <a:latin typeface="Arial" panose="020B0604020202020204" pitchFamily="34" charset="0"/>
                <a:cs typeface="Arial" panose="020B0604020202020204" pitchFamily="34" charset="0"/>
              </a:rPr>
              <a:t>the various tests and the</a:t>
            </a:r>
            <a:r>
              <a:rPr lang="en-GB" sz="1050" baseline="0" dirty="0">
                <a:latin typeface="Arial" panose="020B0604020202020204" pitchFamily="34" charset="0"/>
                <a:cs typeface="Arial" panose="020B0604020202020204" pitchFamily="34" charset="0"/>
              </a:rPr>
              <a:t> recommended </a:t>
            </a:r>
            <a:r>
              <a:rPr lang="en-GB" sz="1050" dirty="0">
                <a:latin typeface="Arial" panose="020B0604020202020204" pitchFamily="34" charset="0"/>
                <a:cs typeface="Arial" panose="020B0604020202020204" pitchFamily="34" charset="0"/>
              </a:rPr>
              <a:t>protocol used for the diagnosis of prostate cancer</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4</a:t>
            </a:fld>
            <a:endParaRPr lang="en-US" dirty="0"/>
          </a:p>
        </p:txBody>
      </p:sp>
    </p:spTree>
    <p:extLst>
      <p:ext uri="{BB962C8B-B14F-4D97-AF65-F5344CB8AC3E}">
        <p14:creationId xmlns:p14="http://schemas.microsoft.com/office/powerpoint/2010/main" val="1808796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15064"/>
            <a:ext cx="5757863" cy="3125471"/>
          </a:xfrm>
        </p:spPr>
        <p:txBody>
          <a:bodyPr wrap="square" lIns="91440" tIns="0" bIns="0">
            <a:sp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(11)</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State whether the following statements</a:t>
            </a:r>
            <a:r>
              <a:rPr kumimoji="0" lang="en-GB" sz="1050" b="0" i="0" u="none" strike="noStrike" kern="120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about PSA are true or false.</a:t>
            </a: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indent="-365760">
              <a:buFont typeface="Arial"/>
              <a:buAutoNum type="arabicPeriod"/>
              <a:defRPr/>
            </a:pPr>
            <a:r>
              <a:rPr lang="en-GB" sz="1050" kern="1200" dirty="0">
                <a:solidFill>
                  <a:sysClr val="windowText" lastClr="000000"/>
                </a:solidFill>
                <a:latin typeface="Arial" panose="020B0604020202020204" pitchFamily="34" charset="0"/>
                <a:cs typeface="Arial" panose="020B0604020202020204" pitchFamily="34" charset="0"/>
              </a:rPr>
              <a:t>A normal PSA level is any value below 4 </a:t>
            </a:r>
            <a:r>
              <a:rPr lang="en-GB" sz="1050" kern="1200" dirty="0" err="1">
                <a:solidFill>
                  <a:sysClr val="windowText" lastClr="000000"/>
                </a:solidFill>
                <a:latin typeface="Arial" panose="020B0604020202020204" pitchFamily="34" charset="0"/>
                <a:cs typeface="Arial" panose="020B0604020202020204" pitchFamily="34" charset="0"/>
              </a:rPr>
              <a:t>ng</a:t>
            </a:r>
            <a:r>
              <a:rPr lang="en-GB" sz="1050" kern="1200" dirty="0">
                <a:solidFill>
                  <a:sysClr val="windowText" lastClr="000000"/>
                </a:solidFill>
                <a:latin typeface="Arial" panose="020B0604020202020204" pitchFamily="34" charset="0"/>
                <a:cs typeface="Arial" panose="020B0604020202020204" pitchFamily="34" charset="0"/>
              </a:rPr>
              <a:t>/</a:t>
            </a:r>
            <a:r>
              <a:rPr lang="en-GB" sz="1050" kern="1200" dirty="0" err="1">
                <a:solidFill>
                  <a:sysClr val="windowText" lastClr="000000"/>
                </a:solidFill>
                <a:latin typeface="Arial" panose="020B0604020202020204" pitchFamily="34" charset="0"/>
                <a:cs typeface="Arial" panose="020B0604020202020204" pitchFamily="34" charset="0"/>
              </a:rPr>
              <a:t>mL.</a:t>
            </a:r>
            <a:endParaRPr lang="en-GB" sz="1050" kern="1200" dirty="0">
              <a:solidFill>
                <a:sysClr val="windowText" lastClr="000000"/>
              </a:solidFill>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PSA levels are organ-specific.</a:t>
            </a: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lang="en-GB" sz="1050" kern="1200" dirty="0">
                <a:solidFill>
                  <a:sysClr val="windowText" lastClr="000000"/>
                </a:solidFill>
                <a:latin typeface="Arial" panose="020B0604020202020204" pitchFamily="34" charset="0"/>
                <a:cs typeface="Arial" panose="020B0604020202020204" pitchFamily="34" charset="0"/>
              </a:rPr>
              <a:t>PSA levels are elevated in cases of </a:t>
            </a:r>
            <a:r>
              <a:rPr lang="en-GB" sz="1050" kern="1200" dirty="0" err="1">
                <a:solidFill>
                  <a:sysClr val="windowText" lastClr="000000"/>
                </a:solidFill>
                <a:latin typeface="Arial" panose="020B0604020202020204" pitchFamily="34" charset="0"/>
                <a:cs typeface="Arial" panose="020B0604020202020204" pitchFamily="34" charset="0"/>
              </a:rPr>
              <a:t>BPH</a:t>
            </a:r>
            <a:r>
              <a:rPr lang="en-GB" sz="1050" kern="1200" dirty="0">
                <a:solidFill>
                  <a:sysClr val="windowText" lastClr="000000"/>
                </a:solidFill>
                <a:latin typeface="Arial" panose="020B0604020202020204" pitchFamily="34" charset="0"/>
                <a:cs typeface="Arial" panose="020B0604020202020204" pitchFamily="34" charset="0"/>
              </a:rPr>
              <a:t>.</a:t>
            </a: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PSA levels remain</a:t>
            </a:r>
            <a:r>
              <a:rPr kumimoji="0" lang="en-GB" sz="1050" b="0" i="0" u="none" strike="noStrike" kern="120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higher for 6 to 8 weeks following a DRE.</a:t>
            </a: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indent="-365760"/>
            <a:endParaRPr lang="en-US" sz="105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Answer: </a:t>
            </a:r>
          </a:p>
          <a:p>
            <a:pPr marL="365760" marR="0" lvl="0" indent="-365760" algn="l" defTabSz="914400" rtl="0" eaLnBrk="1" fontAlgn="auto" latinLnBrk="0" hangingPunct="1">
              <a:lnSpc>
                <a:spcPct val="100000"/>
              </a:lnSpc>
              <a:spcBef>
                <a:spcPts val="0"/>
              </a:spcBef>
              <a:spcAft>
                <a:spcPts val="0"/>
              </a:spcAft>
              <a:buClrTx/>
              <a:buSzTx/>
              <a:buFontTx/>
              <a:buAutoNum type="arabicPeriod"/>
              <a:tabLst/>
              <a:defRPr/>
            </a:pPr>
            <a:r>
              <a:rPr lang="en-GB" sz="1050" baseline="0" dirty="0">
                <a:latin typeface="Arial" panose="020B0604020202020204" pitchFamily="34" charset="0"/>
                <a:cs typeface="Arial" panose="020B0604020202020204" pitchFamily="34" charset="0"/>
              </a:rPr>
              <a:t>False. </a:t>
            </a:r>
            <a:r>
              <a:rPr lang="en-US" sz="1050" kern="1200" dirty="0">
                <a:solidFill>
                  <a:sysClr val="windowText" lastClr="000000"/>
                </a:solidFill>
                <a:latin typeface="Arial" panose="020B0604020202020204" pitchFamily="34" charset="0"/>
                <a:cs typeface="Arial" panose="020B0604020202020204" pitchFamily="34" charset="0"/>
              </a:rPr>
              <a:t>PSA value does not have any universally accepted cut-off or upper limit </a:t>
            </a:r>
            <a:r>
              <a:rPr lang="en-US" sz="1050" kern="1200" dirty="0" smtClean="0">
                <a:solidFill>
                  <a:sysClr val="windowText" lastClr="000000"/>
                </a:solidFill>
                <a:latin typeface="Arial" panose="020B0604020202020204" pitchFamily="34" charset="0"/>
                <a:cs typeface="Arial" panose="020B0604020202020204" pitchFamily="34" charset="0"/>
              </a:rPr>
              <a:t>of</a:t>
            </a:r>
          </a:p>
          <a:p>
            <a:pPr marL="365760" indent="-365760">
              <a:defRPr/>
            </a:pPr>
            <a:r>
              <a:rPr lang="en-US" sz="1050" kern="1200" dirty="0" smtClean="0">
                <a:solidFill>
                  <a:sysClr val="windowText" lastClr="000000"/>
                </a:solidFill>
                <a:latin typeface="Arial" panose="020B0604020202020204" pitchFamily="34" charset="0"/>
                <a:cs typeface="Arial" panose="020B0604020202020204" pitchFamily="34" charset="0"/>
              </a:rPr>
              <a:t>normal threshold</a:t>
            </a:r>
            <a:r>
              <a:rPr lang="en-US" sz="1050" kern="1200" dirty="0">
                <a:solidFill>
                  <a:sysClr val="windowText" lastClr="000000"/>
                </a:solidFill>
                <a:latin typeface="Arial" panose="020B0604020202020204" pitchFamily="34" charset="0"/>
                <a:cs typeface="Arial" panose="020B0604020202020204" pitchFamily="34" charset="0"/>
              </a:rPr>
              <a:t>.</a:t>
            </a:r>
            <a:endParaRPr lang="en-GB" sz="1050" baseline="0" dirty="0">
              <a:latin typeface="Arial" panose="020B0604020202020204" pitchFamily="34" charset="0"/>
              <a:cs typeface="Arial" panose="020B0604020202020204" pitchFamily="34" charset="0"/>
            </a:endParaRPr>
          </a:p>
          <a:p>
            <a:pPr marL="365760" indent="-365760">
              <a:buAutoNum type="arabicPeriod"/>
            </a:pPr>
            <a:r>
              <a:rPr lang="en-GB" sz="1050" baseline="0" dirty="0">
                <a:latin typeface="Arial" panose="020B0604020202020204" pitchFamily="34" charset="0"/>
                <a:cs typeface="Arial" panose="020B0604020202020204" pitchFamily="34" charset="0"/>
              </a:rPr>
              <a:t>True</a:t>
            </a:r>
          </a:p>
          <a:p>
            <a:pPr marL="365760" indent="-365760">
              <a:buAutoNum type="arabicPeriod"/>
            </a:pPr>
            <a:r>
              <a:rPr lang="en-GB" sz="1050" baseline="0" dirty="0">
                <a:latin typeface="Arial" panose="020B0604020202020204" pitchFamily="34" charset="0"/>
                <a:cs typeface="Arial" panose="020B0604020202020204" pitchFamily="34" charset="0"/>
              </a:rPr>
              <a:t>True</a:t>
            </a:r>
          </a:p>
          <a:p>
            <a:pPr marL="365760" indent="-365760">
              <a:buAutoNum type="arabicPeriod"/>
            </a:pPr>
            <a:r>
              <a:rPr lang="en-GB" sz="1050" baseline="0" dirty="0">
                <a:latin typeface="Arial" panose="020B0604020202020204" pitchFamily="34" charset="0"/>
                <a:cs typeface="Arial" panose="020B0604020202020204" pitchFamily="34" charset="0"/>
              </a:rPr>
              <a:t>False. </a:t>
            </a:r>
            <a:r>
              <a:rPr lang="en-GB" sz="1050" baseline="0" dirty="0" err="1">
                <a:latin typeface="Arial" panose="020B0604020202020204" pitchFamily="34" charset="0"/>
                <a:cs typeface="Arial" panose="020B0604020202020204" pitchFamily="34" charset="0"/>
              </a:rPr>
              <a:t>PSA</a:t>
            </a:r>
            <a:r>
              <a:rPr lang="en-GB" sz="1050" baseline="0" dirty="0">
                <a:latin typeface="Arial" panose="020B0604020202020204" pitchFamily="34" charset="0"/>
                <a:cs typeface="Arial" panose="020B0604020202020204" pitchFamily="34" charset="0"/>
              </a:rPr>
              <a:t> values </a:t>
            </a:r>
            <a:r>
              <a:rPr lang="en-US" sz="1050" kern="1200" dirty="0">
                <a:solidFill>
                  <a:sysClr val="windowText" lastClr="000000"/>
                </a:solidFill>
                <a:latin typeface="Arial" panose="020B0604020202020204" pitchFamily="34" charset="0"/>
                <a:cs typeface="Arial" panose="020B0604020202020204" pitchFamily="34" charset="0"/>
              </a:rPr>
              <a:t>are not affected by </a:t>
            </a:r>
            <a:r>
              <a:rPr lang="en-US" sz="1050" kern="1200" dirty="0" err="1">
                <a:solidFill>
                  <a:sysClr val="windowText" lastClr="000000"/>
                </a:solidFill>
                <a:latin typeface="Arial" panose="020B0604020202020204" pitchFamily="34" charset="0"/>
                <a:cs typeface="Arial" panose="020B0604020202020204" pitchFamily="34" charset="0"/>
              </a:rPr>
              <a:t>DRE</a:t>
            </a:r>
            <a:r>
              <a:rPr lang="en-US" sz="1050" kern="1200" dirty="0">
                <a:solidFill>
                  <a:sysClr val="windowText" lastClr="000000"/>
                </a:solidFill>
                <a:latin typeface="Arial" panose="020B0604020202020204" pitchFamily="34" charset="0"/>
                <a:cs typeface="Arial" panose="020B0604020202020204" pitchFamily="34" charset="0"/>
              </a:rPr>
              <a:t>.</a:t>
            </a:r>
            <a:endParaRPr lang="en-GB" sz="1050" baseline="0" dirty="0">
              <a:latin typeface="Arial" panose="020B0604020202020204" pitchFamily="34" charset="0"/>
              <a:cs typeface="Arial" panose="020B0604020202020204" pitchFamily="34" charset="0"/>
            </a:endParaRPr>
          </a:p>
          <a:p>
            <a:pPr marL="228600" indent="-228600">
              <a:buAutoNum type="arabicPeriod"/>
            </a:pPr>
            <a:endParaRPr lang="en-US" sz="1050" baseline="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dirty="0" err="1">
                <a:solidFill>
                  <a:schemeClr val="tx1"/>
                </a:solidFill>
                <a:latin typeface="Arial" panose="020B0604020202020204" pitchFamily="34" charset="0"/>
                <a:cs typeface="Arial" panose="020B0604020202020204" pitchFamily="34" charset="0"/>
              </a:rPr>
              <a:t>BPH</a:t>
            </a:r>
            <a:r>
              <a:rPr lang="en-US" sz="1050" kern="1200" dirty="0">
                <a:solidFill>
                  <a:schemeClr val="tx1"/>
                </a:solidFill>
                <a:latin typeface="Arial" panose="020B0604020202020204" pitchFamily="34" charset="0"/>
                <a:cs typeface="Arial" panose="020B0604020202020204" pitchFamily="34" charset="0"/>
              </a:rPr>
              <a:t>, benign prostatic hyperplasia; </a:t>
            </a:r>
            <a:r>
              <a:rPr lang="en-US" sz="1050" kern="1200" dirty="0" err="1">
                <a:solidFill>
                  <a:schemeClr val="tx1"/>
                </a:solidFill>
                <a:latin typeface="Arial" panose="020B0604020202020204" pitchFamily="34" charset="0"/>
                <a:cs typeface="Arial" panose="020B0604020202020204" pitchFamily="34" charset="0"/>
              </a:rPr>
              <a:t>DRE</a:t>
            </a:r>
            <a:r>
              <a:rPr lang="en-US" sz="1050" kern="1200" dirty="0">
                <a:solidFill>
                  <a:schemeClr val="tx1"/>
                </a:solidFill>
                <a:latin typeface="Arial" panose="020B0604020202020204" pitchFamily="34" charset="0"/>
                <a:cs typeface="Arial" panose="020B0604020202020204" pitchFamily="34" charset="0"/>
              </a:rPr>
              <a:t>, digital rectum exam; </a:t>
            </a:r>
            <a:r>
              <a:rPr lang="en-US" sz="1050" kern="1200" dirty="0" err="1">
                <a:solidFill>
                  <a:schemeClr val="tx1"/>
                </a:solidFill>
                <a:latin typeface="Arial" panose="020B0604020202020204" pitchFamily="34" charset="0"/>
                <a:cs typeface="Arial" panose="020B0604020202020204" pitchFamily="34" charset="0"/>
              </a:rPr>
              <a:t>PSA</a:t>
            </a:r>
            <a:r>
              <a:rPr lang="en-US" sz="1050" kern="1200" dirty="0">
                <a:solidFill>
                  <a:schemeClr val="tx1"/>
                </a:solidFill>
                <a:latin typeface="Arial" panose="020B0604020202020204" pitchFamily="34" charset="0"/>
                <a:cs typeface="Arial" panose="020B0604020202020204" pitchFamily="34" charset="0"/>
              </a:rPr>
              <a:t>, prostate-specific antigen</a:t>
            </a:r>
            <a:r>
              <a:rPr lang="en-US" sz="1050" kern="1200" dirty="0">
                <a:solidFill>
                  <a:schemeClr val="tx1"/>
                </a:solidFill>
              </a:rPr>
              <a:t>.</a:t>
            </a:r>
          </a:p>
          <a:p>
            <a:pPr marL="0" indent="0">
              <a:buNone/>
            </a:pPr>
            <a:endParaRPr lang="en-GB" baseline="0" dirty="0"/>
          </a:p>
        </p:txBody>
      </p:sp>
      <p:sp>
        <p:nvSpPr>
          <p:cNvPr id="4" name="Slide Number Placeholder 3"/>
          <p:cNvSpPr>
            <a:spLocks noGrp="1"/>
          </p:cNvSpPr>
          <p:nvPr>
            <p:ph type="sldNum" sz="quarter" idx="10"/>
          </p:nvPr>
        </p:nvSpPr>
        <p:spPr/>
        <p:txBody>
          <a:bodyPr/>
          <a:lstStyle/>
          <a:p>
            <a:fld id="{739CBBAE-9CAC-CA42-A60E-2BA57908FB49}" type="slidenum">
              <a:rPr lang="en-US" smtClean="0"/>
              <a:t>40</a:t>
            </a:fld>
            <a:endParaRPr lang="en-US" dirty="0"/>
          </a:p>
        </p:txBody>
      </p:sp>
    </p:spTree>
    <p:extLst>
      <p:ext uri="{BB962C8B-B14F-4D97-AF65-F5344CB8AC3E}">
        <p14:creationId xmlns:p14="http://schemas.microsoft.com/office/powerpoint/2010/main" val="3334454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41</a:t>
            </a:fld>
            <a:endParaRPr lang="en-US" dirty="0"/>
          </a:p>
        </p:txBody>
      </p:sp>
    </p:spTree>
    <p:extLst>
      <p:ext uri="{BB962C8B-B14F-4D97-AF65-F5344CB8AC3E}">
        <p14:creationId xmlns:p14="http://schemas.microsoft.com/office/powerpoint/2010/main" val="1308658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EAU guidelines for prostate cancer staging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After evaluation by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DRE</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and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PSA</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if there is need to further assess the extent of spread of prostate cancer, imaging techniques may be used. These include bone scanning, computed tomography (CT) scan, magnetic resonance imaging (MRI) or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multiparametric</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MRI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mpMRI</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to determine the extent of prostate cancer.</a:t>
            </a:r>
            <a:r>
              <a:rPr kumimoji="0" lang="en-US" altLang="zh-CN"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/p27/para5, /p30/Table5.3.5 Primarily, worldwide, the </a:t>
            </a:r>
            <a:r>
              <a:rPr kumimoji="0" lang="en-US" altLang="zh-CN"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TNM</a:t>
            </a:r>
            <a:r>
              <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system is used for staging</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/p18/Table4.1.2</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Reference:</a:t>
            </a:r>
            <a:endParaRPr kumimoji="0" lang="en-US"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p:txBody>
      </p:sp>
      <p:sp>
        <p:nvSpPr>
          <p:cNvPr id="4" name="Slide Number Placeholder 3"/>
          <p:cNvSpPr>
            <a:spLocks noGrp="1"/>
          </p:cNvSpPr>
          <p:nvPr>
            <p:ph type="sldNum" sz="quarter" idx="10"/>
          </p:nvPr>
        </p:nvSpPr>
        <p:spPr/>
        <p:txBody>
          <a:bodyPr/>
          <a:lstStyle/>
          <a:p>
            <a:fld id="{739CBBAE-9CAC-CA42-A60E-2BA57908FB49}" type="slidenum">
              <a:rPr lang="en-US" smtClean="0"/>
              <a:t>42</a:t>
            </a:fld>
            <a:endParaRPr lang="en-US" dirty="0"/>
          </a:p>
        </p:txBody>
      </p:sp>
    </p:spTree>
    <p:extLst>
      <p:ext uri="{BB962C8B-B14F-4D97-AF65-F5344CB8AC3E}">
        <p14:creationId xmlns:p14="http://schemas.microsoft.com/office/powerpoint/2010/main" val="1701463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6364" y="4419600"/>
            <a:ext cx="6262254" cy="489585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staging: Tumour, node, metastasis classification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current internationally accepted classification system is the </a:t>
            </a:r>
            <a:r>
              <a:rPr kumimoji="0" lang="en-US" sz="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TNM</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staging system. This system indicates the extent of the local disease (T), the status of the regional lymph nodes (N) and spread of the disease to distant organs or lymph nodes (M)</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8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/p18/Table4.1.1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Tumour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TX: Primary tumour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T0: No evidence of primary tumour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Stages T1-2c: Disease confined to the prostate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T3a: Extracapsular extension of the tumour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T3b: Invasion of the seminal vesicles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T4: </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Invasion of adjacent structures other than the seminal vesicle, such as the bladder neck, external sphincter, rectum and/or pelvic floor</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Lymph node involvement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NX: Regional lymph nodes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N0: No regional lymph node metastasis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N1: Regional lymph node(s) metastasis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Distant metastatic involvement staging is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MX: Distant metastases cannot be assessed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M0: No distant metastases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 Distant metastases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M1a: Distant metastases other than regional lymph nodes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M1b: Metastasis to bone(s)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Stage M1c: Metastasis to other site(s)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rtl="0" fontAlgn="base"/>
            <a:r>
              <a:rPr lang="en-US" sz="800" b="0" i="0" kern="1200" dirty="0">
                <a:solidFill>
                  <a:schemeClr val="tx1"/>
                </a:solidFill>
                <a:effectLst/>
                <a:latin typeface="Arial" panose="020B0604020202020204" pitchFamily="34" charset="0"/>
                <a:cs typeface="Arial" panose="020B0604020202020204" pitchFamily="34" charset="0"/>
              </a:rPr>
              <a:t>Prostate cancer can be differentiated</a:t>
            </a:r>
            <a:r>
              <a:rPr lang="en-US" sz="800" b="0" i="0" kern="1200" baseline="0" dirty="0">
                <a:solidFill>
                  <a:schemeClr val="tx1"/>
                </a:solidFill>
                <a:effectLst/>
                <a:latin typeface="Arial" panose="020B0604020202020204" pitchFamily="34" charset="0"/>
                <a:cs typeface="Arial" panose="020B0604020202020204" pitchFamily="34" charset="0"/>
              </a:rPr>
              <a:t> into 4 stages. In s</a:t>
            </a:r>
            <a:r>
              <a:rPr lang="en-US" sz="800" b="0" i="0" kern="1200" dirty="0">
                <a:solidFill>
                  <a:schemeClr val="tx1"/>
                </a:solidFill>
                <a:effectLst/>
                <a:latin typeface="Arial" panose="020B0604020202020204" pitchFamily="34" charset="0"/>
                <a:cs typeface="Arial" panose="020B0604020202020204" pitchFamily="34" charset="0"/>
              </a:rPr>
              <a:t>tage I, cancer remains confined to the prostate only. In stage II, cancer becomes more advanced compared to stage I, but remains confined to the prostate gland. In stage III, the cancer spreads outside the prostate gland and may also invade the seminal vesicles. In stage</a:t>
            </a:r>
            <a:r>
              <a:rPr lang="en-US" sz="800" b="0" i="0" kern="1200" baseline="0" dirty="0">
                <a:solidFill>
                  <a:schemeClr val="tx1"/>
                </a:solidFill>
                <a:effectLst/>
                <a:latin typeface="Arial" panose="020B0604020202020204" pitchFamily="34" charset="0"/>
                <a:cs typeface="Arial" panose="020B0604020202020204" pitchFamily="34" charset="0"/>
              </a:rPr>
              <a:t> 4, cancer </a:t>
            </a:r>
            <a:r>
              <a:rPr lang="en-US" sz="800" b="0" i="0" kern="1200" dirty="0">
                <a:solidFill>
                  <a:schemeClr val="tx1"/>
                </a:solidFill>
                <a:effectLst/>
                <a:latin typeface="Arial" panose="020B0604020202020204" pitchFamily="34" charset="0"/>
                <a:cs typeface="Arial" panose="020B0604020202020204" pitchFamily="34" charset="0"/>
              </a:rPr>
              <a:t>spread to the surrounding tissues such as the rectum, bladder or pelvic</a:t>
            </a:r>
            <a:r>
              <a:rPr lang="en-US" sz="800" b="0" i="0" kern="1200" baseline="0" dirty="0">
                <a:solidFill>
                  <a:schemeClr val="tx1"/>
                </a:solidFill>
                <a:effectLst/>
                <a:latin typeface="Arial" panose="020B0604020202020204" pitchFamily="34" charset="0"/>
                <a:cs typeface="Arial" panose="020B0604020202020204" pitchFamily="34" charset="0"/>
              </a:rPr>
              <a:t> wall.</a:t>
            </a:r>
            <a:r>
              <a:rPr lang="en-US" sz="800" b="0" i="0" kern="1200" baseline="30000" dirty="0">
                <a:solidFill>
                  <a:schemeClr val="tx1"/>
                </a:solidFill>
                <a:effectLst/>
                <a:latin typeface="Arial" panose="020B0604020202020204" pitchFamily="34" charset="0"/>
                <a:cs typeface="Arial" panose="020B0604020202020204" pitchFamily="34" charset="0"/>
              </a:rPr>
              <a:t>2</a:t>
            </a:r>
            <a:r>
              <a:rPr lang="en-US" sz="800" b="0" i="0" kern="1200" baseline="0" dirty="0">
                <a:solidFill>
                  <a:schemeClr val="tx1"/>
                </a:solidFill>
                <a:effectLst/>
                <a:latin typeface="Arial" panose="020B0604020202020204" pitchFamily="34" charset="0"/>
                <a:cs typeface="Arial" panose="020B0604020202020204" pitchFamily="34" charset="0"/>
              </a:rPr>
              <a:t> /p4/para1 and 2, /p5/para3 and 4</a:t>
            </a:r>
            <a:endParaRPr lang="en-US" sz="800" b="0" i="0" kern="1200" baseline="30000" dirty="0">
              <a:solidFill>
                <a:schemeClr val="tx1"/>
              </a:solidFill>
              <a:effectLst/>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indent="-228600">
              <a:buAutoNum type="arabicPeriod"/>
            </a:pPr>
            <a:r>
              <a:rPr lang="en-US" sz="600" dirty="0">
                <a:latin typeface="Arial" panose="020B0604020202020204" pitchFamily="34" charset="0"/>
                <a:cs typeface="Arial" panose="020B0604020202020204" pitchFamily="34" charset="0"/>
              </a:rPr>
              <a:t>Mottet N, Bellmunt J, Briers E, et al. Guidelines on prostate cancer. European Association of Urology Web site. http://uroweb.org/wp-content/uploads/09-Prostate-Cancer_LR.pdf. Accessed April 8, 2016.</a:t>
            </a:r>
          </a:p>
          <a:p>
            <a:pPr marL="228600" indent="-228600">
              <a:buAutoNum type="arabicPeriod"/>
            </a:pPr>
            <a:r>
              <a:rPr lang="en-US" sz="600" dirty="0">
                <a:latin typeface="Arial" panose="020B0604020202020204" pitchFamily="34" charset="0"/>
                <a:cs typeface="Arial" panose="020B0604020202020204" pitchFamily="34" charset="0"/>
              </a:rPr>
              <a:t>Prostate cancer treatment (PDQ®)–patient version. </a:t>
            </a:r>
            <a:r>
              <a:rPr lang="en-GB" sz="600" b="0" i="0" kern="1200" dirty="0">
                <a:solidFill>
                  <a:schemeClr val="tx1"/>
                </a:solidFill>
                <a:effectLst/>
                <a:latin typeface="Arial" panose="020B0604020202020204" pitchFamily="34" charset="0"/>
                <a:cs typeface="Arial" panose="020B0604020202020204" pitchFamily="34" charset="0"/>
              </a:rPr>
              <a:t>National Cancer Institute Web</a:t>
            </a:r>
            <a:r>
              <a:rPr lang="en-GB" sz="600" b="0" i="0" kern="1200" baseline="0" dirty="0">
                <a:solidFill>
                  <a:schemeClr val="tx1"/>
                </a:solidFill>
                <a:effectLst/>
                <a:latin typeface="Arial" panose="020B0604020202020204" pitchFamily="34" charset="0"/>
                <a:cs typeface="Arial" panose="020B0604020202020204" pitchFamily="34" charset="0"/>
              </a:rPr>
              <a:t> site. http://www.cancer.gov/types/prostate/patient/prostate-treatment-pdq#section/_120. Accessed May 26, 2016.</a:t>
            </a:r>
            <a:endParaRPr lang="en-GB" sz="6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z="1050" smtClean="0"/>
              <a:t>43</a:t>
            </a:fld>
            <a:endParaRPr lang="en-US" sz="1050" dirty="0"/>
          </a:p>
        </p:txBody>
      </p:sp>
    </p:spTree>
    <p:extLst>
      <p:ext uri="{BB962C8B-B14F-4D97-AF65-F5344CB8AC3E}">
        <p14:creationId xmlns:p14="http://schemas.microsoft.com/office/powerpoint/2010/main" val="4189477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9491" y="4400550"/>
            <a:ext cx="6082145" cy="3600450"/>
          </a:xfrm>
        </p:spPr>
        <p:txBody>
          <a:bodyP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Histological evaluation: Gleason grading 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During 1974, Donald F. Gleason created a widely used grading system for prostate cancer, solely based on the architectural pattern of the tumour.</a:t>
            </a:r>
            <a:r>
              <a:rPr lang="en-US" sz="900" baseline="30000" dirty="0">
                <a:latin typeface="Arial" panose="020B0604020202020204" pitchFamily="34" charset="0"/>
                <a:cs typeface="Arial" panose="020B0604020202020204" pitchFamily="34" charset="0"/>
              </a:rPr>
              <a:t>1 </a:t>
            </a:r>
            <a:r>
              <a:rPr lang="en-US" sz="900" baseline="0" dirty="0">
                <a:latin typeface="Arial" panose="020B0604020202020204" pitchFamily="34" charset="0"/>
                <a:cs typeface="Arial" panose="020B0604020202020204" pitchFamily="34" charset="0"/>
              </a:rPr>
              <a:t>/p45/col1/para1,3, /p46/col1/para2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used a system of histological grading based on the pattern of tumour growth examined at a relatively low magnification. </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He numbered 5 patterns of growth in the order of increasing apparent histological malignancy (grades 1-5); 1 being </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most differentiated and 5 being the least differentiated.</a:t>
            </a:r>
            <a:r>
              <a:rPr kumimoji="0" lang="en-GB" sz="9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/p511/col1/Fig2 </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He also pointed that </a:t>
            </a:r>
            <a:r>
              <a:rPr kumimoji="0" lang="en-GB" sz="9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grade </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 tumours rarely have associated metastases, but metastases are common with grade 4 or grade 5 tumours.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Due to histological variations in prostate tumours, 2 grades are recorded for each sample. </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2 grades are added together to produce a Gleason score. </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predominant pattern (by area) is designated as the primary pattern while the not-so-predominant pattern (by area) is designated as the secondary pattern, and the Gleason score is determined as the sum of these 2 patterns (e.g., grade 4 + grade 3), with scores ranging from 2 to 10.</a:t>
            </a:r>
            <a:r>
              <a:rPr kumimoji="0" lang="en-US" sz="9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3</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/p3/para5 A score of 2 to 4 is rarely given. A score of 5 to 6 is considered to be low grade, 7 is considered to be intermediate grade and 8 to 10 is considered to be high grade</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GB" sz="9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4</a:t>
            </a: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/p26/para4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Several studies confirm the Gleason score as a predictor for prostate cancer-related deaths.</a:t>
            </a:r>
            <a:r>
              <a:rPr kumimoji="0" lang="en-US" sz="9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sz="900" baseline="0" dirty="0">
                <a:latin typeface="Arial" panose="020B0604020202020204" pitchFamily="34" charset="0"/>
                <a:cs typeface="Arial" panose="020B0604020202020204" pitchFamily="34" charset="0"/>
              </a:rPr>
              <a:t>/p47/col2/para2.</a:t>
            </a:r>
            <a:endParaRPr kumimoji="0" lang="en-GB" sz="90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90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But, like any classification system, the Gleason system also had to be updated.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nl-NL" sz="700" dirty="0">
                <a:latin typeface="Arial" panose="020B0604020202020204" pitchFamily="34" charset="0"/>
                <a:cs typeface="Arial" panose="020B0604020202020204" pitchFamily="34" charset="0"/>
              </a:rPr>
              <a:t>Gevaert T, Van Poppel H, Joniau S, De Ridder D, Lerut E. </a:t>
            </a:r>
            <a:r>
              <a:rPr lang="en-US" sz="700" dirty="0">
                <a:latin typeface="Arial" panose="020B0604020202020204" pitchFamily="34" charset="0"/>
                <a:cs typeface="Arial" panose="020B0604020202020204" pitchFamily="34" charset="0"/>
              </a:rPr>
              <a:t>Current perspectives on the use of the Gleason grading system for prostate cancer. </a:t>
            </a:r>
            <a:r>
              <a:rPr lang="en-US" sz="700" i="1" dirty="0" err="1">
                <a:latin typeface="Arial" panose="020B0604020202020204" pitchFamily="34" charset="0"/>
                <a:cs typeface="Arial" panose="020B0604020202020204" pitchFamily="34" charset="0"/>
              </a:rPr>
              <a:t>Belg</a:t>
            </a:r>
            <a:r>
              <a:rPr lang="en-US" sz="700" i="1" dirty="0">
                <a:latin typeface="Arial" panose="020B0604020202020204" pitchFamily="34" charset="0"/>
                <a:cs typeface="Arial" panose="020B0604020202020204" pitchFamily="34" charset="0"/>
              </a:rPr>
              <a:t> J Med </a:t>
            </a:r>
            <a:r>
              <a:rPr lang="en-US" sz="700" i="1" dirty="0" err="1">
                <a:latin typeface="Arial" panose="020B0604020202020204" pitchFamily="34" charset="0"/>
                <a:cs typeface="Arial" panose="020B0604020202020204" pitchFamily="34" charset="0"/>
              </a:rPr>
              <a:t>Oncol</a:t>
            </a:r>
            <a:r>
              <a:rPr lang="en-US" sz="700" i="1" dirty="0">
                <a:latin typeface="Arial" panose="020B0604020202020204" pitchFamily="34" charset="0"/>
                <a:cs typeface="Arial" panose="020B0604020202020204" pitchFamily="34" charset="0"/>
              </a:rPr>
              <a:t>. 2</a:t>
            </a:r>
            <a:r>
              <a:rPr lang="en-US" sz="700" i="0" dirty="0">
                <a:latin typeface="Arial" panose="020B0604020202020204" pitchFamily="34" charset="0"/>
                <a:cs typeface="Arial" panose="020B0604020202020204" pitchFamily="34" charset="0"/>
              </a:rPr>
              <a:t>012;6:45-51.</a:t>
            </a:r>
            <a:r>
              <a:rPr lang="en-US" sz="700" i="0" baseline="0" dirty="0">
                <a:latin typeface="Arial" panose="020B0604020202020204" pitchFamily="34" charset="0"/>
                <a:cs typeface="Arial" panose="020B0604020202020204" pitchFamily="34" charset="0"/>
              </a:rPr>
              <a:t> </a:t>
            </a:r>
            <a:r>
              <a:rPr lang="en-US" sz="700" i="0" dirty="0">
                <a:latin typeface="Arial" panose="020B0604020202020204" pitchFamily="34" charset="0"/>
                <a:cs typeface="Arial" panose="020B0604020202020204" pitchFamily="34" charset="0"/>
              </a:rPr>
              <a:t>https://www.google.co.in/url?sa=t&amp;rct=j&amp;q=&amp;esrc=s&amp;source=web&amp;cd=4&amp;cad=rja&amp;uact=8&amp;ved=0ahUKEwidstuG7uXMAhWB6KYKHT2gBBgQFgg4MAM&amp;url=http%3A%2F%2Fwww.ariez.nl%2FDownloadFile.lynkx%3Fguid%3D6b229744-19ee-4827-aca1-93ab26f469af&amp;usg=AFQjCNGxoOmH9ffyQwtdq5pU-1wyC0yAFQ&amp;bvm=bv.122448493,d.dGY. Accessed May 19, 2016.</a:t>
            </a:r>
            <a:endParaRPr kumimoji="0" lang="en-US" sz="7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Ahmed HU, Arya M, Freeman A, Emberton M. Do low-grade and low-volume prostate cancers bear the hallmarks of malignancy? </a:t>
            </a:r>
            <a:r>
              <a:rPr kumimoji="0" lang="en-US" sz="7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Lancet Oncol. </a:t>
            </a:r>
            <a:r>
              <a:rPr kumimoji="0" lang="en-US" sz="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2012;13(11):e509-e517. doi:10.1016/S1470-2045(12)70388-1.</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PDQ Adult Treatment Editorial Board. Prostate cancer treatment (PDQ®): Health professional version. In: </a:t>
            </a:r>
            <a:r>
              <a:rPr kumimoji="0" lang="en-US" sz="7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PDQ Cancer Information Summaries. </a:t>
            </a:r>
            <a:r>
              <a:rPr kumimoji="0" lang="en-US" sz="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Bethesda (MD): National Cancer Institute (US); 2002. http://www.ncbi.nlm.nih.gov/books/NBK66036/. Accessed April 9, 2016</a:t>
            </a:r>
            <a:endParaRPr kumimoji="0" lang="en-GB" sz="7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700" kern="1200" dirty="0">
                <a:solidFill>
                  <a:schemeClr val="tx1"/>
                </a:solidFill>
                <a:effectLst/>
                <a:latin typeface="Arial" panose="020B0604020202020204" pitchFamily="34" charset="0"/>
                <a:cs typeface="Arial" panose="020B0604020202020204" pitchFamily="34" charset="0"/>
              </a:rPr>
              <a:t>PDQ Screening and Prevention Editorial Board. Prostate cancer screening (PDQ®): Health professional version. In: </a:t>
            </a:r>
            <a:r>
              <a:rPr lang="en-US" sz="700" i="1" kern="1200" dirty="0">
                <a:solidFill>
                  <a:schemeClr val="tx1"/>
                </a:solidFill>
                <a:effectLst/>
                <a:latin typeface="Arial" panose="020B0604020202020204" pitchFamily="34" charset="0"/>
                <a:cs typeface="Arial" panose="020B0604020202020204" pitchFamily="34" charset="0"/>
              </a:rPr>
              <a:t>PDQ Cancer Information Summaries</a:t>
            </a:r>
            <a:r>
              <a:rPr lang="en-US" sz="700" kern="1200" dirty="0">
                <a:solidFill>
                  <a:schemeClr val="tx1"/>
                </a:solidFill>
                <a:effectLst/>
                <a:latin typeface="Arial" panose="020B0604020202020204" pitchFamily="34" charset="0"/>
                <a:cs typeface="Arial" panose="020B0604020202020204" pitchFamily="34" charset="0"/>
              </a:rPr>
              <a:t>. Bethesda (MD): National Cancer Institute (US); 2002. http://www.ncbi.nlm.nih.gov/books/NBK65945/. Accessed April 9, 2016.</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GB" sz="700" b="0" i="0" u="none" strike="noStrike" kern="1200" cap="none" spc="0" normalizeH="0" baseline="0" noProof="0" dirty="0">
              <a:ln>
                <a:noFill/>
              </a:ln>
              <a:solidFill>
                <a:prstClr val="black"/>
              </a:solidFill>
              <a:effectLst/>
              <a:uLnTx/>
              <a:uFillTx/>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dirty="0">
              <a:ln>
                <a:noFill/>
              </a:ln>
              <a:solidFill>
                <a:prstClr val="black"/>
              </a:solidFill>
              <a:effectLst/>
              <a:uLnTx/>
              <a:uFillTx/>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endParaRPr>
          </a:p>
          <a:p>
            <a:endParaRPr lang="en-GB" sz="1050" dirty="0"/>
          </a:p>
        </p:txBody>
      </p:sp>
      <p:sp>
        <p:nvSpPr>
          <p:cNvPr id="4" name="Slide Number Placeholder 3"/>
          <p:cNvSpPr>
            <a:spLocks noGrp="1"/>
          </p:cNvSpPr>
          <p:nvPr>
            <p:ph type="sldNum" sz="quarter" idx="10"/>
          </p:nvPr>
        </p:nvSpPr>
        <p:spPr/>
        <p:txBody>
          <a:bodyPr/>
          <a:lstStyle/>
          <a:p>
            <a:fld id="{739CBBAE-9CAC-CA42-A60E-2BA57908FB49}" type="slidenum">
              <a:rPr lang="en-US" sz="1000" smtClean="0"/>
              <a:t>44</a:t>
            </a:fld>
            <a:endParaRPr lang="en-US" dirty="0"/>
          </a:p>
        </p:txBody>
      </p:sp>
    </p:spTree>
    <p:extLst>
      <p:ext uri="{BB962C8B-B14F-4D97-AF65-F5344CB8AC3E}">
        <p14:creationId xmlns:p14="http://schemas.microsoft.com/office/powerpoint/2010/main" val="2918085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0945" y="4400550"/>
            <a:ext cx="6137564"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Modified Gleason scoring system 2014 ISUP update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most recent (2014) update to the Gleason scoring system divides the Gleason scores into 5 groups. The new system classifies Gleason scores ≤ 6 into 1 group, Gleason scores of 7 into 2 groups—Group 2 (3 + 4) and Group 3 (4 + 3), Gleason scores of 8 into Group 4 and Gleason scores between 9 and 10 into Group 5.</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/p4/para1, /p5/para1-3, /p5/Table4.2.1, /p6/Table4.2.1, /p6/Table4.2.2 The creation of separate groups from a single Gleason score of 7 is especially useful for taking effective treatment decisions. This is because a score of (3 + 4</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which mostly represents well-differentiated cancer with a lesser proportion of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poorly differentiated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has a prognosis quite different from a score of (4 + 3), which mostly represents poorly differentiated cancer with a lesser proportion of well-differentiated cancer.</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/p428/col1/para1-2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new system offers 2 major benefits: Firstly, patients with a Gleason score of 6 (</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so far misunderstood to have their cancer in the middle of the scale</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are now categorised into the lowest risk category,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grade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which will help allay their fears. Instead of classifying a Gleason score of 6 as noncancerous (which is untrue in many cases), assigning it a grade 1 on a scale of 1 to 5 will help to define the indolent nature of the cancer and set up a surveillance strategy for the appropriate patient. Secondly, this system may decrease the trends of overtreatment of low-grade prostate cancer that had been detected by PSA screening.</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/p429/col2/para1-2, /p433/col1/para2-3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lvl="0" indent="-228600">
              <a:buFont typeface="+mj-lt"/>
              <a:buAutoNum type="arabicPeriod"/>
            </a:pPr>
            <a:r>
              <a:rPr lang="en-US" sz="800" kern="1200" dirty="0" err="1">
                <a:solidFill>
                  <a:schemeClr val="tx1"/>
                </a:solidFill>
                <a:effectLst/>
                <a:latin typeface="Arial" panose="020B0604020202020204" pitchFamily="34" charset="0"/>
                <a:cs typeface="Arial" panose="020B0604020202020204" pitchFamily="34" charset="0"/>
              </a:rPr>
              <a:t>Mottet</a:t>
            </a:r>
            <a:r>
              <a:rPr lang="en-US" sz="800" kern="1200" dirty="0">
                <a:solidFill>
                  <a:schemeClr val="tx1"/>
                </a:solidFill>
                <a:effectLst/>
                <a:latin typeface="Arial" panose="020B0604020202020204" pitchFamily="34" charset="0"/>
                <a:cs typeface="Arial" panose="020B0604020202020204" pitchFamily="34" charset="0"/>
              </a:rPr>
              <a:t> N, </a:t>
            </a:r>
            <a:r>
              <a:rPr lang="en-US" sz="800" kern="1200" dirty="0" err="1">
                <a:solidFill>
                  <a:schemeClr val="tx1"/>
                </a:solidFill>
                <a:effectLst/>
                <a:latin typeface="Arial" panose="020B0604020202020204" pitchFamily="34" charset="0"/>
                <a:cs typeface="Arial" panose="020B0604020202020204" pitchFamily="34" charset="0"/>
              </a:rPr>
              <a:t>Bellmunt</a:t>
            </a:r>
            <a:r>
              <a:rPr lang="en-US" sz="800" kern="1200" dirty="0">
                <a:solidFill>
                  <a:schemeClr val="tx1"/>
                </a:solidFill>
                <a:effectLst/>
                <a:latin typeface="Arial" panose="020B0604020202020204" pitchFamily="34" charset="0"/>
                <a:cs typeface="Arial" panose="020B0604020202020204" pitchFamily="34" charset="0"/>
              </a:rPr>
              <a:t> J, Briers E. et al. EAU Prostate Cancer guidelines. European Association of Urology Web site.</a:t>
            </a:r>
            <a:r>
              <a:rPr lang="en-US" sz="800" kern="1200" baseline="0" dirty="0">
                <a:solidFill>
                  <a:schemeClr val="tx1"/>
                </a:solidFill>
                <a:effectLst/>
                <a:latin typeface="Arial" panose="020B0604020202020204" pitchFamily="34" charset="0"/>
                <a:cs typeface="Arial" panose="020B0604020202020204" pitchFamily="34" charset="0"/>
              </a:rPr>
              <a:t> </a:t>
            </a:r>
            <a:r>
              <a:rPr lang="en-US" sz="800" kern="1200" dirty="0">
                <a:solidFill>
                  <a:schemeClr val="tx1"/>
                </a:solidFill>
                <a:effectLst/>
                <a:latin typeface="Arial" panose="020B0604020202020204" pitchFamily="34" charset="0"/>
                <a:cs typeface="Arial" panose="020B0604020202020204" pitchFamily="34" charset="0"/>
              </a:rPr>
              <a:t>https://uroweb.org/guideline/prostate-cancer/#4. Accessed April 7, 2016.</a:t>
            </a:r>
            <a:endParaRPr lang="en-IN" sz="800" kern="1200" dirty="0">
              <a:solidFill>
                <a:schemeClr val="tx1"/>
              </a:solidFill>
              <a:effectLst/>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Epstein JI, Zelefsky MJ, Sjoberg DD, et al. A contemporary prostate cancer grading system: a validated alternative to the Gleason score.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Eur Urol.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2016;69(3):428-435. doi:10.1016/j.eururo.2015.06.046.</a:t>
            </a:r>
          </a:p>
        </p:txBody>
      </p:sp>
      <p:sp>
        <p:nvSpPr>
          <p:cNvPr id="4" name="Slide Number Placeholder 3"/>
          <p:cNvSpPr>
            <a:spLocks noGrp="1"/>
          </p:cNvSpPr>
          <p:nvPr>
            <p:ph type="sldNum" sz="quarter" idx="10"/>
          </p:nvPr>
        </p:nvSpPr>
        <p:spPr/>
        <p:txBody>
          <a:bodyPr/>
          <a:lstStyle/>
          <a:p>
            <a:fld id="{739CBBAE-9CAC-CA42-A60E-2BA57908FB49}" type="slidenum">
              <a:rPr lang="en-US" sz="1100" smtClean="0"/>
              <a:t>45</a:t>
            </a:fld>
            <a:endParaRPr lang="en-US" dirty="0"/>
          </a:p>
        </p:txBody>
      </p:sp>
    </p:spTree>
    <p:extLst>
      <p:ext uri="{BB962C8B-B14F-4D97-AF65-F5344CB8AC3E}">
        <p14:creationId xmlns:p14="http://schemas.microsoft.com/office/powerpoint/2010/main" val="2004261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50" u="sng" dirty="0">
                <a:latin typeface="Arial" panose="020B0604020202020204" pitchFamily="34" charset="0"/>
                <a:cs typeface="Arial" panose="020B0604020202020204" pitchFamily="34" charset="0"/>
              </a:rPr>
              <a:t>Modified Gleason scoring system</a:t>
            </a:r>
            <a:r>
              <a:rPr lang="en-GB" sz="1050" u="sng" baseline="0" dirty="0">
                <a:latin typeface="Arial" panose="020B0604020202020204" pitchFamily="34" charset="0"/>
                <a:cs typeface="Arial" panose="020B0604020202020204" pitchFamily="34" charset="0"/>
              </a:rPr>
              <a:t> predictive of localised disease outcome</a:t>
            </a:r>
          </a:p>
          <a:p>
            <a:endParaRPr lang="en-GB" sz="1050" baseline="0" dirty="0">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In this study conducted</a:t>
            </a:r>
            <a:r>
              <a:rPr lang="en-GB" sz="1050" baseline="0" dirty="0">
                <a:latin typeface="Arial" panose="020B0604020202020204" pitchFamily="34" charset="0"/>
                <a:cs typeface="Arial" panose="020B0604020202020204" pitchFamily="34" charset="0"/>
              </a:rPr>
              <a:t> from </a:t>
            </a:r>
            <a:r>
              <a:rPr lang="en-GB" sz="1050" dirty="0">
                <a:latin typeface="Arial" panose="020B0604020202020204" pitchFamily="34" charset="0"/>
                <a:cs typeface="Arial" panose="020B0604020202020204" pitchFamily="34" charset="0"/>
              </a:rPr>
              <a:t>2005 to 2014,</a:t>
            </a:r>
            <a:r>
              <a:rPr lang="en-GB" sz="1050" baseline="0" dirty="0">
                <a:latin typeface="Arial" panose="020B0604020202020204" pitchFamily="34" charset="0"/>
                <a:cs typeface="Arial" panose="020B0604020202020204" pitchFamily="34" charset="0"/>
              </a:rPr>
              <a:t> 20,845 consecutive men with clinically localised prostate cancer were treated by radical prostatectomy (RP) at various institutions in the US and Sweden. The graphs compare the recurrence-free progression (RFP) following RP, with graph A stratified by prostatectomy grade and graph B stratified by pre-prostatectomy biopsy grade. </a:t>
            </a:r>
            <a:r>
              <a:rPr lang="en-GB" sz="1050" b="0" i="0" u="none" strike="noStrike" kern="1200" baseline="0" dirty="0">
                <a:solidFill>
                  <a:schemeClr val="tx1"/>
                </a:solidFill>
                <a:latin typeface="Arial" panose="020B0604020202020204" pitchFamily="34" charset="0"/>
                <a:cs typeface="Arial" panose="020B0604020202020204" pitchFamily="34" charset="0"/>
              </a:rPr>
              <a:t>This study found that the hazard ratios for Gleason score (4 + 3) were generally 3-fold higher than those for (3 + 4), while those for (9-10) were about twice as high as those for 8. The 5-year </a:t>
            </a:r>
            <a:r>
              <a:rPr lang="en-IN" sz="1050" b="0" i="0" u="none" strike="noStrike" kern="1200" baseline="0" dirty="0">
                <a:solidFill>
                  <a:schemeClr val="tx1"/>
                </a:solidFill>
                <a:latin typeface="Arial" panose="020B0604020202020204" pitchFamily="34" charset="0"/>
                <a:cs typeface="Arial" panose="020B0604020202020204" pitchFamily="34" charset="0"/>
              </a:rPr>
              <a:t>biochemical recurrence</a:t>
            </a:r>
            <a:r>
              <a:rPr lang="en-GB" sz="1050" b="0" i="0" u="none" strike="noStrike" kern="1200" baseline="0" dirty="0">
                <a:solidFill>
                  <a:schemeClr val="tx1"/>
                </a:solidFill>
                <a:latin typeface="Arial" panose="020B0604020202020204" pitchFamily="34" charset="0"/>
                <a:cs typeface="Arial" panose="020B0604020202020204" pitchFamily="34" charset="0"/>
              </a:rPr>
              <a:t>-free progression probabilities for RP Gleason scores 6, (3 + 4), (4 + 3), 8 and 9-10 were 96% [95% confidence interval (CI), 95-96], 88% [95% CI, 85-89], 63% [95% CI, 61-65], 48% [95% CI, 44-52] and 26% [95% CI, 23-30], respectively.</a:t>
            </a:r>
            <a:r>
              <a:rPr lang="en-GB" sz="1050" b="0" i="0" u="none" strike="noStrike" kern="1200" baseline="30000" dirty="0">
                <a:solidFill>
                  <a:schemeClr val="tx1"/>
                </a:solidFill>
                <a:latin typeface="Arial" panose="020B0604020202020204" pitchFamily="34" charset="0"/>
                <a:cs typeface="Arial" panose="020B0604020202020204" pitchFamily="34" charset="0"/>
              </a:rPr>
              <a:t>1</a:t>
            </a:r>
            <a:r>
              <a:rPr lang="en-GB" sz="1050" b="0" i="0" u="none" strike="noStrike" kern="1200" baseline="0" dirty="0">
                <a:solidFill>
                  <a:schemeClr val="tx1"/>
                </a:solidFill>
                <a:latin typeface="Arial" panose="020B0604020202020204" pitchFamily="34" charset="0"/>
                <a:cs typeface="Arial" panose="020B0604020202020204" pitchFamily="34" charset="0"/>
              </a:rPr>
              <a:t> /p430/col1/para3, /p432/Fig1-2</a:t>
            </a:r>
          </a:p>
          <a:p>
            <a:endParaRPr lang="en-GB" sz="1050" dirty="0">
              <a:latin typeface="Arial" panose="020B0604020202020204" pitchFamily="34" charset="0"/>
              <a:cs typeface="Arial" panose="020B0604020202020204" pitchFamily="34" charset="0"/>
            </a:endParaRPr>
          </a:p>
          <a:p>
            <a:r>
              <a:rPr lang="en-GB" sz="1050" b="0" i="0" u="none" strike="noStrike" kern="1200" baseline="0" dirty="0">
                <a:solidFill>
                  <a:schemeClr val="tx1"/>
                </a:solidFill>
                <a:latin typeface="Arial" panose="020B0604020202020204" pitchFamily="34" charset="0"/>
                <a:cs typeface="Arial" panose="020B0604020202020204" pitchFamily="34" charset="0"/>
              </a:rPr>
              <a:t>This</a:t>
            </a:r>
            <a:r>
              <a:rPr lang="en-GB" sz="1050" b="0" i="0" u="none" strike="noStrike" kern="1200" dirty="0">
                <a:solidFill>
                  <a:schemeClr val="tx1"/>
                </a:solidFill>
                <a:latin typeface="Arial" panose="020B0604020202020204" pitchFamily="34" charset="0"/>
                <a:cs typeface="Arial" panose="020B0604020202020204" pitchFamily="34" charset="0"/>
              </a:rPr>
              <a:t> study is one of many other studies that have shown the modified Gleason scoring system to correlate wel</a:t>
            </a:r>
            <a:r>
              <a:rPr lang="en-GB" sz="1050" dirty="0">
                <a:latin typeface="Arial" panose="020B0604020202020204" pitchFamily="34" charset="0"/>
                <a:cs typeface="Arial" panose="020B0604020202020204" pitchFamily="34" charset="0"/>
              </a:rPr>
              <a:t>l with patient prognosis.</a:t>
            </a:r>
            <a:endParaRPr lang="en-GB" sz="1050" b="1" dirty="0">
              <a:latin typeface="Arial" panose="020B0604020202020204" pitchFamily="34" charset="0"/>
              <a:cs typeface="Arial" panose="020B0604020202020204" pitchFamily="34" charset="0"/>
            </a:endParaRPr>
          </a:p>
          <a:p>
            <a:endParaRPr lang="en-GB" sz="800" b="1"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Reference:</a:t>
            </a:r>
          </a:p>
          <a:p>
            <a:pPr marL="228600" indent="-228600">
              <a:buFont typeface="+mj-lt"/>
              <a:buAutoNum type="arabicPeriod"/>
            </a:pPr>
            <a:r>
              <a:rPr lang="en-GB" sz="800" baseline="0" dirty="0">
                <a:latin typeface="Arial" panose="020B0604020202020204" pitchFamily="34" charset="0"/>
                <a:cs typeface="Arial" panose="020B0604020202020204" pitchFamily="34" charset="0"/>
              </a:rPr>
              <a:t>Epstein JI, </a:t>
            </a:r>
            <a:r>
              <a:rPr lang="en-GB" sz="800" baseline="0" dirty="0" err="1">
                <a:latin typeface="Arial" panose="020B0604020202020204" pitchFamily="34" charset="0"/>
                <a:cs typeface="Arial" panose="020B0604020202020204" pitchFamily="34" charset="0"/>
              </a:rPr>
              <a:t>Zelefsky</a:t>
            </a:r>
            <a:r>
              <a:rPr lang="en-GB" sz="800" baseline="0" dirty="0">
                <a:latin typeface="Arial" panose="020B0604020202020204" pitchFamily="34" charset="0"/>
                <a:cs typeface="Arial" panose="020B0604020202020204" pitchFamily="34" charset="0"/>
              </a:rPr>
              <a:t> MJ, </a:t>
            </a:r>
            <a:r>
              <a:rPr lang="en-GB" sz="800" baseline="0" dirty="0" err="1">
                <a:latin typeface="Arial" panose="020B0604020202020204" pitchFamily="34" charset="0"/>
                <a:cs typeface="Arial" panose="020B0604020202020204" pitchFamily="34" charset="0"/>
              </a:rPr>
              <a:t>Sjoberg</a:t>
            </a:r>
            <a:r>
              <a:rPr lang="en-GB" sz="800" baseline="0" dirty="0">
                <a:latin typeface="Arial" panose="020B0604020202020204" pitchFamily="34" charset="0"/>
                <a:cs typeface="Arial" panose="020B0604020202020204" pitchFamily="34" charset="0"/>
              </a:rPr>
              <a:t> DD. et al. A contemporary prostate cancer grading system: a validated alternative to the Gleason score. </a:t>
            </a:r>
            <a:r>
              <a:rPr lang="en-GB" sz="800" i="1" baseline="0" dirty="0">
                <a:latin typeface="Arial" panose="020B0604020202020204" pitchFamily="34" charset="0"/>
                <a:cs typeface="Arial" panose="020B0604020202020204" pitchFamily="34" charset="0"/>
              </a:rPr>
              <a:t>Eur Urol.</a:t>
            </a:r>
            <a:r>
              <a:rPr lang="en-GB" sz="800" baseline="0" dirty="0">
                <a:latin typeface="Arial" panose="020B0604020202020204" pitchFamily="34" charset="0"/>
                <a:cs typeface="Arial" panose="020B0604020202020204" pitchFamily="34" charset="0"/>
              </a:rPr>
              <a:t> 2016;69:428-435. doi:</a:t>
            </a:r>
            <a:r>
              <a:rPr lang="en-GB" sz="800" b="0" i="0" kern="1200" dirty="0">
                <a:solidFill>
                  <a:schemeClr val="tx1"/>
                </a:solidFill>
                <a:effectLst/>
                <a:latin typeface="Arial" panose="020B0604020202020204" pitchFamily="34" charset="0"/>
                <a:cs typeface="Arial" panose="020B0604020202020204" pitchFamily="34" charset="0"/>
              </a:rPr>
              <a:t>10.1016/j.eururo.2015.06.046.</a:t>
            </a:r>
            <a:endParaRPr lang="en-GB" sz="80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46</a:t>
            </a:fld>
            <a:endParaRPr lang="en-US" dirty="0"/>
          </a:p>
        </p:txBody>
      </p:sp>
    </p:spTree>
    <p:extLst>
      <p:ext uri="{BB962C8B-B14F-4D97-AF65-F5344CB8AC3E}">
        <p14:creationId xmlns:p14="http://schemas.microsoft.com/office/powerpoint/2010/main" val="394003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90945" y="4400550"/>
            <a:ext cx="6234545"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Prognosis in prostate cancer: Localised versus metastatic disease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According to a recent report published by the </a:t>
            </a:r>
            <a:r>
              <a:rPr lang="en-US" sz="1050" kern="1200" dirty="0">
                <a:solidFill>
                  <a:schemeClr val="tx1"/>
                </a:solidFill>
                <a:latin typeface="Arial" panose="020B0604020202020204" pitchFamily="34" charset="0"/>
                <a:cs typeface="Arial" panose="020B0604020202020204" pitchFamily="34" charset="0"/>
              </a:rPr>
              <a:t>surveillance, epidemiology, and end results (SEER)</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programme of the National Cancer Institute, the 5-year survival rate in all patients irrespective of age and ethnicity was found to be 100% in case of localised and regional prostate cancer and 28% in case of distant metastasised prostate cancer.</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1-3</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/p19/Table, /p1/Table23.8, /p580/col1/para3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Most patients have localised or regional disease at diagnosis.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However, a subgroup of prostate cancer patients develop incurable metastatic disease. In these patients androgen deprivation therapies (ADT) typically result in rapid responses.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4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/p40/col1/para1</a:t>
            </a:r>
            <a:endPar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Let us pause for a moment here to reflect on what we have learnt so far.</a:t>
            </a:r>
            <a:endPar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Cancer facts and figures 2015. American Cancer Society Web site. http://www.cancer.org/acs/groups/content/@editorial/documents/document/acspc-044552.pdf. Accessed April 6,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SEER Cancer Statistics Review 1975-2012. National Cancer Institute Web site. http://seer.cancer.gov/csr/1975_2012/results_merged/topic_survival.pdf. Accessed April 5, 2016.</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Vishnu P, Tan WW. Update on options for treatment of metastatic castration-resistant prostate cancer. </a:t>
            </a:r>
            <a:r>
              <a:rPr kumimoji="0" lang="en-US"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Onco Targets Ther.</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2010;3:39-51. doi:10.2147/OTT.S5818.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mn-lt"/>
              <a:ea typeface="+mn-ea"/>
              <a:cs typeface="+mn-cs"/>
            </a:endParaRPr>
          </a:p>
          <a:p>
            <a:endParaRPr lang="en-GB" sz="1100" dirty="0"/>
          </a:p>
        </p:txBody>
      </p:sp>
      <p:sp>
        <p:nvSpPr>
          <p:cNvPr id="4" name="Slide Number Placeholder 3"/>
          <p:cNvSpPr>
            <a:spLocks noGrp="1"/>
          </p:cNvSpPr>
          <p:nvPr>
            <p:ph type="sldNum" sz="quarter" idx="10"/>
          </p:nvPr>
        </p:nvSpPr>
        <p:spPr/>
        <p:txBody>
          <a:bodyPr/>
          <a:lstStyle/>
          <a:p>
            <a:fld id="{739CBBAE-9CAC-CA42-A60E-2BA57908FB49}" type="slidenum">
              <a:rPr lang="en-US" sz="1100" smtClean="0"/>
              <a:t>47</a:t>
            </a:fld>
            <a:endParaRPr lang="en-US" dirty="0"/>
          </a:p>
        </p:txBody>
      </p:sp>
    </p:spTree>
    <p:extLst>
      <p:ext uri="{BB962C8B-B14F-4D97-AF65-F5344CB8AC3E}">
        <p14:creationId xmlns:p14="http://schemas.microsoft.com/office/powerpoint/2010/main" val="2888585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Risk stratification by D’Amico classification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EAU classifies prostate cancer based on D’Amico’s classification system as well.</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/p6/Table4.2.2 This classification is done by grouping patients with a similar risk of biochemical recurrence after surgery or radiation.</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/p2/para1, /p3/para1</a:t>
            </a:r>
            <a:endPar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a:t>
            </a:r>
          </a:p>
          <a:p>
            <a:pPr marL="228600" lvl="0" indent="-228600">
              <a:buFont typeface="+mj-lt"/>
              <a:buAutoNum type="arabicPeriod"/>
            </a:pPr>
            <a:r>
              <a:rPr lang="en-US" sz="800" kern="1200" dirty="0" err="1">
                <a:solidFill>
                  <a:schemeClr val="tx1"/>
                </a:solidFill>
                <a:effectLst/>
                <a:latin typeface="Arial" panose="020B0604020202020204" pitchFamily="34" charset="0"/>
                <a:cs typeface="Arial" panose="020B0604020202020204" pitchFamily="34" charset="0"/>
              </a:rPr>
              <a:t>Mottet</a:t>
            </a:r>
            <a:r>
              <a:rPr lang="en-US" sz="800" kern="1200" dirty="0">
                <a:solidFill>
                  <a:schemeClr val="tx1"/>
                </a:solidFill>
                <a:effectLst/>
                <a:latin typeface="Arial" panose="020B0604020202020204" pitchFamily="34" charset="0"/>
                <a:cs typeface="Arial" panose="020B0604020202020204" pitchFamily="34" charset="0"/>
              </a:rPr>
              <a:t> N, </a:t>
            </a:r>
            <a:r>
              <a:rPr lang="en-US" sz="800" kern="1200" dirty="0" err="1">
                <a:solidFill>
                  <a:schemeClr val="tx1"/>
                </a:solidFill>
                <a:effectLst/>
                <a:latin typeface="Arial" panose="020B0604020202020204" pitchFamily="34" charset="0"/>
                <a:cs typeface="Arial" panose="020B0604020202020204" pitchFamily="34" charset="0"/>
              </a:rPr>
              <a:t>Bellmunt</a:t>
            </a:r>
            <a:r>
              <a:rPr lang="en-US" sz="800" kern="1200" dirty="0">
                <a:solidFill>
                  <a:schemeClr val="tx1"/>
                </a:solidFill>
                <a:effectLst/>
                <a:latin typeface="Arial" panose="020B0604020202020204" pitchFamily="34" charset="0"/>
                <a:cs typeface="Arial" panose="020B0604020202020204" pitchFamily="34" charset="0"/>
              </a:rPr>
              <a:t> J, Briers E. et al. EAU Prostate Cancer guidelines. European Association of Urology Web site. https://uroweb.org/guideline/prostate-cancer/#4. Accessed April 7, 2016.</a:t>
            </a:r>
            <a:endParaRPr lang="en-IN" sz="80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48</a:t>
            </a:fld>
            <a:endParaRPr lang="en-US" dirty="0"/>
          </a:p>
        </p:txBody>
      </p:sp>
    </p:spTree>
    <p:extLst>
      <p:ext uri="{BB962C8B-B14F-4D97-AF65-F5344CB8AC3E}">
        <p14:creationId xmlns:p14="http://schemas.microsoft.com/office/powerpoint/2010/main" val="25601926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(12)</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In case of high-risk localised or locally advanced</a:t>
            </a:r>
            <a:r>
              <a:rPr kumimoji="0" lang="en-GB" sz="1050" b="0" i="0" u="none" strike="noStrike" kern="120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prostate cancer</a:t>
            </a:r>
            <a:r>
              <a:rPr lang="en-GB" sz="1050" kern="1200" dirty="0">
                <a:solidFill>
                  <a:sysClr val="windowText" lastClr="000000"/>
                </a:solidFill>
                <a:latin typeface="Arial" panose="020B0604020202020204" pitchFamily="34" charset="0"/>
                <a:cs typeface="Arial" panose="020B0604020202020204" pitchFamily="34" charset="0"/>
              </a:rPr>
              <a:t>, the EAU guidelines suggest the following tests for staging:</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GB" sz="1050" kern="1200" dirty="0">
              <a:solidFill>
                <a:sysClr val="windowText" lastClr="000000"/>
              </a:solidFill>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lang="en-GB" sz="1050" kern="1200" dirty="0">
                <a:solidFill>
                  <a:sysClr val="windowText" lastClr="000000"/>
                </a:solidFill>
                <a:latin typeface="Arial" panose="020B0604020202020204" pitchFamily="34" charset="0"/>
                <a:cs typeface="Arial" panose="020B0604020202020204" pitchFamily="34" charset="0"/>
              </a:rPr>
              <a:t> CT/MRI</a:t>
            </a: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err="1">
                <a:ln>
                  <a:noFill/>
                </a:ln>
                <a:solidFill>
                  <a:sysClr val="windowText" lastClr="000000"/>
                </a:solidFill>
                <a:effectLst/>
                <a:uLnTx/>
                <a:uFillTx/>
                <a:latin typeface="Arial" panose="020B0604020202020204" pitchFamily="34" charset="0"/>
                <a:cs typeface="Arial" panose="020B0604020202020204" pitchFamily="34" charset="0"/>
              </a:rPr>
              <a:t>mpMRI</a:t>
            </a:r>
            <a:endPar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lang="en-GB" sz="1050" kern="1200" dirty="0">
                <a:solidFill>
                  <a:sysClr val="windowText" lastClr="000000"/>
                </a:solidFill>
                <a:latin typeface="Arial" panose="020B0604020202020204" pitchFamily="34" charset="0"/>
                <a:cs typeface="Arial" panose="020B0604020202020204" pitchFamily="34" charset="0"/>
              </a:rPr>
              <a:t> PET</a:t>
            </a:r>
            <a:r>
              <a:rPr lang="en-GB" sz="1050" kern="1200" baseline="0" dirty="0">
                <a:solidFill>
                  <a:sysClr val="windowText" lastClr="000000"/>
                </a:solidFill>
                <a:latin typeface="Arial" panose="020B0604020202020204" pitchFamily="34" charset="0"/>
                <a:cs typeface="Arial" panose="020B0604020202020204" pitchFamily="34" charset="0"/>
              </a:rPr>
              <a:t> </a:t>
            </a:r>
            <a:r>
              <a:rPr lang="en-GB" sz="1050" kern="1200" dirty="0">
                <a:solidFill>
                  <a:sysClr val="windowText" lastClr="000000"/>
                </a:solidFill>
                <a:latin typeface="Arial" panose="020B0604020202020204" pitchFamily="34" charset="0"/>
                <a:cs typeface="Arial" panose="020B0604020202020204" pitchFamily="34" charset="0"/>
              </a:rPr>
              <a:t>scan</a:t>
            </a: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 Bone</a:t>
            </a:r>
            <a:r>
              <a:rPr kumimoji="0" lang="en-GB" sz="1050" b="0" i="0" u="none" strike="noStrike" kern="1200" cap="none" spc="0" normalizeH="0" noProof="0" dirty="0">
                <a:ln>
                  <a:noFill/>
                </a:ln>
                <a:solidFill>
                  <a:sysClr val="windowText" lastClr="000000"/>
                </a:solidFill>
                <a:effectLst/>
                <a:uLnTx/>
                <a:uFillTx/>
                <a:latin typeface="Arial" panose="020B0604020202020204" pitchFamily="34" charset="0"/>
                <a:cs typeface="Arial" panose="020B0604020202020204" pitchFamily="34" charset="0"/>
              </a:rPr>
              <a:t> imaging</a:t>
            </a:r>
          </a:p>
          <a:p>
            <a:pPr marR="0" lvl="0" algn="l" defTabSz="457200" rtl="0" eaLnBrk="1" fontAlgn="auto" latinLnBrk="0" hangingPunct="1">
              <a:lnSpc>
                <a:spcPct val="100000"/>
              </a:lnSpc>
              <a:spcBef>
                <a:spcPct val="20000"/>
              </a:spcBef>
              <a:spcAft>
                <a:spcPts val="0"/>
              </a:spcAft>
              <a:buClrTx/>
              <a:buSzTx/>
              <a:buFont typeface="Arial"/>
              <a:buAutoNum type="arabicPeriod"/>
              <a:tabLst/>
              <a:defRPr/>
            </a:pPr>
            <a:endParaRPr kumimoji="0" lang="en-US" sz="1050" b="0" i="0" u="none"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r>
              <a:rPr lang="en-GB" sz="1050" dirty="0">
                <a:latin typeface="Arial" panose="020B0604020202020204" pitchFamily="34" charset="0"/>
                <a:cs typeface="Arial" panose="020B0604020202020204" pitchFamily="34" charset="0"/>
              </a:rPr>
              <a:t>Answer: 1, 2 and 4. CT/MRI</a:t>
            </a:r>
            <a:r>
              <a:rPr lang="en-GB" sz="1050" baseline="0" dirty="0">
                <a:latin typeface="Arial" panose="020B0604020202020204" pitchFamily="34" charset="0"/>
                <a:cs typeface="Arial" panose="020B0604020202020204" pitchFamily="34" charset="0"/>
              </a:rPr>
              <a:t>, </a:t>
            </a:r>
            <a:r>
              <a:rPr lang="en-GB" sz="1050" baseline="0" dirty="0" err="1">
                <a:latin typeface="Arial" panose="020B0604020202020204" pitchFamily="34" charset="0"/>
                <a:cs typeface="Arial" panose="020B0604020202020204" pitchFamily="34" charset="0"/>
              </a:rPr>
              <a:t>mpMRI</a:t>
            </a:r>
            <a:r>
              <a:rPr lang="en-GB" sz="1050" baseline="0" dirty="0">
                <a:latin typeface="Arial" panose="020B0604020202020204" pitchFamily="34" charset="0"/>
                <a:cs typeface="Arial" panose="020B0604020202020204" pitchFamily="34" charset="0"/>
              </a:rPr>
              <a:t> and bone imaging may be used for staging of high-risk localised or locally advanced prostate cancer.</a:t>
            </a:r>
          </a:p>
          <a:p>
            <a:endParaRPr lang="en-US" sz="1050"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kern="1200" dirty="0">
                <a:solidFill>
                  <a:prstClr val="black"/>
                </a:solidFill>
                <a:latin typeface="Arial" panose="020B0604020202020204" pitchFamily="34" charset="0"/>
                <a:cs typeface="Arial" panose="020B0604020202020204" pitchFamily="34" charset="0"/>
              </a:rPr>
              <a:t>CT, computed tomography; </a:t>
            </a:r>
            <a:r>
              <a:rPr lang="en-GB" sz="1050" kern="1200" dirty="0" err="1">
                <a:solidFill>
                  <a:prstClr val="black"/>
                </a:solidFill>
                <a:latin typeface="Arial" panose="020B0604020202020204" pitchFamily="34" charset="0"/>
                <a:cs typeface="Arial" panose="020B0604020202020204" pitchFamily="34" charset="0"/>
              </a:rPr>
              <a:t>mpMRI</a:t>
            </a:r>
            <a:r>
              <a:rPr lang="en-GB" sz="1050" kern="1200" dirty="0">
                <a:solidFill>
                  <a:prstClr val="black"/>
                </a:solidFill>
                <a:latin typeface="Arial" panose="020B0604020202020204" pitchFamily="34" charset="0"/>
                <a:cs typeface="Arial" panose="020B0604020202020204" pitchFamily="34" charset="0"/>
              </a:rPr>
              <a:t>, </a:t>
            </a:r>
            <a:r>
              <a:rPr lang="en-GB" sz="1050" kern="1200" dirty="0" err="1">
                <a:solidFill>
                  <a:prstClr val="black"/>
                </a:solidFill>
                <a:latin typeface="Arial" panose="020B0604020202020204" pitchFamily="34" charset="0"/>
                <a:cs typeface="Arial" panose="020B0604020202020204" pitchFamily="34" charset="0"/>
              </a:rPr>
              <a:t>multiparametric</a:t>
            </a:r>
            <a:r>
              <a:rPr lang="en-GB" sz="1050" kern="1200" dirty="0">
                <a:solidFill>
                  <a:prstClr val="black"/>
                </a:solidFill>
                <a:latin typeface="Arial" panose="020B0604020202020204" pitchFamily="34" charset="0"/>
                <a:cs typeface="Arial" panose="020B0604020202020204" pitchFamily="34" charset="0"/>
              </a:rPr>
              <a:t> magnetic resonance imaging; PET, positron emission tomography.</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49</a:t>
            </a:fld>
            <a:endParaRPr lang="en-US" dirty="0"/>
          </a:p>
        </p:txBody>
      </p:sp>
    </p:spTree>
    <p:extLst>
      <p:ext uri="{BB962C8B-B14F-4D97-AF65-F5344CB8AC3E}">
        <p14:creationId xmlns:p14="http://schemas.microsoft.com/office/powerpoint/2010/main" val="394806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5</a:t>
            </a:fld>
            <a:endParaRPr lang="en-US" dirty="0"/>
          </a:p>
        </p:txBody>
      </p:sp>
    </p:spTree>
    <p:extLst>
      <p:ext uri="{BB962C8B-B14F-4D97-AF65-F5344CB8AC3E}">
        <p14:creationId xmlns:p14="http://schemas.microsoft.com/office/powerpoint/2010/main" val="1798289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Arrange the Gleason scores according to their prognostic chances (from least favourable outcome to most favourable outcome) </a:t>
            </a:r>
            <a:r>
              <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using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latest ISUP guidelines: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score 7 (3 + 4)</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score 6 (4 + 2)</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score 7 (4 + 3)</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Gleason score 8 (4 + 4)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Answer: 4, 3, 1 and 2. The answer is based on the 2014 ISUP update for the Gleason scoring system. The correct answer is:</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Gleason score 8 (4 + 4) – Grade 4</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Gleason score 7 (4 + 3) – Grade 3</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Gleason score 7 (3 + 4) – Grade 2 </a:t>
            </a:r>
          </a:p>
          <a:p>
            <a:pPr marL="365760" marR="0" lvl="0" indent="-36576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Gleason score 6 (4 + 2) – Grade 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solidFill>
                  <a:schemeClr val="tx1"/>
                </a:solidFill>
                <a:latin typeface="Arial" panose="020B0604020202020204" pitchFamily="34" charset="0"/>
                <a:cs typeface="Arial" panose="020B0604020202020204" pitchFamily="34" charset="0"/>
              </a:rPr>
              <a:t>ISUP</a:t>
            </a:r>
            <a:r>
              <a:rPr lang="en-US" sz="1050" kern="1200" dirty="0">
                <a:solidFill>
                  <a:schemeClr val="tx1"/>
                </a:solidFill>
                <a:latin typeface="Arial" panose="020B0604020202020204" pitchFamily="34" charset="0"/>
                <a:cs typeface="Arial" panose="020B0604020202020204" pitchFamily="34" charset="0"/>
              </a:rPr>
              <a:t>, International Society of Urological Pathology.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50</a:t>
            </a:fld>
            <a:endParaRPr lang="en-US" dirty="0"/>
          </a:p>
        </p:txBody>
      </p:sp>
    </p:spTree>
    <p:extLst>
      <p:ext uri="{BB962C8B-B14F-4D97-AF65-F5344CB8AC3E}">
        <p14:creationId xmlns:p14="http://schemas.microsoft.com/office/powerpoint/2010/main" val="26001194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Knowledge check (14)</a:t>
            </a:r>
          </a:p>
          <a:p>
            <a:pPr marL="0" indent="0">
              <a:buNone/>
              <a:defRPr/>
            </a:pPr>
            <a:endParaRPr lang="en-US" sz="1050" kern="1200" dirty="0">
              <a:solidFill>
                <a:sysClr val="windowText" lastClr="000000"/>
              </a:solidFill>
              <a:latin typeface="Arial" panose="020B0604020202020204" pitchFamily="34" charset="0"/>
              <a:cs typeface="Arial" panose="020B0604020202020204" pitchFamily="34" charset="0"/>
            </a:endParaRPr>
          </a:p>
          <a:p>
            <a:pPr marL="0" indent="0">
              <a:buNone/>
              <a:defRPr/>
            </a:pPr>
            <a:r>
              <a:rPr lang="en-US" sz="1050" kern="1200" dirty="0">
                <a:solidFill>
                  <a:sysClr val="windowText" lastClr="000000"/>
                </a:solidFill>
                <a:latin typeface="Arial" panose="020B0604020202020204" pitchFamily="34" charset="0"/>
                <a:cs typeface="Arial" panose="020B0604020202020204" pitchFamily="34" charset="0"/>
              </a:rPr>
              <a:t>John has been diagnosed with prostate cancer with the following test results:</a:t>
            </a:r>
            <a:endParaRPr lang="en-GB" sz="1050" kern="1200" dirty="0">
              <a:solidFill>
                <a:sysClr val="windowText" lastClr="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kern="1200" dirty="0">
              <a:solidFill>
                <a:sysClr val="windowText" lastClr="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kern="1200" dirty="0">
                <a:solidFill>
                  <a:sysClr val="windowText" lastClr="000000"/>
                </a:solidFill>
                <a:latin typeface="Arial" panose="020B0604020202020204" pitchFamily="34" charset="0"/>
                <a:cs typeface="Arial" panose="020B0604020202020204" pitchFamily="34" charset="0"/>
              </a:rPr>
              <a:t>Test			Result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b="0" kern="1200" dirty="0" err="1">
                <a:solidFill>
                  <a:sysClr val="windowText" lastClr="000000"/>
                </a:solidFill>
                <a:latin typeface="Arial" panose="020B0604020202020204" pitchFamily="34" charset="0"/>
                <a:cs typeface="Arial" panose="020B0604020202020204" pitchFamily="34" charset="0"/>
              </a:rPr>
              <a:t>PSA</a:t>
            </a:r>
            <a:r>
              <a:rPr lang="en-US" sz="1050" b="0" kern="1200" dirty="0">
                <a:solidFill>
                  <a:sysClr val="windowText" lastClr="000000"/>
                </a:solidFill>
                <a:latin typeface="Arial" panose="020B0604020202020204" pitchFamily="34" charset="0"/>
                <a:cs typeface="Arial" panose="020B0604020202020204" pitchFamily="34" charset="0"/>
              </a:rPr>
              <a:t> level		</a:t>
            </a:r>
            <a:r>
              <a:rPr lang="en-US" sz="1050" kern="1200" dirty="0">
                <a:solidFill>
                  <a:sysClr val="windowText" lastClr="000000"/>
                </a:solidFill>
                <a:latin typeface="Arial" panose="020B0604020202020204" pitchFamily="34" charset="0"/>
                <a:cs typeface="Arial" panose="020B0604020202020204" pitchFamily="34" charset="0"/>
              </a:rPr>
              <a:t>12 ng/mL</a:t>
            </a:r>
            <a:endParaRPr lang="en-GB" sz="1050" kern="1200" dirty="0">
              <a:solidFill>
                <a:sysClr val="windowText" lastClr="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ysClr val="windowText" lastClr="000000"/>
                </a:solidFill>
                <a:latin typeface="Arial" panose="020B0604020202020204" pitchFamily="34" charset="0"/>
                <a:cs typeface="Arial" panose="020B0604020202020204" pitchFamily="34" charset="0"/>
              </a:rPr>
              <a:t>Gleason grade		7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ysClr val="windowText" lastClr="000000"/>
                </a:solidFill>
                <a:latin typeface="Arial" panose="020B0604020202020204" pitchFamily="34" charset="0"/>
                <a:cs typeface="Arial" panose="020B0604020202020204" pitchFamily="34" charset="0"/>
              </a:rPr>
              <a:t>Clinical stage		T2b</a:t>
            </a:r>
            <a:endParaRPr lang="en-GB" sz="1050" kern="1200" dirty="0">
              <a:solidFill>
                <a:sysClr val="windowText" lastClr="000000"/>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b="0" kern="1200" dirty="0">
              <a:solidFill>
                <a:sysClr val="windowText" lastClr="000000"/>
              </a:solidFill>
              <a:latin typeface="Arial" panose="020B0604020202020204" pitchFamily="34" charset="0"/>
              <a:cs typeface="Arial" panose="020B0604020202020204" pitchFamily="34" charset="0"/>
            </a:endParaRPr>
          </a:p>
          <a:p>
            <a:pPr marL="0" indent="0">
              <a:buNone/>
              <a:defRPr/>
            </a:pPr>
            <a:r>
              <a:rPr lang="en-GB" sz="1050" kern="1200" dirty="0">
                <a:solidFill>
                  <a:sysClr val="windowText" lastClr="000000"/>
                </a:solidFill>
                <a:latin typeface="Arial" panose="020B0604020202020204" pitchFamily="34" charset="0"/>
                <a:cs typeface="Arial" panose="020B0604020202020204" pitchFamily="34" charset="0"/>
              </a:rPr>
              <a:t>Based on D’Amico’s classification of risk assessment, </a:t>
            </a:r>
            <a:r>
              <a:rPr lang="en-US" sz="1050" kern="1200" dirty="0">
                <a:solidFill>
                  <a:sysClr val="windowText" lastClr="000000"/>
                </a:solidFill>
                <a:latin typeface="Arial" panose="020B0604020202020204" pitchFamily="34" charset="0"/>
                <a:cs typeface="Arial" panose="020B0604020202020204" pitchFamily="34" charset="0"/>
              </a:rPr>
              <a:t>identify the recurrence risk of prostate cancer in John’s case</a:t>
            </a:r>
            <a:r>
              <a:rPr lang="en-US" sz="1050" dirty="0">
                <a:solidFill>
                  <a:sysClr val="windowText" lastClr="000000"/>
                </a:solidFill>
                <a:latin typeface="Arial" panose="020B0604020202020204" pitchFamily="34" charset="0"/>
                <a:cs typeface="Arial" panose="020B0604020202020204" pitchFamily="34" charset="0"/>
              </a:rPr>
              <a:t>.</a:t>
            </a:r>
          </a:p>
          <a:p>
            <a:pPr marL="0" indent="0">
              <a:buNone/>
              <a:defRPr/>
            </a:pPr>
            <a:endParaRPr lang="en-US" sz="1050" dirty="0">
              <a:solidFill>
                <a:sysClr val="windowText" lastClr="000000"/>
              </a:solidFill>
              <a:latin typeface="Arial" panose="020B0604020202020204" pitchFamily="34" charset="0"/>
              <a:cs typeface="Arial" panose="020B0604020202020204" pitchFamily="34" charset="0"/>
            </a:endParaRPr>
          </a:p>
          <a:p>
            <a:pPr marL="365760" lvl="0" indent="-365760">
              <a:buFont typeface="Arial"/>
              <a:buAutoNum type="arabicPeriod"/>
              <a:defRPr/>
            </a:pPr>
            <a:r>
              <a:rPr lang="en-GB" sz="1050" dirty="0">
                <a:solidFill>
                  <a:sysClr val="windowText" lastClr="000000"/>
                </a:solidFill>
                <a:latin typeface="Arial" panose="020B0604020202020204" pitchFamily="34" charset="0"/>
                <a:cs typeface="Arial" panose="020B0604020202020204" pitchFamily="34" charset="0"/>
              </a:rPr>
              <a:t>Low</a:t>
            </a:r>
            <a:r>
              <a:rPr lang="en-GB" sz="1050" baseline="0" dirty="0">
                <a:solidFill>
                  <a:sysClr val="windowText" lastClr="000000"/>
                </a:solidFill>
                <a:latin typeface="Arial" panose="020B0604020202020204" pitchFamily="34" charset="0"/>
                <a:cs typeface="Arial" panose="020B0604020202020204" pitchFamily="34" charset="0"/>
              </a:rPr>
              <a:t> </a:t>
            </a:r>
            <a:r>
              <a:rPr lang="en-GB" sz="1050" dirty="0">
                <a:solidFill>
                  <a:sysClr val="windowText" lastClr="000000"/>
                </a:solidFill>
                <a:latin typeface="Arial" panose="020B0604020202020204" pitchFamily="34" charset="0"/>
                <a:cs typeface="Arial" panose="020B0604020202020204" pitchFamily="34" charset="0"/>
              </a:rPr>
              <a:t>risk</a:t>
            </a:r>
          </a:p>
          <a:p>
            <a:pPr marL="365760" lvl="0" indent="-365760">
              <a:buFont typeface="Arial"/>
              <a:buAutoNum type="arabicPeriod"/>
              <a:defRPr/>
            </a:pPr>
            <a:r>
              <a:rPr lang="en-GB" sz="1050" dirty="0">
                <a:solidFill>
                  <a:sysClr val="windowText" lastClr="000000"/>
                </a:solidFill>
                <a:latin typeface="Arial" panose="020B0604020202020204" pitchFamily="34" charset="0"/>
                <a:cs typeface="Arial" panose="020B0604020202020204" pitchFamily="34" charset="0"/>
              </a:rPr>
              <a:t>Intermediate</a:t>
            </a:r>
            <a:r>
              <a:rPr lang="en-GB" sz="1050" baseline="0" dirty="0">
                <a:solidFill>
                  <a:sysClr val="windowText" lastClr="000000"/>
                </a:solidFill>
                <a:latin typeface="Arial" panose="020B0604020202020204" pitchFamily="34" charset="0"/>
                <a:cs typeface="Arial" panose="020B0604020202020204" pitchFamily="34" charset="0"/>
              </a:rPr>
              <a:t> </a:t>
            </a:r>
            <a:r>
              <a:rPr lang="en-GB" sz="1050" dirty="0">
                <a:solidFill>
                  <a:sysClr val="windowText" lastClr="000000"/>
                </a:solidFill>
                <a:latin typeface="Arial" panose="020B0604020202020204" pitchFamily="34" charset="0"/>
                <a:cs typeface="Arial" panose="020B0604020202020204" pitchFamily="34" charset="0"/>
              </a:rPr>
              <a:t>risk</a:t>
            </a:r>
          </a:p>
          <a:p>
            <a:pPr marL="365760" lvl="0" indent="-365760">
              <a:buFont typeface="Arial"/>
              <a:buAutoNum type="arabicPeriod"/>
              <a:defRPr/>
            </a:pPr>
            <a:r>
              <a:rPr lang="en-GB" sz="1050" dirty="0">
                <a:solidFill>
                  <a:sysClr val="windowText" lastClr="000000"/>
                </a:solidFill>
                <a:latin typeface="Arial" panose="020B0604020202020204" pitchFamily="34" charset="0"/>
                <a:cs typeface="Arial" panose="020B0604020202020204" pitchFamily="34" charset="0"/>
              </a:rPr>
              <a:t>High</a:t>
            </a:r>
            <a:r>
              <a:rPr lang="en-GB" sz="1050" baseline="0" dirty="0">
                <a:solidFill>
                  <a:sysClr val="windowText" lastClr="000000"/>
                </a:solidFill>
                <a:latin typeface="Arial" panose="020B0604020202020204" pitchFamily="34" charset="0"/>
                <a:cs typeface="Arial" panose="020B0604020202020204" pitchFamily="34" charset="0"/>
              </a:rPr>
              <a:t> </a:t>
            </a:r>
            <a:r>
              <a:rPr lang="en-GB" sz="1050" dirty="0">
                <a:solidFill>
                  <a:sysClr val="windowText" lastClr="000000"/>
                </a:solidFill>
                <a:latin typeface="Arial" panose="020B0604020202020204" pitchFamily="34" charset="0"/>
                <a:cs typeface="Arial" panose="020B0604020202020204" pitchFamily="34" charset="0"/>
              </a:rPr>
              <a:t>risk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Answer: 2. </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Patients who have PSA levels between 10 and 20 ng/mL, a Gleason score of 7 or are in clinical stage T2b have an intermediate risk of recurrence.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err="1">
                <a:solidFill>
                  <a:schemeClr val="tx1"/>
                </a:solidFill>
                <a:latin typeface="Arial" panose="020B0604020202020204" pitchFamily="34" charset="0"/>
                <a:cs typeface="Arial" panose="020B0604020202020204" pitchFamily="34" charset="0"/>
              </a:rPr>
              <a:t>PSA</a:t>
            </a:r>
            <a:r>
              <a:rPr lang="en-US" sz="1050" kern="1200" dirty="0">
                <a:solidFill>
                  <a:schemeClr val="tx1"/>
                </a:solidFill>
                <a:latin typeface="Arial" panose="020B0604020202020204" pitchFamily="34" charset="0"/>
                <a:cs typeface="Arial" panose="020B0604020202020204" pitchFamily="34" charset="0"/>
              </a:rPr>
              <a:t>, prostate-specific antigen.</a:t>
            </a:r>
            <a:endParaRPr lang="en-GB" sz="1050" kern="1200" dirty="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51</a:t>
            </a:fld>
            <a:endParaRPr lang="en-US" dirty="0"/>
          </a:p>
        </p:txBody>
      </p:sp>
    </p:spTree>
    <p:extLst>
      <p:ext uri="{BB962C8B-B14F-4D97-AF65-F5344CB8AC3E}">
        <p14:creationId xmlns:p14="http://schemas.microsoft.com/office/powerpoint/2010/main" val="261405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CBBAE-9CAC-CA42-A60E-2BA57908FB49}" type="slidenum">
              <a:rPr lang="en-US" smtClean="0"/>
              <a:t>52</a:t>
            </a:fld>
            <a:endParaRPr lang="en-US" dirty="0"/>
          </a:p>
        </p:txBody>
      </p:sp>
    </p:spTree>
    <p:extLst>
      <p:ext uri="{BB962C8B-B14F-4D97-AF65-F5344CB8AC3E}">
        <p14:creationId xmlns:p14="http://schemas.microsoft.com/office/powerpoint/2010/main" val="192323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Summary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74320" lvl="0" indent="-27432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Anatomy and physiology of prostate gland</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Most prostate cancers develop in the peripheral zone of the prostate.</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Androgens regulate the proliferation and death of cells in a normal prostate.</a:t>
            </a:r>
          </a:p>
          <a:p>
            <a:pPr marL="274320" lvl="0" indent="-27432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Types of prostate cancer</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The most common type of prostate cancer is adenocarcinoma. </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Age, ethnicity/race and heredity are the only 3 established risk factors for prostate cancer.</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Early prostate cancer typically has no symptoms, but the severity of symptoms increases with the spread of prostate cancer.</a:t>
            </a:r>
          </a:p>
          <a:p>
            <a:pPr marL="274320" lvl="0" indent="-27432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Epidemiology of prostate cancer</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Prostate cancer is one of the most common cancers in men and is the second leading cause of death in men, worldwide.</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An increasing trend of prostate cancer incidence and mortality is observed in South Korea.</a:t>
            </a:r>
          </a:p>
        </p:txBody>
      </p:sp>
      <p:sp>
        <p:nvSpPr>
          <p:cNvPr id="4" name="Slide Number Placeholder 3"/>
          <p:cNvSpPr>
            <a:spLocks noGrp="1"/>
          </p:cNvSpPr>
          <p:nvPr>
            <p:ph type="sldNum" sz="quarter" idx="10"/>
          </p:nvPr>
        </p:nvSpPr>
        <p:spPr/>
        <p:txBody>
          <a:bodyPr/>
          <a:lstStyle/>
          <a:p>
            <a:fld id="{739CBBAE-9CAC-CA42-A60E-2BA57908FB49}" type="slidenum">
              <a:rPr lang="en-US" smtClean="0"/>
              <a:t>53</a:t>
            </a:fld>
            <a:endParaRPr lang="en-US" dirty="0"/>
          </a:p>
        </p:txBody>
      </p:sp>
    </p:spTree>
    <p:extLst>
      <p:ext uri="{BB962C8B-B14F-4D97-AF65-F5344CB8AC3E}">
        <p14:creationId xmlns:p14="http://schemas.microsoft.com/office/powerpoint/2010/main" val="3965933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Summary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74320" lvl="0" indent="-27432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Diagnosis and screening guidelines for prostate cancer</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Screening for prostate cancer is a controversial topic and guidelines vary.</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Pros of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PSA</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 screening include early detection of prostate cancer, as advanced disease is harder to treat.</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Cons of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PSA</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 testing include over-diagnosis and over-treatment of patients and no benefits for survival rates.</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Prostate cancer can only be definitively diagnosed by the presence of adenocarcinoma in prostate biopsy cores or operative specimens.</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The decision to perform a biopsy is based on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PSA</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 levels or a suspect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DRE</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a:t>
            </a:r>
          </a:p>
          <a:p>
            <a:pPr marL="274320" lvl="0" indent="-274320">
              <a:spcBef>
                <a:spcPts val="600"/>
              </a:spcBef>
              <a:buClr>
                <a:schemeClr val="accent1"/>
              </a:buClr>
              <a:buFont typeface="Arial" panose="020B0604020202020204" pitchFamily="34" charset="0"/>
              <a:buChar char="•"/>
              <a:defRPr/>
            </a:pPr>
            <a:r>
              <a:rPr lang="en-GB" sz="1050" b="0" kern="1200" dirty="0" smtClean="0">
                <a:solidFill>
                  <a:schemeClr val="tx1"/>
                </a:solidFill>
                <a:latin typeface="Arial" panose="020B0604020202020204" pitchFamily="34" charset="0"/>
                <a:cs typeface="Arial" panose="020B0604020202020204" pitchFamily="34" charset="0"/>
              </a:rPr>
              <a:t>Staging and classification of prostate cancer</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The Gleason score is used for grading biopsy core samples and can also be correlated as a predictor for prostate cancer-related deaths.</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The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TNM</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 classification system is used to stage the cancer to determine the right course of treatment.</a:t>
            </a:r>
          </a:p>
          <a:p>
            <a:pPr marL="457200" lvl="0" indent="-274320">
              <a:spcBef>
                <a:spcPts val="600"/>
              </a:spcBef>
              <a:buClr>
                <a:schemeClr val="accent1"/>
              </a:buClr>
              <a:buFont typeface="Calibri Light" panose="020F0302020204030204" pitchFamily="34" charset="0"/>
              <a:buChar char="–"/>
              <a:defRPr/>
            </a:pP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Based on </a:t>
            </a:r>
            <a:r>
              <a:rPr kumimoji="0" lang="en-GB" sz="1050" b="0" i="0" u="none" strike="noStrike" kern="1200" cap="none" spc="0" normalizeH="0" baseline="0" noProof="0" dirty="0" err="1" smtClean="0">
                <a:ln>
                  <a:noFill/>
                </a:ln>
                <a:solidFill>
                  <a:sysClr val="windowText" lastClr="000000"/>
                </a:solidFill>
                <a:effectLst/>
                <a:uLnTx/>
                <a:uFillTx/>
                <a:latin typeface="Arial" panose="020B0604020202020204" pitchFamily="34" charset="0"/>
                <a:cs typeface="Arial" panose="020B0604020202020204" pitchFamily="34" charset="0"/>
              </a:rPr>
              <a:t>TNM</a:t>
            </a:r>
            <a:r>
              <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 classification, prostate cancer can be differentiated into 4 stages. </a:t>
            </a:r>
          </a:p>
          <a:p>
            <a:pPr marL="0" marR="0" lvl="0" indent="0" algn="l" defTabSz="914400" rtl="0" eaLnBrk="1" fontAlgn="auto" latinLnBrk="0" hangingPunct="1">
              <a:lnSpc>
                <a:spcPct val="100000"/>
              </a:lnSpc>
              <a:spcBef>
                <a:spcPts val="600"/>
              </a:spcBef>
              <a:spcAft>
                <a:spcPts val="0"/>
              </a:spcAft>
              <a:buClr>
                <a:schemeClr val="accent1"/>
              </a:buClr>
              <a:buSzTx/>
              <a:buFont typeface="Courier New" panose="02070309020205020404" pitchFamily="49" charset="0"/>
              <a:buNone/>
              <a:tabLst/>
              <a:defRPr/>
            </a:pPr>
            <a:r>
              <a:rPr lang="en-GB" sz="1050" kern="1200" dirty="0" smtClean="0">
                <a:solidFill>
                  <a:schemeClr val="tx1"/>
                </a:solidFill>
                <a:effectLst/>
                <a:latin typeface="Arial" panose="020B0604020202020204" pitchFamily="34" charset="0"/>
                <a:cs typeface="Arial" panose="020B0604020202020204" pitchFamily="34" charset="0"/>
              </a:rPr>
              <a:t>In this section, you learnt the following: H</a:t>
            </a:r>
            <a:r>
              <a:rPr lang="en-GB" sz="1050" b="0" kern="1200" dirty="0" smtClean="0">
                <a:solidFill>
                  <a:schemeClr val="tx1"/>
                </a:solidFill>
                <a:effectLst/>
                <a:latin typeface="Arial" panose="020B0604020202020204" pitchFamily="34" charset="0"/>
                <a:cs typeface="Arial" panose="020B0604020202020204" pitchFamily="34" charset="0"/>
              </a:rPr>
              <a:t>ormone regulation mechanism, the types of hormones and their physiological action, the risk factors associated with prostate cancer, the </a:t>
            </a:r>
            <a:r>
              <a:rPr lang="en-GB" sz="1050" kern="1200" dirty="0" smtClean="0">
                <a:solidFill>
                  <a:schemeClr val="tx1"/>
                </a:solidFill>
                <a:effectLst/>
                <a:latin typeface="Arial" panose="020B0604020202020204" pitchFamily="34" charset="0"/>
                <a:cs typeface="Arial" panose="020B0604020202020204" pitchFamily="34" charset="0"/>
              </a:rPr>
              <a:t>increasing trend of prostate cancer incidence and mortality in</a:t>
            </a:r>
            <a:r>
              <a:rPr lang="en-GB" sz="1050" kern="1200" baseline="0" dirty="0" smtClean="0">
                <a:solidFill>
                  <a:schemeClr val="tx1"/>
                </a:solidFill>
                <a:effectLst/>
                <a:latin typeface="Arial" panose="020B0604020202020204" pitchFamily="34" charset="0"/>
                <a:cs typeface="Arial" panose="020B0604020202020204" pitchFamily="34" charset="0"/>
              </a:rPr>
              <a:t> South Korea, </a:t>
            </a:r>
            <a:r>
              <a:rPr lang="en-GB" sz="1050" b="0" kern="1200" dirty="0" smtClean="0">
                <a:solidFill>
                  <a:schemeClr val="tx1"/>
                </a:solidFill>
                <a:effectLst/>
                <a:latin typeface="Arial" panose="020B0604020202020204" pitchFamily="34" charset="0"/>
                <a:cs typeface="Arial" panose="020B0604020202020204" pitchFamily="34" charset="0"/>
              </a:rPr>
              <a:t>staging</a:t>
            </a:r>
            <a:r>
              <a:rPr lang="en-GB" sz="1050" b="0" kern="1200" baseline="0" dirty="0" smtClean="0">
                <a:solidFill>
                  <a:schemeClr val="tx1"/>
                </a:solidFill>
                <a:effectLst/>
                <a:latin typeface="Arial" panose="020B0604020202020204" pitchFamily="34" charset="0"/>
                <a:cs typeface="Arial" panose="020B0604020202020204" pitchFamily="34" charset="0"/>
              </a:rPr>
              <a:t> and</a:t>
            </a:r>
            <a:r>
              <a:rPr lang="en-GB" sz="1050" b="0" kern="1200" dirty="0" smtClean="0">
                <a:solidFill>
                  <a:schemeClr val="tx1"/>
                </a:solidFill>
                <a:effectLst/>
                <a:latin typeface="Arial" panose="020B0604020202020204" pitchFamily="34" charset="0"/>
                <a:cs typeface="Arial" panose="020B0604020202020204" pitchFamily="34" charset="0"/>
              </a:rPr>
              <a:t> screening guidelines, and the diagnosis and evaluation test interpretations</a:t>
            </a:r>
            <a:r>
              <a:rPr lang="en-GB" sz="1050" b="0" kern="1200" baseline="0" dirty="0" smtClean="0">
                <a:solidFill>
                  <a:schemeClr val="tx1"/>
                </a:solidFill>
                <a:effectLst/>
                <a:latin typeface="Arial" panose="020B0604020202020204" pitchFamily="34" charset="0"/>
                <a:cs typeface="Arial" panose="020B0604020202020204" pitchFamily="34" charset="0"/>
              </a:rPr>
              <a:t> for prostate cancer. It is important to remember that </a:t>
            </a:r>
            <a:r>
              <a:rPr lang="en-GB" sz="1050" b="0" kern="1200" baseline="0" dirty="0" err="1" smtClean="0">
                <a:solidFill>
                  <a:schemeClr val="tx1"/>
                </a:solidFill>
                <a:effectLst/>
                <a:latin typeface="Arial" panose="020B0604020202020204" pitchFamily="34" charset="0"/>
                <a:cs typeface="Arial" panose="020B0604020202020204" pitchFamily="34" charset="0"/>
              </a:rPr>
              <a:t>PSA</a:t>
            </a:r>
            <a:r>
              <a:rPr lang="en-GB" sz="1050" b="0" kern="1200" baseline="0" dirty="0" smtClean="0">
                <a:solidFill>
                  <a:schemeClr val="tx1"/>
                </a:solidFill>
                <a:effectLst/>
                <a:latin typeface="Arial" panose="020B0604020202020204" pitchFamily="34" charset="0"/>
                <a:cs typeface="Arial" panose="020B0604020202020204" pitchFamily="34" charset="0"/>
              </a:rPr>
              <a:t> alone is not enough as a diagnosis tool for prostate cancer and that increased surveillance of prostate cancer leads to overtreatment of the disease.</a:t>
            </a:r>
            <a:endParaRPr kumimoji="0" lang="en-GB" sz="1050" b="0" i="0" u="none" strike="noStrike" kern="120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endParaRPr>
          </a:p>
          <a:p>
            <a:pPr marL="0" lvl="0" indent="0">
              <a:spcBef>
                <a:spcPts val="600"/>
              </a:spcBef>
              <a:buClr>
                <a:schemeClr val="accent1"/>
              </a:buClr>
              <a:buFont typeface="Courier New" panose="02070309020205020404" pitchFamily="49" charset="0"/>
              <a:buNone/>
              <a:defRPr/>
            </a:pPr>
            <a:endParaRPr kumimoji="0" lang="en-GB" sz="1200" b="0" i="0" u="none" strike="noStrike" kern="1200" cap="none" spc="0" normalizeH="0" baseline="0" noProof="0" dirty="0" smtClean="0">
              <a:ln>
                <a:noFill/>
              </a:ln>
              <a:solidFill>
                <a:sysClr val="windowText" lastClr="000000"/>
              </a:solidFill>
              <a:effectLst/>
              <a:uLnTx/>
              <a:uFillTx/>
              <a:latin typeface="+mn-lt"/>
              <a:ea typeface="+mn-ea"/>
            </a:endParaRPr>
          </a:p>
        </p:txBody>
      </p:sp>
      <p:sp>
        <p:nvSpPr>
          <p:cNvPr id="4" name="Slide Number Placeholder 3"/>
          <p:cNvSpPr>
            <a:spLocks noGrp="1"/>
          </p:cNvSpPr>
          <p:nvPr>
            <p:ph type="sldNum" sz="quarter" idx="10"/>
          </p:nvPr>
        </p:nvSpPr>
        <p:spPr/>
        <p:txBody>
          <a:bodyPr/>
          <a:lstStyle/>
          <a:p>
            <a:fld id="{739CBBAE-9CAC-CA42-A60E-2BA57908FB49}" type="slidenum">
              <a:rPr lang="en-US" smtClean="0"/>
              <a:t>54</a:t>
            </a:fld>
            <a:endParaRPr lang="en-US" dirty="0"/>
          </a:p>
        </p:txBody>
      </p:sp>
    </p:spTree>
    <p:extLst>
      <p:ext uri="{BB962C8B-B14F-4D97-AF65-F5344CB8AC3E}">
        <p14:creationId xmlns:p14="http://schemas.microsoft.com/office/powerpoint/2010/main" val="1320145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9CBBAE-9CAC-CA42-A60E-2BA57908FB49}" type="slidenum">
              <a:rPr lang="en-US" smtClean="0"/>
              <a:t>55</a:t>
            </a:fld>
            <a:endParaRPr lang="en-US" dirty="0"/>
          </a:p>
        </p:txBody>
      </p:sp>
    </p:spTree>
    <p:extLst>
      <p:ext uri="{BB962C8B-B14F-4D97-AF65-F5344CB8AC3E}">
        <p14:creationId xmlns:p14="http://schemas.microsoft.com/office/powerpoint/2010/main" val="76232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Anatomy and physiology of prostate gland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To understand the disease, we must first familiarise ourselves with the anatomy of the prostate gland.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prostate gland is located in the pelvis, just below the bladder and in front of the rectum.</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/p1/para3, /p579/col2/para4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seminal vesicles located behind the prostate, along with the prostate gland, produce the fluid for the semen.</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 urethra, which carries urine and semen out through the penis, passes through the prostate.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/p1/para3-4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Let us now proceed to understand where and how cancer is initiated.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6</a:t>
            </a:fld>
            <a:endParaRPr lang="en-US" dirty="0"/>
          </a:p>
        </p:txBody>
      </p:sp>
    </p:spTree>
    <p:extLst>
      <p:ext uri="{BB962C8B-B14F-4D97-AF65-F5344CB8AC3E}">
        <p14:creationId xmlns:p14="http://schemas.microsoft.com/office/powerpoint/2010/main" val="278868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589" y="4400550"/>
            <a:ext cx="6304547"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Anatomy and physiology of prostate gland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There are 4 major zones in the normal prostate: peripheral zone, central zone, transition zone and anterior fibromuscular stroma.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/p1229/Fig94-2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Malignant and nonmalignant changes in the prostate increase with age.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/p579/col2/para3 Increase in age translates to changes in prostate size.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3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/p1/para3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Increase in prostate size in the elderly (&gt;55 years) occurs due to increase in the number of nonmalignant cells in the transition zone of the prostate, which is the area of the prostate surrounding the urethra.</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/p579/col2/para3 Nonmalignant changes described as benign prostatic hyperplasia (BPH) typically develop in this transition zone and are responsible for the increased prostate size.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4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/p314/col1/para2</a:t>
            </a:r>
            <a:endPar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Most prostate cancers typically develop in the peripheral zone.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/p580/col1/para2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Logothetis CJ, Kim J, Davis J, et al. Neoplasms of the prostate. In: Hong WK, Bast RC, Hait WN, et al,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Holland Frei Cancer Medicine</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10th ed. Philadelphia, PA: AACR Publications; 2010:1228-1254.</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Prostate cancer. American Cancer Society Web site. http://www.cancer.org/acs/groups/cid/documents/webcontent/003134-pdf.pdf. Accessed April 4, 2016.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Diaw L, Woodson K, Gillespie JW. Prostate cancer epigenetics: a review on gene regulation.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 Regul Syst Bio.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2007;1:313-325. http://www.ncbi.nlm.nih.gov/pmc/articles/PMC2759139/. Accessed April 8, 2016.</a:t>
            </a:r>
          </a:p>
        </p:txBody>
      </p:sp>
      <p:sp>
        <p:nvSpPr>
          <p:cNvPr id="4" name="Slide Number Placeholder 3"/>
          <p:cNvSpPr>
            <a:spLocks noGrp="1"/>
          </p:cNvSpPr>
          <p:nvPr>
            <p:ph type="sldNum" sz="quarter" idx="10"/>
          </p:nvPr>
        </p:nvSpPr>
        <p:spPr/>
        <p:txBody>
          <a:bodyPr/>
          <a:lstStyle/>
          <a:p>
            <a:fld id="{739CBBAE-9CAC-CA42-A60E-2BA57908FB49}" type="slidenum">
              <a:rPr lang="en-US" sz="1100" smtClean="0"/>
              <a:t>7</a:t>
            </a:fld>
            <a:endParaRPr lang="en-US" sz="1100" dirty="0"/>
          </a:p>
        </p:txBody>
      </p:sp>
    </p:spTree>
    <p:extLst>
      <p:ext uri="{BB962C8B-B14F-4D97-AF65-F5344CB8AC3E}">
        <p14:creationId xmlns:p14="http://schemas.microsoft.com/office/powerpoint/2010/main" val="163276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Anatomy and physiology of prostate gland (cont.)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epithelial cells of the prostate produce prostate-specific</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antigen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PSA) and prostatic acid phosphatase (PAP).</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/p580/col1/para1 These epithelial cells along with stromal cells also express androgen receptors</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ARs) and rely on androgens, such as testosterone (T) and dihydrotestosterone (DHT), for their growth.</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/p580/col1/para1 Testosterone is broken down to its more active metabolite, DHT, by the enzyme 5-alpha reductase.</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/p580/col1/para1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Let’s move on to the biochemical changes that drive prostate growth.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Scher HI, Eastham JA. Benign and malignant diseases of the prostate. In: Kasper DL, Fauci AS, Hauser SL, Longo DL, Jameson JL, Loscalzo J,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Harrison’s Principles of Internal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Vol. 1. 19th ed. New York, NY: McGraw-Hill Education; 2015:579-587.</a:t>
            </a:r>
          </a:p>
          <a:p>
            <a:endParaRPr lang="en-GB" dirty="0"/>
          </a:p>
        </p:txBody>
      </p:sp>
      <p:sp>
        <p:nvSpPr>
          <p:cNvPr id="4" name="Slide Number Placeholder 3"/>
          <p:cNvSpPr>
            <a:spLocks noGrp="1"/>
          </p:cNvSpPr>
          <p:nvPr>
            <p:ph type="sldNum" sz="quarter" idx="10"/>
          </p:nvPr>
        </p:nvSpPr>
        <p:spPr/>
        <p:txBody>
          <a:bodyPr/>
          <a:lstStyle/>
          <a:p>
            <a:fld id="{739CBBAE-9CAC-CA42-A60E-2BA57908FB49}" type="slidenum">
              <a:rPr lang="en-US" smtClean="0"/>
              <a:t>8</a:t>
            </a:fld>
            <a:endParaRPr lang="en-US" dirty="0"/>
          </a:p>
        </p:txBody>
      </p:sp>
    </p:spTree>
    <p:extLst>
      <p:ext uri="{BB962C8B-B14F-4D97-AF65-F5344CB8AC3E}">
        <p14:creationId xmlns:p14="http://schemas.microsoft.com/office/powerpoint/2010/main" val="201604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24589" y="4320340"/>
            <a:ext cx="6368715" cy="360045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Androgen regulation of prostate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Androgens, including T and its more active metabolite DHT, regulate the proliferation and death of cells in a normal prostate. The organs involved in the regulation of androgen production include the hypothalamus, pituitary, testes and adrenal glands.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/p26/Fig1, /p27/col1/para2, /p750/col3/para2, /p751/col1/para1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the very top of the hypothalamus-pituitary axis is the hypothalamus that releases gonadotropin-releasing</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hormone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GnRH) or luteinising hormone-releasing hormone (LHRH), which then reaches the anterior pituitary, where it stimulates the release of luteinising hormone</a:t>
            </a:r>
            <a:r>
              <a:rPr kumimoji="0" lang="en-GB" sz="1050" b="0" i="0"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LH) and adrenocorticotrophic hormone (ACTH). These in turn act on the testes and adrenal glands, respectively. </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While the testes produce 95% of the circulating T on stimulation by LH, the adrenal glands produce androstenedione and dehydroepiandrosterone, both precursors to T, on stimulation by ACTH</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Testosterone is converted to DHT by the enzyme 5-alpha reductase. Both T and DHT can act as ligands to the AR. Feedback loops are responsible for modulating these secretions from the pituitary and the hypothalamus.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1,2 </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/p26/Fig1, /p27/col1/para2, /p750/col3/para2, /p751/col1/para1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prostate cancer, androgen ablation therapies can be used to deprive androgen-dependent cancer cells of androgen stimulation. This can be achieved by surgical removal of testes or suppression of </a:t>
            </a:r>
            <a:r>
              <a:rPr kumimoji="0" lang="en-GB" sz="10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LH</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release from pituitary or inhibition of androgenic synthesis from testes and adrenals or inhibition of androgen action at the level of androgen-dependent prostatic cancer cells.</a:t>
            </a:r>
            <a:r>
              <a:rPr kumimoji="0" lang="en-GB" sz="1050" b="0" i="0" u="none" strike="noStrike" kern="1200" cap="none" spc="0" normalizeH="0" baseline="30000" noProof="0" dirty="0">
                <a:ln>
                  <a:noFill/>
                </a:ln>
                <a:solidFill>
                  <a:prstClr val="black"/>
                </a:solidFill>
                <a:effectLst/>
                <a:uLnTx/>
                <a:uFillTx/>
                <a:latin typeface="Arial" panose="020B0604020202020204" pitchFamily="34" charset="0"/>
                <a:cs typeface="Arial" panose="020B0604020202020204" pitchFamily="34" charset="0"/>
              </a:rPr>
              <a:t>2</a:t>
            </a:r>
            <a:r>
              <a:rPr kumimoji="0" lang="en-GB"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/p751/col1/para2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050" baseline="0" dirty="0">
                <a:latin typeface="Arial" panose="020B0604020202020204" pitchFamily="34" charset="0"/>
                <a:cs typeface="Arial" panose="020B0604020202020204" pitchFamily="34" charset="0"/>
              </a:rPr>
              <a:t>Let us pause for a moment here to reflect on what we have learnt so far.</a:t>
            </a:r>
            <a:endParaRPr lang="en-GB" sz="1050" baseline="30000" dirty="0">
              <a:latin typeface="Arial" panose="020B0604020202020204" pitchFamily="34" charset="0"/>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8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References: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Lamb AD, Neal DE. Role of the androgen receptor in prostate cancer. </a:t>
            </a:r>
            <a:r>
              <a:rPr kumimoji="0" lang="en-US"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Trends Urol Mens Health.</a:t>
            </a:r>
            <a:r>
              <a:rPr kumimoji="0" lang="en-US"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2013;4(3):26-30. doi:10.1002/tre.331.</a:t>
            </a:r>
            <a:endPar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Denmeade SR. Androgen deprivation strategies in the treatment of advanced prostate cancer. In: Hong WK, Bast RC Jr, Hait WN, et al, eds. </a:t>
            </a:r>
            <a:r>
              <a:rPr kumimoji="0" lang="en-GB" sz="8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Holland-Frei Cancer Medicine. </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8th ed. Philadelphia, PA: AACR Publications; 2010:750-758.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prstClr val="black"/>
              </a:solidFill>
              <a:effectLst/>
              <a:uLnTx/>
              <a:uFillTx/>
            </a:endParaRPr>
          </a:p>
          <a:p>
            <a:endParaRPr lang="en-GB" sz="1100" dirty="0"/>
          </a:p>
        </p:txBody>
      </p:sp>
      <p:sp>
        <p:nvSpPr>
          <p:cNvPr id="4" name="Slide Number Placeholder 3"/>
          <p:cNvSpPr>
            <a:spLocks noGrp="1"/>
          </p:cNvSpPr>
          <p:nvPr>
            <p:ph type="sldNum" sz="quarter" idx="10"/>
          </p:nvPr>
        </p:nvSpPr>
        <p:spPr/>
        <p:txBody>
          <a:bodyPr/>
          <a:lstStyle/>
          <a:p>
            <a:fld id="{739CBBAE-9CAC-CA42-A60E-2BA57908FB49}" type="slidenum">
              <a:rPr lang="en-US" sz="1100" smtClean="0"/>
              <a:t>9</a:t>
            </a:fld>
            <a:endParaRPr lang="en-US" sz="1100" dirty="0"/>
          </a:p>
        </p:txBody>
      </p:sp>
    </p:spTree>
    <p:extLst>
      <p:ext uri="{BB962C8B-B14F-4D97-AF65-F5344CB8AC3E}">
        <p14:creationId xmlns:p14="http://schemas.microsoft.com/office/powerpoint/2010/main" val="1819298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4"/>
          <p:cNvSpPr/>
          <p:nvPr userDrawn="1"/>
        </p:nvSpPr>
        <p:spPr>
          <a:xfrm>
            <a:off x="0" y="0"/>
            <a:ext cx="9144001" cy="3293616"/>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srgbClr val="FFFFFF"/>
              </a:solidFill>
              <a:effectLst/>
              <a:uLnTx/>
              <a:uFillTx/>
              <a:latin typeface="Arial"/>
              <a:ea typeface=""/>
              <a:cs typeface="Arial Unicode MS"/>
            </a:endParaRPr>
          </a:p>
        </p:txBody>
      </p:sp>
      <p:sp>
        <p:nvSpPr>
          <p:cNvPr id="20" name="Rectangle 6"/>
          <p:cNvSpPr/>
          <p:nvPr userDrawn="1"/>
        </p:nvSpPr>
        <p:spPr>
          <a:xfrm>
            <a:off x="-13161" y="0"/>
            <a:ext cx="85128" cy="32936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90486" y="1094988"/>
            <a:ext cx="7543800" cy="1834193"/>
          </a:xfrm>
        </p:spPr>
        <p:txBody>
          <a:bodyPr anchor="b">
            <a:normAutofit/>
          </a:bodyPr>
          <a:lstStyle>
            <a:lvl1pPr algn="l">
              <a:lnSpc>
                <a:spcPct val="85000"/>
              </a:lnSpc>
              <a:defRPr sz="4950" spc="-38" baseline="0">
                <a:solidFill>
                  <a:srgbClr val="A7381D"/>
                </a:solidFill>
              </a:defRPr>
            </a:lvl1pPr>
          </a:lstStyle>
          <a:p>
            <a:r>
              <a:rPr lang="en-US" dirty="0"/>
              <a:t>Click to edit Master title style</a:t>
            </a:r>
          </a:p>
        </p:txBody>
      </p:sp>
      <p:sp>
        <p:nvSpPr>
          <p:cNvPr id="3" name="Subtitle 2"/>
          <p:cNvSpPr>
            <a:spLocks noGrp="1"/>
          </p:cNvSpPr>
          <p:nvPr>
            <p:ph type="subTitle" idx="1"/>
          </p:nvPr>
        </p:nvSpPr>
        <p:spPr>
          <a:xfrm>
            <a:off x="590486" y="3567400"/>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7353" y="6348548"/>
            <a:ext cx="1151891" cy="406413"/>
          </a:xfrm>
          <a:prstGeom prst="rect">
            <a:avLst/>
          </a:prstGeom>
        </p:spPr>
      </p:pic>
      <p:sp>
        <p:nvSpPr>
          <p:cNvPr id="36"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chemeClr val="tx1"/>
                </a:solidFill>
                <a:latin typeface="+mn-lt"/>
                <a:cs typeface="Arial" pitchFamily="34" charset="0"/>
              </a:rPr>
              <a:t>| </a:t>
            </a:r>
            <a:r>
              <a:rPr lang="en-US" sz="1000" dirty="0">
                <a:solidFill>
                  <a:schemeClr val="tx1"/>
                </a:solidFill>
                <a:latin typeface="+mn-lt"/>
                <a:cs typeface="Arial" pitchFamily="34" charset="0"/>
              </a:rPr>
              <a:t>For internal training purpose only.</a:t>
            </a:r>
            <a:endParaRPr lang="en-GB" sz="1000" dirty="0">
              <a:solidFill>
                <a:schemeClr val="tx1"/>
              </a:solidFill>
              <a:latin typeface="+mn-lt"/>
            </a:endParaRPr>
          </a:p>
        </p:txBody>
      </p:sp>
      <p:sp>
        <p:nvSpPr>
          <p:cNvPr id="37" name="Slide Number Placeholder 26"/>
          <p:cNvSpPr txBox="1">
            <a:spLocks/>
          </p:cNvSpPr>
          <p:nvPr userDrawn="1"/>
        </p:nvSpPr>
        <p:spPr>
          <a:xfrm>
            <a:off x="4148" y="667455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smtClean="0">
                <a:solidFill>
                  <a:schemeClr val="tx1"/>
                </a:solidFill>
              </a:rPr>
              <a:pPr/>
              <a:t>‹#›</a:t>
            </a:fld>
            <a:endParaRPr lang="en-GB" sz="1000" dirty="0">
              <a:solidFill>
                <a:schemeClr val="tx1"/>
              </a:solidFill>
            </a:endParaRPr>
          </a:p>
        </p:txBody>
      </p:sp>
      <p:sp>
        <p:nvSpPr>
          <p:cNvPr id="13" name="Rounded Rectangle 12"/>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5" name="Straight Connector 14"/>
          <p:cNvCxnSpPr>
            <a:stCxn id="13"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spTree>
    <p:extLst>
      <p:ext uri="{BB962C8B-B14F-4D97-AF65-F5344CB8AC3E}">
        <p14:creationId xmlns:p14="http://schemas.microsoft.com/office/powerpoint/2010/main" val="4994296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2914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4" name="Rectangle 4"/>
          <p:cNvSpPr/>
          <p:nvPr userDrawn="1"/>
        </p:nvSpPr>
        <p:spPr>
          <a:xfrm>
            <a:off x="0" y="0"/>
            <a:ext cx="9144001" cy="3293616"/>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srgbClr val="FFFFFF"/>
              </a:solidFill>
              <a:effectLst/>
              <a:uLnTx/>
              <a:uFillTx/>
              <a:latin typeface="Arial"/>
              <a:ea typeface=""/>
              <a:cs typeface="Arial Unicode MS"/>
            </a:endParaRPr>
          </a:p>
        </p:txBody>
      </p:sp>
      <p:sp>
        <p:nvSpPr>
          <p:cNvPr id="3" name="Text Placeholder 2"/>
          <p:cNvSpPr>
            <a:spLocks noGrp="1"/>
          </p:cNvSpPr>
          <p:nvPr>
            <p:ph type="body" idx="1"/>
          </p:nvPr>
        </p:nvSpPr>
        <p:spPr>
          <a:xfrm>
            <a:off x="590486" y="3567400"/>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18" name="Rectangle 6"/>
          <p:cNvSpPr/>
          <p:nvPr userDrawn="1"/>
        </p:nvSpPr>
        <p:spPr>
          <a:xfrm>
            <a:off x="-13161" y="0"/>
            <a:ext cx="85128" cy="32936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a:spLocks noGrp="1"/>
          </p:cNvSpPr>
          <p:nvPr>
            <p:ph type="ctrTitle"/>
          </p:nvPr>
        </p:nvSpPr>
        <p:spPr>
          <a:xfrm>
            <a:off x="590486" y="1094988"/>
            <a:ext cx="7543800" cy="1834193"/>
          </a:xfrm>
        </p:spPr>
        <p:txBody>
          <a:bodyPr anchor="b">
            <a:normAutofit/>
          </a:bodyPr>
          <a:lstStyle>
            <a:lvl1pPr algn="l">
              <a:lnSpc>
                <a:spcPct val="85000"/>
              </a:lnSpc>
              <a:defRPr sz="4950" spc="-38" baseline="0">
                <a:solidFill>
                  <a:srgbClr val="A7381D"/>
                </a:solidFill>
              </a:defRPr>
            </a:lvl1pPr>
          </a:lstStyle>
          <a:p>
            <a:r>
              <a:rPr lang="en-US" dirty="0"/>
              <a:t>Click to edit Master title style</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17353" y="6348548"/>
            <a:ext cx="1151891" cy="406413"/>
          </a:xfrm>
          <a:prstGeom prst="rect">
            <a:avLst/>
          </a:prstGeom>
        </p:spPr>
      </p:pic>
      <p:sp>
        <p:nvSpPr>
          <p:cNvPr id="42"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chemeClr val="tx1"/>
                </a:solidFill>
                <a:latin typeface="+mn-lt"/>
                <a:cs typeface="Arial" pitchFamily="34" charset="0"/>
              </a:rPr>
              <a:t>| </a:t>
            </a:r>
            <a:r>
              <a:rPr lang="en-US" sz="1000" dirty="0">
                <a:solidFill>
                  <a:schemeClr val="tx1"/>
                </a:solidFill>
                <a:latin typeface="+mn-lt"/>
                <a:cs typeface="Arial" pitchFamily="34" charset="0"/>
              </a:rPr>
              <a:t>For internal training purpose only.</a:t>
            </a:r>
            <a:endParaRPr lang="en-GB" sz="1000" dirty="0">
              <a:solidFill>
                <a:schemeClr val="tx1"/>
              </a:solidFill>
              <a:latin typeface="+mn-lt"/>
            </a:endParaRPr>
          </a:p>
        </p:txBody>
      </p:sp>
      <p:sp>
        <p:nvSpPr>
          <p:cNvPr id="43" name="Slide Number Placeholder 26"/>
          <p:cNvSpPr txBox="1">
            <a:spLocks/>
          </p:cNvSpPr>
          <p:nvPr userDrawn="1"/>
        </p:nvSpPr>
        <p:spPr>
          <a:xfrm>
            <a:off x="4148" y="667455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smtClean="0">
                <a:solidFill>
                  <a:schemeClr val="tx1"/>
                </a:solidFill>
              </a:rPr>
              <a:pPr/>
              <a:t>‹#›</a:t>
            </a:fld>
            <a:endParaRPr lang="en-GB" sz="1000" dirty="0">
              <a:solidFill>
                <a:schemeClr val="tx1"/>
              </a:solidFill>
            </a:endParaRPr>
          </a:p>
        </p:txBody>
      </p:sp>
      <p:sp>
        <p:nvSpPr>
          <p:cNvPr id="24" name="Rounded Rectangle 23"/>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5" name="Straight Connector 24"/>
          <p:cNvCxnSpPr>
            <a:stCxn id="24"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spTree>
    <p:extLst>
      <p:ext uri="{BB962C8B-B14F-4D97-AF65-F5344CB8AC3E}">
        <p14:creationId xmlns:p14="http://schemas.microsoft.com/office/powerpoint/2010/main" val="169223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25517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9863" y="6172445"/>
            <a:ext cx="1279381" cy="571500"/>
          </a:xfrm>
          <a:prstGeom prst="rect">
            <a:avLst/>
          </a:prstGeom>
        </p:spPr>
      </p:pic>
      <p:sp>
        <p:nvSpPr>
          <p:cNvPr id="28"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chemeClr val="tx1"/>
                </a:solidFill>
                <a:latin typeface="+mn-lt"/>
                <a:cs typeface="Arial" pitchFamily="34" charset="0"/>
              </a:rPr>
              <a:t>| </a:t>
            </a:r>
            <a:r>
              <a:rPr lang="en-US" sz="1000" dirty="0">
                <a:solidFill>
                  <a:schemeClr val="tx1"/>
                </a:solidFill>
                <a:latin typeface="+mn-lt"/>
                <a:cs typeface="Arial" pitchFamily="34" charset="0"/>
              </a:rPr>
              <a:t>For internal training purpose only.</a:t>
            </a:r>
            <a:endParaRPr lang="en-GB" sz="1000" dirty="0">
              <a:solidFill>
                <a:schemeClr val="tx1"/>
              </a:solidFill>
              <a:latin typeface="+mn-lt"/>
            </a:endParaRPr>
          </a:p>
        </p:txBody>
      </p:sp>
      <p:sp>
        <p:nvSpPr>
          <p:cNvPr id="29" name="Slide Number Placeholder 26"/>
          <p:cNvSpPr txBox="1">
            <a:spLocks/>
          </p:cNvSpPr>
          <p:nvPr userDrawn="1"/>
        </p:nvSpPr>
        <p:spPr>
          <a:xfrm>
            <a:off x="4148" y="667455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smtClean="0">
                <a:solidFill>
                  <a:schemeClr val="tx1"/>
                </a:solidFill>
              </a:rPr>
              <a:pPr/>
              <a:t>‹#›</a:t>
            </a:fld>
            <a:endParaRPr lang="en-GB" sz="1000" dirty="0">
              <a:solidFill>
                <a:schemeClr val="tx1"/>
              </a:solidFill>
            </a:endParaRPr>
          </a:p>
        </p:txBody>
      </p:sp>
      <p:sp>
        <p:nvSpPr>
          <p:cNvPr id="30" name="Content Placeholder 2"/>
          <p:cNvSpPr>
            <a:spLocks noGrp="1"/>
          </p:cNvSpPr>
          <p:nvPr>
            <p:ph idx="1"/>
          </p:nvPr>
        </p:nvSpPr>
        <p:spPr>
          <a:xfrm>
            <a:off x="373553" y="1544574"/>
            <a:ext cx="7543800" cy="4023360"/>
          </a:xfrm>
        </p:spPr>
        <p:txBody>
          <a:bodyPr>
            <a:normAutofit/>
          </a:bodyPr>
          <a:lstStyle>
            <a:lvl1pPr>
              <a:defRPr sz="1800"/>
            </a:lvl1pPr>
            <a:lvl2pPr>
              <a:defRPr sz="15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84873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tangle 4"/>
          <p:cNvSpPr/>
          <p:nvPr userDrawn="1"/>
        </p:nvSpPr>
        <p:spPr>
          <a:xfrm>
            <a:off x="-13162" y="0"/>
            <a:ext cx="9157162" cy="905953"/>
          </a:xfrm>
          <a:prstGeom prst="rect">
            <a:avLst/>
          </a:prstGeom>
          <a:gradFill>
            <a:gsLst>
              <a:gs pos="9000">
                <a:srgbClr val="EA5532">
                  <a:alpha val="5000"/>
                </a:srgbClr>
              </a:gs>
              <a:gs pos="53000">
                <a:srgbClr val="EA5532">
                  <a:alpha val="37000"/>
                </a:srgbClr>
              </a:gs>
              <a:gs pos="95000">
                <a:srgbClr val="EA5532"/>
              </a:gs>
            </a:gsLst>
            <a:lin ang="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Arial Unicode MS"/>
            </a:endParaRPr>
          </a:p>
        </p:txBody>
      </p:sp>
      <p:sp>
        <p:nvSpPr>
          <p:cNvPr id="3" name="Text Placeholder 2"/>
          <p:cNvSpPr>
            <a:spLocks noGrp="1"/>
          </p:cNvSpPr>
          <p:nvPr>
            <p:ph type="body" idx="1"/>
          </p:nvPr>
        </p:nvSpPr>
        <p:spPr>
          <a:xfrm>
            <a:off x="373553" y="1544574"/>
            <a:ext cx="75438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137161" y="83485"/>
            <a:ext cx="7101839" cy="638348"/>
          </a:xfrm>
          <a:prstGeom prst="rect">
            <a:avLst/>
          </a:prstGeom>
          <a:noFill/>
        </p:spPr>
        <p:txBody>
          <a:bodyPr vert="horz" lIns="91440" tIns="45720" rIns="91440" bIns="45720" rtlCol="0" anchor="b">
            <a:normAutofit/>
          </a:bodyPr>
          <a:lstStyle/>
          <a:p>
            <a:r>
              <a:rPr lang="en-US" dirty="0"/>
              <a:t>Click to edit Master title style</a:t>
            </a:r>
          </a:p>
        </p:txBody>
      </p:sp>
      <p:pic>
        <p:nvPicPr>
          <p:cNvPr id="16" name="Picture 1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917353" y="6348548"/>
            <a:ext cx="1151891" cy="406413"/>
          </a:xfrm>
          <a:prstGeom prst="rect">
            <a:avLst/>
          </a:prstGeom>
        </p:spPr>
      </p:pic>
      <p:sp>
        <p:nvSpPr>
          <p:cNvPr id="19" name="Rectangle 6"/>
          <p:cNvSpPr/>
          <p:nvPr userDrawn="1"/>
        </p:nvSpPr>
        <p:spPr>
          <a:xfrm>
            <a:off x="-13161" y="0"/>
            <a:ext cx="85128" cy="9059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userDrawn="1"/>
        </p:nvSpPr>
        <p:spPr>
          <a:xfrm>
            <a:off x="7047391" y="264632"/>
            <a:ext cx="1816471" cy="45720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4" name="Straight Connector 23"/>
          <p:cNvCxnSpPr>
            <a:stCxn id="18" idx="3"/>
          </p:cNvCxnSpPr>
          <p:nvPr userDrawn="1"/>
        </p:nvCxnSpPr>
        <p:spPr>
          <a:xfrm>
            <a:off x="8863862" y="493232"/>
            <a:ext cx="280139" cy="2714"/>
          </a:xfrm>
          <a:prstGeom prst="line">
            <a:avLst/>
          </a:prstGeom>
          <a:ln w="1778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Footer Placeholder 25"/>
          <p:cNvSpPr txBox="1">
            <a:spLocks/>
          </p:cNvSpPr>
          <p:nvPr userDrawn="1"/>
        </p:nvSpPr>
        <p:spPr>
          <a:xfrm>
            <a:off x="364188" y="6674554"/>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a:solidFill>
                  <a:schemeClr val="tx1"/>
                </a:solidFill>
                <a:latin typeface="+mn-lt"/>
                <a:cs typeface="Arial" pitchFamily="34" charset="0"/>
              </a:rPr>
              <a:t>| </a:t>
            </a:r>
            <a:r>
              <a:rPr lang="en-US" sz="1000" dirty="0">
                <a:solidFill>
                  <a:schemeClr val="tx1"/>
                </a:solidFill>
                <a:latin typeface="+mn-lt"/>
                <a:cs typeface="Arial" pitchFamily="34" charset="0"/>
              </a:rPr>
              <a:t>For internal training purpose only.</a:t>
            </a:r>
            <a:endParaRPr lang="en-GB" sz="1000" dirty="0">
              <a:solidFill>
                <a:schemeClr val="tx1"/>
              </a:solidFill>
              <a:latin typeface="+mn-lt"/>
            </a:endParaRPr>
          </a:p>
        </p:txBody>
      </p:sp>
      <p:sp>
        <p:nvSpPr>
          <p:cNvPr id="38" name="Slide Number Placeholder 26"/>
          <p:cNvSpPr txBox="1">
            <a:spLocks/>
          </p:cNvSpPr>
          <p:nvPr userDrawn="1"/>
        </p:nvSpPr>
        <p:spPr>
          <a:xfrm>
            <a:off x="4148" y="6674554"/>
            <a:ext cx="32401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A4241B-C98C-456F-BAB7-949B8A5FA995}" type="slidenum">
              <a:rPr lang="en-GB" sz="1000" smtClean="0">
                <a:solidFill>
                  <a:schemeClr val="tx1"/>
                </a:solidFill>
              </a:rPr>
              <a:pPr/>
              <a:t>‹#›</a:t>
            </a:fld>
            <a:endParaRPr lang="en-GB" sz="1000" dirty="0">
              <a:solidFill>
                <a:schemeClr val="tx1"/>
              </a:solidFill>
            </a:endParaRPr>
          </a:p>
        </p:txBody>
      </p:sp>
      <p:sp>
        <p:nvSpPr>
          <p:cNvPr id="4" name="TextBox 3"/>
          <p:cNvSpPr txBox="1"/>
          <p:nvPr userDrawn="1"/>
        </p:nvSpPr>
        <p:spPr>
          <a:xfrm>
            <a:off x="7047392" y="318091"/>
            <a:ext cx="1857376" cy="369332"/>
          </a:xfrm>
          <a:prstGeom prst="rect">
            <a:avLst/>
          </a:prstGeom>
          <a:noFill/>
        </p:spPr>
        <p:txBody>
          <a:bodyPr wrap="square" rtlCol="0">
            <a:spAutoFit/>
          </a:bodyPr>
          <a:lstStyle/>
          <a:p>
            <a:r>
              <a:rPr lang="en-US" dirty="0" smtClean="0">
                <a:solidFill>
                  <a:schemeClr val="bg1"/>
                </a:solidFill>
              </a:rPr>
              <a:t>LEUPRORELIN</a:t>
            </a:r>
            <a:endParaRPr lang="en-US" dirty="0">
              <a:solidFill>
                <a:schemeClr val="bg1"/>
              </a:solidFill>
            </a:endParaRPr>
          </a:p>
        </p:txBody>
      </p:sp>
    </p:spTree>
    <p:extLst>
      <p:ext uri="{BB962C8B-B14F-4D97-AF65-F5344CB8AC3E}">
        <p14:creationId xmlns:p14="http://schemas.microsoft.com/office/powerpoint/2010/main" val="1514620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iming>
    <p:tnLst>
      <p:par>
        <p:cTn id="1" dur="indefinite" restart="never" nodeType="tmRoot"/>
      </p:par>
    </p:tnLst>
  </p:timing>
  <p:hf sldNum="0" hdr="0" ftr="0" dt="0"/>
  <p:txStyles>
    <p:titleStyle>
      <a:lvl1pPr algn="l" defTabSz="685800" rtl="0" eaLnBrk="1" latinLnBrk="0" hangingPunct="1">
        <a:lnSpc>
          <a:spcPct val="85000"/>
        </a:lnSpc>
        <a:spcBef>
          <a:spcPct val="0"/>
        </a:spcBef>
        <a:buNone/>
        <a:defRPr sz="3600" kern="1200" spc="-38" baseline="0">
          <a:solidFill>
            <a:srgbClr val="A7381D"/>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361947"/>
            <a:ext cx="9144000" cy="4496053"/>
          </a:xfrm>
          <a:prstGeom prst="rect">
            <a:avLst/>
          </a:prstGeom>
          <a:effectLst>
            <a:softEdge rad="12700"/>
          </a:effectLst>
        </p:spPr>
      </p:pic>
      <p:sp>
        <p:nvSpPr>
          <p:cNvPr id="2" name="Title 1"/>
          <p:cNvSpPr>
            <a:spLocks noGrp="1"/>
          </p:cNvSpPr>
          <p:nvPr>
            <p:ph type="ctrTitle"/>
          </p:nvPr>
        </p:nvSpPr>
        <p:spPr>
          <a:xfrm>
            <a:off x="399570" y="933748"/>
            <a:ext cx="8569236" cy="1079201"/>
          </a:xfrm>
        </p:spPr>
        <p:txBody>
          <a:bodyPr>
            <a:normAutofit fontScale="90000"/>
          </a:bodyPr>
          <a:lstStyle/>
          <a:p>
            <a:r>
              <a:rPr lang="en-US" sz="3700" b="1" dirty="0">
                <a:solidFill>
                  <a:schemeClr val="accent2">
                    <a:lumMod val="50000"/>
                  </a:schemeClr>
                </a:solidFill>
                <a:latin typeface="+mn-lt"/>
              </a:rPr>
              <a:t>PROSTATE</a:t>
            </a:r>
            <a:r>
              <a:rPr lang="en-US" sz="3800" b="1" dirty="0">
                <a:solidFill>
                  <a:schemeClr val="accent2">
                    <a:lumMod val="50000"/>
                  </a:schemeClr>
                </a:solidFill>
                <a:latin typeface="+mn-lt"/>
              </a:rPr>
              <a:t> CANCER TRAINING MODULE</a:t>
            </a:r>
            <a:r>
              <a:rPr lang="en-US" sz="4200" b="1" dirty="0">
                <a:solidFill>
                  <a:schemeClr val="accent2">
                    <a:lumMod val="50000"/>
                  </a:schemeClr>
                </a:solidFill>
                <a:latin typeface="+mn-lt"/>
              </a:rPr>
              <a:t/>
            </a:r>
            <a:br>
              <a:rPr lang="en-US" sz="4200" b="1" dirty="0">
                <a:solidFill>
                  <a:schemeClr val="accent2">
                    <a:lumMod val="50000"/>
                  </a:schemeClr>
                </a:solidFill>
                <a:latin typeface="+mn-lt"/>
              </a:rPr>
            </a:br>
            <a:r>
              <a:rPr lang="en-US" sz="3400" spc="0" dirty="0">
                <a:solidFill>
                  <a:schemeClr val="accent2">
                    <a:lumMod val="50000"/>
                  </a:schemeClr>
                </a:solidFill>
                <a:latin typeface="+mn-lt"/>
              </a:rPr>
              <a:t>SECTION I: </a:t>
            </a:r>
            <a:r>
              <a:rPr lang="en-GB" sz="3400" spc="0" dirty="0">
                <a:solidFill>
                  <a:schemeClr val="accent2">
                    <a:lumMod val="50000"/>
                  </a:schemeClr>
                </a:solidFill>
                <a:latin typeface="+mn-lt"/>
              </a:rPr>
              <a:t>PROSTATE CANCER OVERVIEW</a:t>
            </a:r>
            <a:endParaRPr lang="en-US" sz="3400" spc="0" dirty="0">
              <a:solidFill>
                <a:schemeClr val="accent2">
                  <a:lumMod val="50000"/>
                </a:schemeClr>
              </a:solidFill>
              <a:latin typeface="+mn-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353" y="6356599"/>
            <a:ext cx="1151891" cy="390310"/>
          </a:xfrm>
          <a:prstGeom prst="rect">
            <a:avLst/>
          </a:prstGeom>
        </p:spPr>
      </p:pic>
      <p:sp>
        <p:nvSpPr>
          <p:cNvPr id="8" name="Footer Placeholder 25"/>
          <p:cNvSpPr txBox="1">
            <a:spLocks/>
          </p:cNvSpPr>
          <p:nvPr/>
        </p:nvSpPr>
        <p:spPr>
          <a:xfrm>
            <a:off x="249888" y="6673886"/>
            <a:ext cx="4320000" cy="180000"/>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dirty="0" smtClean="0">
                <a:solidFill>
                  <a:schemeClr val="bg1"/>
                </a:solidFill>
                <a:cs typeface="Arial" pitchFamily="34" charset="0"/>
              </a:rPr>
              <a:t>1 | </a:t>
            </a:r>
            <a:r>
              <a:rPr lang="en-US" sz="1000" dirty="0">
                <a:solidFill>
                  <a:schemeClr val="bg1"/>
                </a:solidFill>
                <a:cs typeface="Arial" pitchFamily="34" charset="0"/>
              </a:rPr>
              <a:t>For internal training purpose </a:t>
            </a:r>
            <a:r>
              <a:rPr lang="en-US" sz="1000" dirty="0" smtClean="0">
                <a:solidFill>
                  <a:schemeClr val="bg1"/>
                </a:solidFill>
                <a:cs typeface="Arial" pitchFamily="34" charset="0"/>
              </a:rPr>
              <a:t>only.</a:t>
            </a:r>
            <a:endParaRPr lang="en-GB" sz="1000" dirty="0">
              <a:solidFill>
                <a:schemeClr val="bg1"/>
              </a:solidFill>
            </a:endParaRPr>
          </a:p>
        </p:txBody>
      </p:sp>
    </p:spTree>
    <p:extLst>
      <p:ext uri="{BB962C8B-B14F-4D97-AF65-F5344CB8AC3E}">
        <p14:creationId xmlns:p14="http://schemas.microsoft.com/office/powerpoint/2010/main" val="69525823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46554" y="1544217"/>
            <a:ext cx="81922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of the following is the most common site for prostate cancer?</a:t>
            </a:r>
            <a:br>
              <a:rPr lang="en-US" sz="1600" dirty="0"/>
            </a:br>
            <a:endParaRPr kumimoji="0" lang="en-GB" sz="1600" i="0" u="none" strike="noStrike" kern="1200" cap="none" spc="0" normalizeH="0" baseline="0" noProof="0" dirty="0">
              <a:ln>
                <a:noFill/>
              </a:ln>
              <a:solidFill>
                <a:sysClr val="windowText" lastClr="000000"/>
              </a:solidFill>
              <a:effectLst/>
              <a:uLnTx/>
              <a:uFillTx/>
            </a:endParaRPr>
          </a:p>
          <a:p>
            <a:pPr marL="182880" lvl="0" indent="-365760">
              <a:lnSpc>
                <a:spcPct val="150000"/>
              </a:lnSpc>
              <a:buFont typeface="Arial"/>
              <a:buAutoNum type="arabicPeriod"/>
              <a:defRPr/>
            </a:pPr>
            <a:r>
              <a:rPr lang="en-GB" sz="1600" dirty="0" smtClean="0">
                <a:cs typeface="Times New Roman"/>
              </a:rPr>
              <a:t>Peripheral </a:t>
            </a:r>
            <a:r>
              <a:rPr lang="en-GB" sz="1600" dirty="0">
                <a:cs typeface="Times New Roman"/>
              </a:rPr>
              <a:t>zone</a:t>
            </a:r>
          </a:p>
          <a:p>
            <a:pPr marL="365125" lvl="0" indent="-365125">
              <a:lnSpc>
                <a:spcPct val="150000"/>
              </a:lnSpc>
              <a:buFont typeface="Arial"/>
              <a:buAutoNum type="arabicPeriod"/>
              <a:defRPr/>
            </a:pPr>
            <a:r>
              <a:rPr lang="en-GB" sz="1600" dirty="0">
                <a:cs typeface="Times New Roman"/>
              </a:rPr>
              <a:t>Central zone</a:t>
            </a:r>
          </a:p>
          <a:p>
            <a:pPr marL="365125" lvl="0" indent="-365125">
              <a:lnSpc>
                <a:spcPct val="150000"/>
              </a:lnSpc>
              <a:buFont typeface="Arial"/>
              <a:buAutoNum type="arabicPeriod"/>
              <a:defRPr/>
            </a:pPr>
            <a:r>
              <a:rPr lang="en-GB" sz="1600" dirty="0">
                <a:cs typeface="Times New Roman"/>
              </a:rPr>
              <a:t>Transition </a:t>
            </a:r>
            <a:r>
              <a:rPr lang="en-GB" sz="1600" dirty="0" smtClean="0">
                <a:cs typeface="Times New Roman"/>
              </a:rPr>
              <a:t>zone</a:t>
            </a:r>
            <a:endParaRPr lang="en-GB" sz="1600" dirty="0">
              <a:cs typeface="Times New Roman"/>
            </a:endParaRPr>
          </a:p>
          <a:p>
            <a:pPr marL="365760" lvl="0" indent="-365760">
              <a:lnSpc>
                <a:spcPct val="150000"/>
              </a:lnSpc>
              <a:buFont typeface="Arial"/>
              <a:buAutoNum type="arabicPeriod"/>
              <a:defRPr/>
            </a:pPr>
            <a:r>
              <a:rPr lang="en-GB" sz="1600" dirty="0">
                <a:cs typeface="Times New Roman"/>
              </a:rPr>
              <a:t>Anterior fibromuscular stroma</a:t>
            </a:r>
            <a:endParaRPr kumimoji="0" lang="en-GB" sz="1600" i="0" u="none" strike="noStrike" kern="1200" cap="none" spc="0" normalizeH="0" baseline="0" noProof="0" dirty="0">
              <a:ln>
                <a:noFill/>
              </a:ln>
              <a:solidFill>
                <a:sysClr val="windowText" lastClr="000000"/>
              </a:solidFill>
              <a:effectLst/>
              <a:uLnTx/>
              <a:uFillTx/>
            </a:endParaRPr>
          </a:p>
        </p:txBody>
      </p:sp>
      <p:sp>
        <p:nvSpPr>
          <p:cNvPr id="4" name="Rounded Rectangle 3"/>
          <p:cNvSpPr/>
          <p:nvPr/>
        </p:nvSpPr>
        <p:spPr>
          <a:xfrm>
            <a:off x="461181" y="2153071"/>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411480" bIns="0" rtlCol="0" anchor="ctr"/>
          <a:lstStyle/>
          <a:p>
            <a:pPr marL="342900" lvl="0" indent="-342900" algn="ctr">
              <a:buFont typeface="+mj-lt"/>
              <a:buAutoNum type="arabicPeriod"/>
            </a:pPr>
            <a:r>
              <a:rPr lang="en-GB" sz="1600" dirty="0" smtClean="0">
                <a:cs typeface="Times New Roman"/>
              </a:rPr>
              <a:t>Peripheral zone</a:t>
            </a:r>
            <a:endParaRPr lang="en-GB" sz="1600" dirty="0">
              <a:cs typeface="Times New Roman"/>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974" y="2212534"/>
            <a:ext cx="213050" cy="213050"/>
          </a:xfrm>
          <a:prstGeom prst="rect">
            <a:avLst/>
          </a:prstGeom>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a:t>
            </a:r>
            <a:endParaRPr lang="en-US" sz="3000" b="1"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5/6</a:t>
            </a:r>
            <a:endParaRPr lang="en-IN" sz="1600" spc="-38" dirty="0">
              <a:solidFill>
                <a:srgbClr val="A7381D"/>
              </a:solidFill>
              <a:ea typeface="+mj-ea"/>
              <a:cs typeface="+mj-cs"/>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1" name="Rectangle 2"/>
          <p:cNvSpPr/>
          <p:nvPr/>
        </p:nvSpPr>
        <p:spPr>
          <a:xfrm>
            <a:off x="0" y="210790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719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4.44444E-6 -3.7037E-7 L 0.32847 0.00046 " pathEditMode="relative" rAng="0" ptsTypes="AA">
                                      <p:cBhvr>
                                        <p:cTn id="15" dur="1000" fill="hold"/>
                                        <p:tgtEl>
                                          <p:spTgt spid="11"/>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94522" y="1544217"/>
            <a:ext cx="65920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of the following hormones are capable of binding to the androgen receptor?</a:t>
            </a:r>
            <a:br>
              <a:rPr lang="en-US" sz="1600" dirty="0"/>
            </a:br>
            <a:endParaRPr kumimoji="0" lang="en-GB" sz="1600" i="0" u="none" strike="noStrike" kern="1200" cap="none" spc="0" normalizeH="0" baseline="0" noProof="0" dirty="0">
              <a:ln>
                <a:noFill/>
              </a:ln>
              <a:solidFill>
                <a:sysClr val="windowText" lastClr="000000"/>
              </a:solidFill>
              <a:effectLst/>
              <a:uLnTx/>
              <a:uFillTx/>
            </a:endParaRPr>
          </a:p>
          <a:p>
            <a:pPr marL="365760" lvl="0" indent="-365760">
              <a:lnSpc>
                <a:spcPct val="150000"/>
              </a:lnSpc>
              <a:buFont typeface="+mj-lt"/>
              <a:buAutoNum type="arabicPeriod"/>
              <a:defRPr/>
            </a:pPr>
            <a:r>
              <a:rPr lang="en-GB" sz="1600" dirty="0" err="1">
                <a:cs typeface="Times New Roman"/>
              </a:rPr>
              <a:t>LH</a:t>
            </a:r>
            <a:endParaRPr lang="en-GB" sz="1600" dirty="0">
              <a:cs typeface="Times New Roman"/>
            </a:endParaRPr>
          </a:p>
          <a:p>
            <a:pPr marL="365760" lvl="0" indent="-365760">
              <a:lnSpc>
                <a:spcPct val="150000"/>
              </a:lnSpc>
              <a:buFont typeface="+mj-lt"/>
              <a:buAutoNum type="arabicPeriod"/>
              <a:defRPr/>
            </a:pPr>
            <a:r>
              <a:rPr lang="en-GB" sz="1600" dirty="0">
                <a:cs typeface="Times New Roman"/>
              </a:rPr>
              <a:t>Testosterone</a:t>
            </a:r>
          </a:p>
          <a:p>
            <a:pPr marL="365760" lvl="0" indent="-365760">
              <a:lnSpc>
                <a:spcPct val="150000"/>
              </a:lnSpc>
              <a:buFont typeface="+mj-lt"/>
              <a:buAutoNum type="arabicPeriod"/>
              <a:defRPr/>
            </a:pPr>
            <a:r>
              <a:rPr lang="en-GB" sz="1600" dirty="0">
                <a:solidFill>
                  <a:prstClr val="black"/>
                </a:solidFill>
              </a:rPr>
              <a:t>5-alpha </a:t>
            </a:r>
            <a:r>
              <a:rPr lang="en-GB" sz="1600" dirty="0" err="1">
                <a:solidFill>
                  <a:prstClr val="black"/>
                </a:solidFill>
              </a:rPr>
              <a:t>reductase</a:t>
            </a:r>
            <a:endParaRPr lang="en-GB" sz="1600" dirty="0">
              <a:cs typeface="Times New Roman"/>
            </a:endParaRPr>
          </a:p>
          <a:p>
            <a:pPr marL="365760" lvl="0" indent="-365760">
              <a:lnSpc>
                <a:spcPct val="150000"/>
              </a:lnSpc>
              <a:buFont typeface="+mj-lt"/>
              <a:buAutoNum type="arabicPeriod"/>
              <a:defRPr/>
            </a:pPr>
            <a:r>
              <a:rPr lang="en-GB" sz="1600" dirty="0" err="1">
                <a:cs typeface="Times New Roman"/>
              </a:rPr>
              <a:t>DHT</a:t>
            </a:r>
            <a:endParaRPr kumimoji="0" lang="en-GB" sz="1600" i="0" u="none" strike="noStrike" kern="1200" cap="none" spc="0" normalizeH="0" baseline="0" noProof="0" dirty="0">
              <a:ln>
                <a:noFill/>
              </a:ln>
              <a:solidFill>
                <a:sysClr val="windowText" lastClr="000000"/>
              </a:solidFill>
              <a:effectLst/>
              <a:uLnTx/>
              <a:uFillTx/>
            </a:endParaRPr>
          </a:p>
        </p:txBody>
      </p:sp>
      <p:sp>
        <p:nvSpPr>
          <p:cNvPr id="18" name="Rounded Rectangle 17"/>
          <p:cNvSpPr/>
          <p:nvPr/>
        </p:nvSpPr>
        <p:spPr>
          <a:xfrm>
            <a:off x="422454" y="2807312"/>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2"/>
            </a:pPr>
            <a:r>
              <a:rPr lang="en-GB" sz="1600" dirty="0">
                <a:cs typeface="Times New Roman"/>
              </a:rPr>
              <a:t>Testosterone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248" y="2873174"/>
            <a:ext cx="213050" cy="213050"/>
          </a:xfrm>
          <a:prstGeom prst="rect">
            <a:avLst/>
          </a:prstGeom>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(2)</a:t>
            </a:r>
            <a:endParaRPr lang="en-US" sz="3000" b="1" dirty="0">
              <a:solidFill>
                <a:schemeClr val="accent2">
                  <a:lumMod val="50000"/>
                </a:schemeClr>
              </a:solidFill>
              <a:latin typeface="+mn-lt"/>
            </a:endParaRPr>
          </a:p>
        </p:txBody>
      </p:sp>
      <p:sp>
        <p:nvSpPr>
          <p:cNvPr id="3" name="Content Placeholder 2"/>
          <p:cNvSpPr txBox="1">
            <a:spLocks/>
          </p:cNvSpPr>
          <p:nvPr/>
        </p:nvSpPr>
        <p:spPr>
          <a:xfrm>
            <a:off x="494522" y="1544217"/>
            <a:ext cx="81922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endParaRPr kumimoji="0" lang="en-GB" sz="1800" i="0" u="none" strike="noStrike" kern="1200" cap="none" spc="0" normalizeH="0" baseline="0" noProof="0" dirty="0">
              <a:ln>
                <a:noFill/>
              </a:ln>
              <a:solidFill>
                <a:sysClr val="windowText" lastClr="000000"/>
              </a:solidFill>
              <a:effectLst/>
              <a:uLnTx/>
              <a:uFillTx/>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6/6</a:t>
            </a:r>
            <a:endParaRPr lang="en-IN" sz="1600" spc="-38" dirty="0">
              <a:solidFill>
                <a:srgbClr val="A7381D"/>
              </a:solidFill>
              <a:ea typeface="+mj-ea"/>
              <a:cs typeface="+mj-cs"/>
            </a:endParaRPr>
          </a:p>
        </p:txBody>
      </p:sp>
      <p:sp>
        <p:nvSpPr>
          <p:cNvPr id="4" name="TextBox 3"/>
          <p:cNvSpPr txBox="1"/>
          <p:nvPr/>
        </p:nvSpPr>
        <p:spPr>
          <a:xfrm>
            <a:off x="494522" y="4136097"/>
            <a:ext cx="5149341" cy="276999"/>
          </a:xfrm>
          <a:prstGeom prst="rect">
            <a:avLst/>
          </a:prstGeom>
          <a:noFill/>
        </p:spPr>
        <p:txBody>
          <a:bodyPr wrap="square" rtlCol="0">
            <a:spAutoFit/>
          </a:bodyPr>
          <a:lstStyle/>
          <a:p>
            <a:pPr lvl="0"/>
            <a:r>
              <a:rPr lang="en-US" sz="1200" dirty="0" err="1"/>
              <a:t>DHT</a:t>
            </a:r>
            <a:r>
              <a:rPr lang="en-US" sz="1200" dirty="0"/>
              <a:t>, </a:t>
            </a:r>
            <a:r>
              <a:rPr lang="en-US" sz="1200" dirty="0" err="1"/>
              <a:t>dihydrotestosterone</a:t>
            </a:r>
            <a:r>
              <a:rPr lang="en-US" sz="1200" dirty="0"/>
              <a:t>; </a:t>
            </a:r>
            <a:r>
              <a:rPr lang="en-US" sz="1200" dirty="0" err="1"/>
              <a:t>LH</a:t>
            </a:r>
            <a:r>
              <a:rPr lang="en-US" sz="1200" dirty="0"/>
              <a:t>, </a:t>
            </a:r>
            <a:r>
              <a:rPr lang="en-GB" sz="1200" dirty="0">
                <a:cs typeface="Times New Roman"/>
              </a:rPr>
              <a:t>luteinising hormone.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20" name="Rounded Rectangle 19"/>
          <p:cNvSpPr/>
          <p:nvPr/>
        </p:nvSpPr>
        <p:spPr>
          <a:xfrm>
            <a:off x="422454" y="3645534"/>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startAt="4"/>
            </a:pPr>
            <a:r>
              <a:rPr lang="en-GB" sz="1600" dirty="0" smtClean="0">
                <a:cs typeface="Times New Roman"/>
              </a:rPr>
              <a:t>DHT</a:t>
            </a:r>
            <a:endParaRPr lang="en-GB" sz="1600" dirty="0">
              <a:cs typeface="Times New Roman"/>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248" y="3711396"/>
            <a:ext cx="213050" cy="213050"/>
          </a:xfrm>
          <a:prstGeom prst="rect">
            <a:avLst/>
          </a:prstGeom>
        </p:spPr>
      </p:pic>
      <p:sp>
        <p:nvSpPr>
          <p:cNvPr id="24" name="Rectangle 2"/>
          <p:cNvSpPr/>
          <p:nvPr/>
        </p:nvSpPr>
        <p:spPr>
          <a:xfrm>
            <a:off x="0" y="276863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p:cNvSpPr/>
          <p:nvPr/>
        </p:nvSpPr>
        <p:spPr>
          <a:xfrm>
            <a:off x="0" y="3588416"/>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811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childTnLst>
                          </p:cTn>
                        </p:par>
                        <p:par>
                          <p:cTn id="13" fill="hold">
                            <p:stCondLst>
                              <p:cond delay="500"/>
                            </p:stCondLst>
                            <p:childTnLst>
                              <p:par>
                                <p:cTn id="14" presetID="42" presetClass="path" presetSubtype="0" accel="50000" decel="50000" fill="hold" grpId="0" nodeType="afterEffect">
                                  <p:stCondLst>
                                    <p:cond delay="0"/>
                                  </p:stCondLst>
                                  <p:childTnLst>
                                    <p:animMotion origin="layout" path="M 4.44444E-6 5.55112E-17 L 0.32847 0.00046 " pathEditMode="relative" rAng="0" ptsTypes="AA">
                                      <p:cBhvr>
                                        <p:cTn id="15" dur="1000" fill="hold"/>
                                        <p:tgtEl>
                                          <p:spTgt spid="24"/>
                                        </p:tgtEl>
                                        <p:attrNameLst>
                                          <p:attrName>ppt_x</p:attrName>
                                          <p:attrName>ppt_y</p:attrName>
                                        </p:attrNameLst>
                                      </p:cBhvr>
                                      <p:rCtr x="16424" y="23"/>
                                    </p:animMotion>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53" presetClass="entr" presetSubtype="16" fill="hold" nodeType="withEffect">
                                  <p:stCondLst>
                                    <p:cond delay="20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par>
                          <p:cTn id="24" fill="hold">
                            <p:stCondLst>
                              <p:cond delay="1500"/>
                            </p:stCondLst>
                            <p:childTnLst>
                              <p:par>
                                <p:cTn id="25" presetID="42" presetClass="path" presetSubtype="0" accel="50000" decel="50000" fill="hold" grpId="0" nodeType="afterEffect">
                                  <p:stCondLst>
                                    <p:cond delay="0"/>
                                  </p:stCondLst>
                                  <p:childTnLst>
                                    <p:animMotion origin="layout" path="M 4.44444E-6 2.22222E-6 L 0.32847 0.00046 " pathEditMode="relative" rAng="0" ptsTypes="AA">
                                      <p:cBhvr>
                                        <p:cTn id="26" dur="1000" fill="hold"/>
                                        <p:tgtEl>
                                          <p:spTgt spid="25"/>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US" sz="3200" b="1" dirty="0">
                <a:solidFill>
                  <a:schemeClr val="accent2">
                    <a:lumMod val="50000"/>
                  </a:schemeClr>
                </a:solidFill>
                <a:latin typeface="+mn-lt"/>
              </a:rPr>
              <a:t>Types of Prostate Cancer</a:t>
            </a:r>
          </a:p>
        </p:txBody>
      </p:sp>
    </p:spTree>
    <p:extLst>
      <p:ext uri="{BB962C8B-B14F-4D97-AF65-F5344CB8AC3E}">
        <p14:creationId xmlns:p14="http://schemas.microsoft.com/office/powerpoint/2010/main" val="3225992497"/>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Types of Prostate Cancer</a:t>
            </a:r>
          </a:p>
        </p:txBody>
      </p:sp>
      <p:sp>
        <p:nvSpPr>
          <p:cNvPr id="3" name="Content Placeholder 2"/>
          <p:cNvSpPr txBox="1">
            <a:spLocks/>
          </p:cNvSpPr>
          <p:nvPr/>
        </p:nvSpPr>
        <p:spPr>
          <a:xfrm>
            <a:off x="475488" y="1359408"/>
            <a:ext cx="8229600" cy="46021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A majority of prostate cancers are adenocarcinomas (95%)</a:t>
            </a:r>
            <a:r>
              <a:rPr kumimoji="0" lang="en-GB" sz="1600" b="0" i="0" u="none" strike="noStrike" kern="1200" cap="none" spc="0" normalizeH="0" baseline="30000" noProof="0" dirty="0">
                <a:ln>
                  <a:noFill/>
                </a:ln>
                <a:solidFill>
                  <a:sysClr val="windowText" lastClr="000000"/>
                </a:solidFill>
                <a:effectLst/>
                <a:uLnTx/>
                <a:uFillTx/>
              </a:rPr>
              <a:t>1,2</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Other types of prostate cancer are rare and include</a:t>
            </a:r>
            <a:r>
              <a:rPr kumimoji="0" lang="en-GB" sz="1600" b="0" i="0" u="none" strike="noStrike" kern="1200" cap="none" spc="0" normalizeH="0" baseline="30000" noProof="0" dirty="0">
                <a:ln>
                  <a:noFill/>
                </a:ln>
                <a:solidFill>
                  <a:sysClr val="windowText" lastClr="000000"/>
                </a:solidFill>
                <a:effectLst/>
                <a:uLnTx/>
                <a:uFillTx/>
              </a:rPr>
              <a:t>1</a:t>
            </a:r>
            <a:r>
              <a:rPr kumimoji="0" lang="en-GB" sz="1600" b="0" i="0" u="none" strike="noStrike" kern="1200" cap="none" spc="0" normalizeH="0" baseline="0" noProof="0" dirty="0">
                <a:ln>
                  <a:noFill/>
                </a:ln>
                <a:solidFill>
                  <a:sysClr val="windowText" lastClr="000000"/>
                </a:solidFill>
                <a:effectLst/>
                <a:uLnTx/>
                <a:uFillTx/>
              </a:rPr>
              <a:t>:</a:t>
            </a:r>
            <a:endParaRPr kumimoji="0" lang="en-GB" sz="1600" b="0" i="0" u="none" strike="noStrike" kern="1200" cap="none" spc="0" normalizeH="0" baseline="30000" noProof="0" dirty="0">
              <a:ln>
                <a:noFill/>
              </a:ln>
              <a:solidFill>
                <a:sysClr val="windowText" lastClr="000000"/>
              </a:solidFill>
              <a:effectLst/>
              <a:uLnTx/>
              <a:uFillTx/>
            </a:endParaRPr>
          </a:p>
          <a:p>
            <a:pPr marL="723900" marR="0" lvl="1" indent="-273050" fontAlgn="auto">
              <a:lnSpc>
                <a:spcPct val="100000"/>
              </a:lnSpc>
              <a:spcBef>
                <a:spcPts val="0"/>
              </a:spcBef>
              <a:spcAft>
                <a:spcPts val="0"/>
              </a:spcAft>
              <a:buClr>
                <a:srgbClr val="EA5532"/>
              </a:buClr>
              <a:buSzTx/>
              <a:tabLst/>
              <a:defRPr/>
            </a:pPr>
            <a:r>
              <a:rPr lang="en-GB" sz="1600" dirty="0">
                <a:solidFill>
                  <a:sysClr val="windowText" lastClr="000000"/>
                </a:solidFill>
              </a:rPr>
              <a:t>Sarcomas</a:t>
            </a:r>
          </a:p>
          <a:p>
            <a:pPr marL="723900" marR="0" lvl="1" indent="-273050" fontAlgn="auto">
              <a:lnSpc>
                <a:spcPct val="100000"/>
              </a:lnSpc>
              <a:spcBef>
                <a:spcPts val="0"/>
              </a:spcBef>
              <a:spcAft>
                <a:spcPts val="0"/>
              </a:spcAft>
              <a:buClr>
                <a:srgbClr val="EA5532"/>
              </a:buClr>
              <a:buSzTx/>
              <a:tabLst/>
              <a:defRPr/>
            </a:pPr>
            <a:r>
              <a:rPr lang="en-GB" sz="1600" dirty="0">
                <a:solidFill>
                  <a:sysClr val="windowText" lastClr="000000"/>
                </a:solidFill>
              </a:rPr>
              <a:t>Small cell carcinomas</a:t>
            </a:r>
          </a:p>
          <a:p>
            <a:pPr marL="723900" marR="0" lvl="1" indent="-273050" fontAlgn="auto">
              <a:lnSpc>
                <a:spcPct val="100000"/>
              </a:lnSpc>
              <a:spcBef>
                <a:spcPts val="0"/>
              </a:spcBef>
              <a:spcAft>
                <a:spcPts val="0"/>
              </a:spcAft>
              <a:buClr>
                <a:srgbClr val="EA5532"/>
              </a:buClr>
              <a:buSzTx/>
              <a:tabLst/>
              <a:defRPr/>
            </a:pPr>
            <a:r>
              <a:rPr lang="en-GB" sz="1600" dirty="0">
                <a:solidFill>
                  <a:sysClr val="windowText" lastClr="000000"/>
                </a:solidFill>
              </a:rPr>
              <a:t>Neuroendocrine tumours</a:t>
            </a:r>
          </a:p>
          <a:p>
            <a:pPr marL="723900" marR="0" lvl="1" indent="-273050" fontAlgn="auto">
              <a:lnSpc>
                <a:spcPct val="100000"/>
              </a:lnSpc>
              <a:spcBef>
                <a:spcPts val="0"/>
              </a:spcBef>
              <a:spcAft>
                <a:spcPts val="0"/>
              </a:spcAft>
              <a:buClr>
                <a:srgbClr val="EA5532"/>
              </a:buClr>
              <a:buSzTx/>
              <a:tabLst/>
              <a:defRPr/>
            </a:pPr>
            <a:r>
              <a:rPr lang="en-GB" sz="1600" dirty="0">
                <a:solidFill>
                  <a:sysClr val="windowText" lastClr="000000"/>
                </a:solidFill>
              </a:rPr>
              <a:t>Transitional cell carcinomas</a:t>
            </a:r>
            <a:endParaRPr lang="en-GB" sz="1600" baseline="30000" dirty="0">
              <a:solidFill>
                <a:sysClr val="windowText" lastClr="000000"/>
              </a:solidFill>
            </a:endParaRP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Most prostate cancers grow slowly</a:t>
            </a:r>
            <a:r>
              <a:rPr kumimoji="0" lang="en-GB" sz="1600" b="0" i="0" u="none" strike="noStrike" kern="1200" cap="none" spc="0" normalizeH="0" baseline="30000" noProof="0" dirty="0">
                <a:ln>
                  <a:noFill/>
                </a:ln>
                <a:solidFill>
                  <a:sysClr val="windowText" lastClr="000000"/>
                </a:solidFill>
                <a:effectLst/>
                <a:uLnTx/>
                <a:uFillTx/>
              </a:rPr>
              <a:t>1</a:t>
            </a:r>
            <a:endParaRPr kumimoji="0" lang="en-GB" sz="1600" b="0" i="0" u="none" strike="noStrike" kern="1200" cap="none" spc="0" normalizeH="0" baseline="0" noProof="0" dirty="0">
              <a:ln>
                <a:noFill/>
              </a:ln>
              <a:solidFill>
                <a:sysClr val="windowText" lastClr="000000"/>
              </a:solidFill>
              <a:effectLst/>
              <a:uLnTx/>
              <a:uFillTx/>
            </a:endParaRP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Possible precancerous conditions include:</a:t>
            </a:r>
          </a:p>
          <a:p>
            <a:pPr marL="723900" lvl="1" indent="-273050">
              <a:spcBef>
                <a:spcPts val="0"/>
              </a:spcBef>
              <a:buClr>
                <a:srgbClr val="EA5532"/>
              </a:buClr>
              <a:defRPr/>
            </a:pPr>
            <a:r>
              <a:rPr lang="en-GB" sz="1600" dirty="0">
                <a:solidFill>
                  <a:sysClr val="windowText" lastClr="000000"/>
                </a:solidFill>
              </a:rPr>
              <a:t>Prostatic intraepithelial neoplasia (PIN)</a:t>
            </a:r>
            <a:r>
              <a:rPr lang="en-GB" sz="1600" baseline="30000" dirty="0">
                <a:solidFill>
                  <a:sysClr val="windowText" lastClr="000000"/>
                </a:solidFill>
              </a:rPr>
              <a:t>1</a:t>
            </a:r>
          </a:p>
          <a:p>
            <a:pPr marL="1185863" lvl="1">
              <a:spcBef>
                <a:spcPts val="0"/>
              </a:spcBef>
              <a:buClr>
                <a:srgbClr val="EA5532"/>
              </a:buClr>
              <a:buFont typeface="Courier New" panose="02070309020205020404" pitchFamily="49" charset="0"/>
              <a:buChar char="o"/>
              <a:defRPr/>
            </a:pPr>
            <a:r>
              <a:rPr lang="en-GB" sz="1600" dirty="0">
                <a:solidFill>
                  <a:sysClr val="windowText" lastClr="000000"/>
                </a:solidFill>
              </a:rPr>
              <a:t>Low-grade PIN: link to developing cancer unclear</a:t>
            </a:r>
          </a:p>
          <a:p>
            <a:pPr marL="1185863" lvl="1">
              <a:spcBef>
                <a:spcPts val="0"/>
              </a:spcBef>
              <a:buClr>
                <a:srgbClr val="EA5532"/>
              </a:buClr>
              <a:buFont typeface="Courier New" panose="02070309020205020404" pitchFamily="49" charset="0"/>
              <a:buChar char="o"/>
              <a:defRPr/>
            </a:pPr>
            <a:r>
              <a:rPr kumimoji="0" lang="en-GB" sz="1600" b="0" i="0" u="none" strike="noStrike" kern="1200" cap="none" spc="0" normalizeH="0" baseline="0" noProof="0" dirty="0">
                <a:ln>
                  <a:noFill/>
                </a:ln>
                <a:solidFill>
                  <a:sysClr val="windowText" lastClr="000000"/>
                </a:solidFill>
                <a:effectLst/>
                <a:uLnTx/>
                <a:uFillTx/>
              </a:rPr>
              <a:t>High-grade PIN: 20% chance of cancer in other areas of prostate</a:t>
            </a:r>
          </a:p>
          <a:p>
            <a:pPr marL="723900" marR="0" lvl="1" indent="-273050" fontAlgn="auto">
              <a:lnSpc>
                <a:spcPct val="100000"/>
              </a:lnSpc>
              <a:spcBef>
                <a:spcPts val="0"/>
              </a:spcBef>
              <a:spcAft>
                <a:spcPts val="0"/>
              </a:spcAft>
              <a:buClr>
                <a:srgbClr val="EA5532"/>
              </a:buClr>
              <a:buSzTx/>
              <a:tabLst/>
              <a:defRPr/>
            </a:pPr>
            <a:r>
              <a:rPr lang="en-GB" sz="1600" dirty="0">
                <a:solidFill>
                  <a:sysClr val="windowText" lastClr="000000"/>
                </a:solidFill>
              </a:rPr>
              <a:t>Proliferative inflammatory atrophy (PIA)</a:t>
            </a:r>
            <a:r>
              <a:rPr lang="en-GB" sz="1600" baseline="30000" dirty="0">
                <a:solidFill>
                  <a:sysClr val="windowText" lastClr="000000"/>
                </a:solidFill>
              </a:rPr>
              <a:t>1</a:t>
            </a:r>
          </a:p>
          <a:p>
            <a:pPr marL="1185863" marR="0" lvl="1" fontAlgn="auto">
              <a:lnSpc>
                <a:spcPct val="100000"/>
              </a:lnSpc>
              <a:spcBef>
                <a:spcPts val="0"/>
              </a:spcBef>
              <a:spcAft>
                <a:spcPts val="0"/>
              </a:spcAft>
              <a:buClr>
                <a:srgbClr val="EA5532"/>
              </a:buClr>
              <a:buSzTx/>
              <a:buFont typeface="Courier New" panose="02070309020205020404" pitchFamily="49" charset="0"/>
              <a:buChar char="o"/>
              <a:tabLst/>
              <a:defRPr/>
            </a:pPr>
            <a:r>
              <a:rPr lang="en-GB" sz="1600" dirty="0">
                <a:solidFill>
                  <a:sysClr val="windowText" lastClr="000000"/>
                </a:solidFill>
              </a:rPr>
              <a:t>May lead to high-grade PIN or prostate cancer</a:t>
            </a:r>
          </a:p>
          <a:p>
            <a:pPr marL="742950" marR="0" lvl="1" indent="-285750" algn="l" defTabSz="457200" rtl="0" eaLnBrk="1" fontAlgn="auto" latinLnBrk="0" hangingPunct="1">
              <a:lnSpc>
                <a:spcPct val="100000"/>
              </a:lnSpc>
              <a:spcBef>
                <a:spcPts val="600"/>
              </a:spcBef>
              <a:spcAft>
                <a:spcPts val="0"/>
              </a:spcAft>
              <a:buClr>
                <a:schemeClr val="accent1"/>
              </a:buClr>
              <a:buSzTx/>
              <a:buFont typeface="Arial"/>
              <a:buChar char="–"/>
              <a:tabLst/>
              <a:defRPr/>
            </a:pPr>
            <a:endParaRPr kumimoji="0" lang="en-GB" sz="1600" b="0" i="0" u="none" strike="noStrike" kern="1200" cap="none" spc="0" normalizeH="0" baseline="0" noProof="0" dirty="0">
              <a:ln>
                <a:noFill/>
              </a:ln>
              <a:solidFill>
                <a:sysClr val="windowText" lastClr="000000"/>
              </a:solidFill>
              <a:effectLst/>
              <a:uLnTx/>
              <a:uFillTx/>
            </a:endParaRPr>
          </a:p>
        </p:txBody>
      </p:sp>
      <p:sp>
        <p:nvSpPr>
          <p:cNvPr id="8" name="Text Box 139"/>
          <p:cNvSpPr txBox="1">
            <a:spLocks noChangeArrowheads="1"/>
          </p:cNvSpPr>
          <p:nvPr/>
        </p:nvSpPr>
        <p:spPr bwMode="auto">
          <a:xfrm>
            <a:off x="88650" y="6253060"/>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http://www.cancer.org/acs/groups/cid/documents/webcontent/003134-pdf.pdf. Accessed April 4, 2016.</a:t>
            </a:r>
          </a:p>
          <a:p>
            <a:pPr marL="228600" lvl="0" indent="-228600" defTabSz="457200">
              <a:buFontTx/>
              <a:buAutoNum type="arabicPeriod"/>
              <a:defRPr/>
            </a:pPr>
            <a:r>
              <a:rPr lang="en-US" sz="800" dirty="0">
                <a:solidFill>
                  <a:prstClr val="black"/>
                </a:solidFill>
                <a:latin typeface="+mn-lt"/>
              </a:rPr>
              <a:t>http://www.ncbi.nlm.nih.gov/books/NBK66036/. Accessed April 9, </a:t>
            </a:r>
            <a:r>
              <a:rPr lang="en-US" sz="800" dirty="0" smtClean="0">
                <a:solidFill>
                  <a:prstClr val="black"/>
                </a:solidFill>
                <a:latin typeface="+mn-lt"/>
              </a:rPr>
              <a:t>2016.</a:t>
            </a:r>
            <a:endParaRPr lang="en-GB" sz="800" dirty="0">
              <a:solidFill>
                <a:prstClr val="black"/>
              </a:solidFill>
              <a:latin typeface="+mn-lt"/>
            </a:endParaRP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9" name="TextBox 8"/>
          <p:cNvSpPr txBox="1"/>
          <p:nvPr/>
        </p:nvSpPr>
        <p:spPr>
          <a:xfrm>
            <a:off x="-27384" y="1044960"/>
            <a:ext cx="456985" cy="338554"/>
          </a:xfrm>
          <a:prstGeom prst="rect">
            <a:avLst/>
          </a:prstGeom>
          <a:noFill/>
        </p:spPr>
        <p:txBody>
          <a:bodyPr wrap="none" rtlCol="0">
            <a:spAutoFit/>
          </a:bodyPr>
          <a:lstStyle/>
          <a:p>
            <a:r>
              <a:rPr lang="en-US" sz="1600" spc="-38" dirty="0" smtClean="0">
                <a:solidFill>
                  <a:srgbClr val="A7381D"/>
                </a:solidFill>
                <a:ea typeface="+mj-ea"/>
                <a:cs typeface="+mj-cs"/>
              </a:rPr>
              <a:t>1/7</a:t>
            </a:r>
            <a:endParaRPr lang="en-IN" sz="1600" spc="-38" dirty="0">
              <a:solidFill>
                <a:srgbClr val="A7381D"/>
              </a:solidFill>
              <a:ea typeface="+mj-ea"/>
              <a:cs typeface="+mj-cs"/>
            </a:endParaRPr>
          </a:p>
        </p:txBody>
      </p:sp>
    </p:spTree>
    <p:extLst>
      <p:ext uri="{BB962C8B-B14F-4D97-AF65-F5344CB8AC3E}">
        <p14:creationId xmlns:p14="http://schemas.microsoft.com/office/powerpoint/2010/main" val="124462752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Symptoms of Prostate Cancer</a:t>
            </a:r>
          </a:p>
        </p:txBody>
      </p:sp>
      <p:sp>
        <p:nvSpPr>
          <p:cNvPr id="6" name="Content Placeholder 2"/>
          <p:cNvSpPr txBox="1">
            <a:spLocks/>
          </p:cNvSpPr>
          <p:nvPr/>
        </p:nvSpPr>
        <p:spPr>
          <a:xfrm>
            <a:off x="560187" y="1842606"/>
            <a:ext cx="4357567" cy="28109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Early prostate cancer typically has no symptoms, </a:t>
            </a:r>
            <a:r>
              <a:rPr kumimoji="0" lang="en-GB" sz="1600" b="0" i="0" u="none" strike="noStrike" kern="1200" cap="none" spc="0" normalizeH="0" baseline="0" noProof="0" dirty="0" smtClean="0">
                <a:ln>
                  <a:noFill/>
                </a:ln>
                <a:solidFill>
                  <a:sysClr val="windowText" lastClr="000000"/>
                </a:solidFill>
                <a:effectLst/>
                <a:uLnTx/>
                <a:uFillTx/>
              </a:rPr>
              <a:t>and</a:t>
            </a:r>
            <a:r>
              <a:rPr lang="en-GB" sz="1600" dirty="0" smtClean="0">
                <a:solidFill>
                  <a:sysClr val="windowText" lastClr="000000"/>
                </a:solidFill>
              </a:rPr>
              <a:t>  </a:t>
            </a:r>
            <a:r>
              <a:rPr kumimoji="0" lang="en-GB" sz="1600" b="0" i="0" u="none" strike="noStrike" kern="1200" cap="none" spc="0" normalizeH="0" baseline="0" noProof="0" dirty="0" smtClean="0">
                <a:ln>
                  <a:noFill/>
                </a:ln>
                <a:solidFill>
                  <a:sysClr val="windowText" lastClr="000000"/>
                </a:solidFill>
                <a:effectLst/>
                <a:uLnTx/>
                <a:uFillTx/>
              </a:rPr>
              <a:t>it may be detected during a routine examination</a:t>
            </a:r>
            <a:r>
              <a:rPr kumimoji="0" lang="en-GB" sz="1600" b="0" i="0" u="none" strike="noStrike" kern="1200" cap="none" spc="0" normalizeH="0" baseline="30000" noProof="0" dirty="0" smtClean="0">
                <a:ln>
                  <a:noFill/>
                </a:ln>
                <a:solidFill>
                  <a:sysClr val="windowText" lastClr="000000"/>
                </a:solidFill>
                <a:effectLst/>
                <a:uLnTx/>
                <a:uFillTx/>
              </a:rPr>
              <a:t>1,2</a:t>
            </a:r>
            <a:r>
              <a:rPr kumimoji="0" lang="en-GB" sz="1600" b="0" i="0" u="none" strike="noStrike" kern="1200" cap="none" spc="0" normalizeH="0" baseline="0" noProof="0" dirty="0" smtClean="0">
                <a:ln>
                  <a:noFill/>
                </a:ln>
                <a:solidFill>
                  <a:sysClr val="windowText" lastClr="000000"/>
                </a:solidFill>
                <a:effectLst/>
                <a:uLnTx/>
                <a:uFillTx/>
              </a:rPr>
              <a:t>:</a:t>
            </a:r>
          </a:p>
          <a:p>
            <a:pPr marR="0" lvl="1" fontAlgn="auto">
              <a:spcBef>
                <a:spcPts val="600"/>
              </a:spcBef>
              <a:spcAft>
                <a:spcPts val="0"/>
              </a:spcAft>
              <a:buClr>
                <a:srgbClr val="EA5532"/>
              </a:buClr>
              <a:buSzPct val="100000"/>
              <a:tabLst/>
              <a:defRPr/>
            </a:pPr>
            <a:r>
              <a:rPr lang="en-GB" sz="1600" dirty="0" smtClean="0">
                <a:solidFill>
                  <a:sysClr val="windowText" lastClr="000000"/>
                </a:solidFill>
              </a:rPr>
              <a:t>PSA </a:t>
            </a:r>
            <a:r>
              <a:rPr lang="en-GB" sz="1600" dirty="0">
                <a:solidFill>
                  <a:sysClr val="windowText" lastClr="000000"/>
                </a:solidFill>
              </a:rPr>
              <a:t>blood test</a:t>
            </a:r>
          </a:p>
          <a:p>
            <a:pPr marR="0" lvl="1" fontAlgn="auto">
              <a:spcBef>
                <a:spcPts val="600"/>
              </a:spcBef>
              <a:spcAft>
                <a:spcPts val="0"/>
              </a:spcAft>
              <a:buClr>
                <a:srgbClr val="EA5532"/>
              </a:buClr>
              <a:buSzPct val="100000"/>
              <a:tabLst/>
              <a:defRPr/>
            </a:pPr>
            <a:r>
              <a:rPr lang="en-GB" sz="1600" dirty="0">
                <a:solidFill>
                  <a:sysClr val="windowText" lastClr="000000"/>
                </a:solidFill>
              </a:rPr>
              <a:t>Digital rectum exam (DRE)</a:t>
            </a:r>
          </a:p>
          <a:p>
            <a:pPr marL="342900" marR="0" lvl="0" indent="-342900" algn="l" defTabSz="457200" rtl="0" eaLnBrk="1" fontAlgn="auto" latinLnBrk="0" hangingPunct="1">
              <a:spcBef>
                <a:spcPts val="600"/>
              </a:spcBef>
              <a:spcAft>
                <a:spcPts val="0"/>
              </a:spcAft>
              <a:buClr>
                <a:srgbClr val="EA5532"/>
              </a:buClr>
              <a:buSzTx/>
              <a:buFont typeface="Arial"/>
              <a:buChar char="•"/>
              <a:tabLst/>
              <a:defRPr/>
            </a:pPr>
            <a:r>
              <a:rPr kumimoji="0" lang="en-GB" sz="1600" b="0" i="0" u="none" strike="noStrike" kern="1200" cap="none" spc="0" normalizeH="0" baseline="0" noProof="0" dirty="0" smtClean="0">
                <a:ln>
                  <a:noFill/>
                </a:ln>
                <a:solidFill>
                  <a:sysClr val="windowText" lastClr="000000"/>
                </a:solidFill>
                <a:effectLst/>
                <a:uLnTx/>
                <a:uFillTx/>
              </a:rPr>
              <a:t>Advanced </a:t>
            </a:r>
            <a:r>
              <a:rPr kumimoji="0" lang="en-GB" sz="1600" b="0" i="0" u="none" strike="noStrike" kern="1200" cap="none" spc="0" normalizeH="0" baseline="0" noProof="0" dirty="0">
                <a:ln>
                  <a:noFill/>
                </a:ln>
                <a:solidFill>
                  <a:sysClr val="windowText" lastClr="000000"/>
                </a:solidFill>
                <a:effectLst/>
                <a:uLnTx/>
                <a:uFillTx/>
              </a:rPr>
              <a:t>prostate cancer symptoms include</a:t>
            </a:r>
            <a:r>
              <a:rPr kumimoji="0" lang="en-GB" sz="1600" b="0" i="0" u="none" strike="noStrike" kern="1200" cap="none" spc="0" normalizeH="0" baseline="30000" noProof="0" dirty="0">
                <a:ln>
                  <a:noFill/>
                </a:ln>
                <a:solidFill>
                  <a:sysClr val="windowText" lastClr="000000"/>
                </a:solidFill>
                <a:effectLst/>
                <a:uLnTx/>
                <a:uFillTx/>
              </a:rPr>
              <a:t>1</a:t>
            </a:r>
            <a:r>
              <a:rPr kumimoji="0" lang="en-GB" sz="1600" b="0" i="0" u="none" strike="noStrike" kern="1200" cap="none" spc="0" normalizeH="0" baseline="0" noProof="0" dirty="0">
                <a:ln>
                  <a:noFill/>
                </a:ln>
                <a:solidFill>
                  <a:sysClr val="windowText" lastClr="000000"/>
                </a:solidFill>
                <a:effectLst/>
                <a:uLnTx/>
                <a:uFillTx/>
              </a:rPr>
              <a:t>:</a:t>
            </a:r>
          </a:p>
          <a:p>
            <a:pPr lvl="1">
              <a:spcBef>
                <a:spcPts val="600"/>
              </a:spcBef>
              <a:buClr>
                <a:srgbClr val="EA5532"/>
              </a:buClr>
              <a:buSzPct val="100000"/>
              <a:defRPr/>
            </a:pPr>
            <a:r>
              <a:rPr lang="en-GB" sz="1600" dirty="0">
                <a:solidFill>
                  <a:sysClr val="windowText" lastClr="000000"/>
                </a:solidFill>
              </a:rPr>
              <a:t>Weak or interrupted urine flow</a:t>
            </a:r>
          </a:p>
          <a:p>
            <a:pPr lvl="1">
              <a:spcBef>
                <a:spcPts val="600"/>
              </a:spcBef>
              <a:buClr>
                <a:srgbClr val="EA5532"/>
              </a:buClr>
              <a:buSzPct val="100000"/>
              <a:defRPr/>
            </a:pPr>
            <a:r>
              <a:rPr lang="en-GB" sz="1600" dirty="0">
                <a:solidFill>
                  <a:sysClr val="windowText" lastClr="000000"/>
                </a:solidFill>
              </a:rPr>
              <a:t>Frequent urination</a:t>
            </a:r>
          </a:p>
          <a:p>
            <a:pPr lvl="1">
              <a:spcBef>
                <a:spcPts val="600"/>
              </a:spcBef>
              <a:buClr>
                <a:srgbClr val="EA5532"/>
              </a:buClr>
              <a:buSzPct val="100000"/>
              <a:defRPr/>
            </a:pPr>
            <a:r>
              <a:rPr lang="en-GB" sz="1600" dirty="0">
                <a:solidFill>
                  <a:sysClr val="windowText" lastClr="000000"/>
                </a:solidFill>
              </a:rPr>
              <a:t>Inability to urinate</a:t>
            </a:r>
          </a:p>
          <a:p>
            <a:pPr lvl="1">
              <a:spcBef>
                <a:spcPts val="600"/>
              </a:spcBef>
              <a:buClr>
                <a:srgbClr val="EA5532"/>
              </a:buClr>
              <a:buSzPct val="100000"/>
              <a:defRPr/>
            </a:pPr>
            <a:r>
              <a:rPr lang="en-GB" sz="1600" dirty="0">
                <a:solidFill>
                  <a:sysClr val="windowText" lastClr="000000"/>
                </a:solidFill>
              </a:rPr>
              <a:t>Pain or burning during urination</a:t>
            </a:r>
          </a:p>
          <a:p>
            <a:pPr lvl="1">
              <a:spcBef>
                <a:spcPts val="600"/>
              </a:spcBef>
              <a:buClr>
                <a:srgbClr val="EA5532"/>
              </a:buClr>
              <a:buSzPct val="100000"/>
              <a:defRPr/>
            </a:pPr>
            <a:r>
              <a:rPr lang="en-GB" sz="1600" dirty="0">
                <a:solidFill>
                  <a:sysClr val="windowText" lastClr="000000"/>
                </a:solidFill>
              </a:rPr>
              <a:t>Blood in the </a:t>
            </a:r>
            <a:r>
              <a:rPr lang="en-GB" sz="1600" dirty="0" smtClean="0">
                <a:solidFill>
                  <a:sysClr val="windowText" lastClr="000000"/>
                </a:solidFill>
              </a:rPr>
              <a:t>urine</a:t>
            </a:r>
            <a:endParaRPr lang="en-GB" sz="1600" dirty="0">
              <a:solidFill>
                <a:sysClr val="windowText" lastClr="000000"/>
              </a:solidFill>
            </a:endParaRP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2/7</a:t>
            </a:r>
            <a:endParaRPr lang="en-IN" sz="1600" spc="-38" dirty="0">
              <a:solidFill>
                <a:srgbClr val="A7381D"/>
              </a:solidFill>
              <a:ea typeface="+mj-ea"/>
              <a:cs typeface="+mj-cs"/>
            </a:endParaRPr>
          </a:p>
        </p:txBody>
      </p:sp>
      <p:sp>
        <p:nvSpPr>
          <p:cNvPr id="20" name="TextBox 19"/>
          <p:cNvSpPr txBox="1"/>
          <p:nvPr/>
        </p:nvSpPr>
        <p:spPr>
          <a:xfrm>
            <a:off x="5284322" y="1842606"/>
            <a:ext cx="3318686" cy="338554"/>
          </a:xfrm>
          <a:prstGeom prst="rect">
            <a:avLst/>
          </a:prstGeom>
          <a:noFill/>
        </p:spPr>
        <p:txBody>
          <a:bodyPr wrap="square" rtlCol="0">
            <a:spAutoFit/>
          </a:bodyPr>
          <a:lstStyle/>
          <a:p>
            <a:pPr algn="ctr"/>
            <a:r>
              <a:rPr lang="en-US" sz="1600" b="1" dirty="0"/>
              <a:t>Symptoms of prostate cancer</a:t>
            </a:r>
            <a:r>
              <a:rPr lang="en-US" sz="1600" b="1" baseline="30000" dirty="0"/>
              <a:t>1,3</a:t>
            </a:r>
            <a:endParaRPr lang="en-GB" sz="1600" b="1" baseline="30000" dirty="0"/>
          </a:p>
        </p:txBody>
      </p:sp>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b="46712"/>
          <a:stretch/>
        </p:blipFill>
        <p:spPr>
          <a:xfrm>
            <a:off x="5243493" y="2307413"/>
            <a:ext cx="3400345" cy="1875321"/>
          </a:xfrm>
          <a:prstGeom prst="rect">
            <a:avLst/>
          </a:prstGeom>
        </p:spPr>
      </p:pic>
      <p:sp>
        <p:nvSpPr>
          <p:cNvPr id="22" name="TextBox 21"/>
          <p:cNvSpPr txBox="1"/>
          <p:nvPr/>
        </p:nvSpPr>
        <p:spPr>
          <a:xfrm>
            <a:off x="5351146" y="3893514"/>
            <a:ext cx="1183784" cy="246221"/>
          </a:xfrm>
          <a:prstGeom prst="rect">
            <a:avLst/>
          </a:prstGeom>
          <a:noFill/>
        </p:spPr>
        <p:txBody>
          <a:bodyPr wrap="square" rtlCol="0">
            <a:spAutoFit/>
          </a:bodyPr>
          <a:lstStyle/>
          <a:p>
            <a:pPr algn="ctr"/>
            <a:r>
              <a:rPr lang="en-US" sz="1000" b="1" dirty="0"/>
              <a:t>Difficulty urinating </a:t>
            </a:r>
            <a:endParaRPr lang="en-GB" sz="1000" b="1" baseline="30000" dirty="0"/>
          </a:p>
        </p:txBody>
      </p:sp>
      <p:sp>
        <p:nvSpPr>
          <p:cNvPr id="23" name="TextBox 22"/>
          <p:cNvSpPr txBox="1"/>
          <p:nvPr/>
        </p:nvSpPr>
        <p:spPr>
          <a:xfrm>
            <a:off x="6415875" y="3893514"/>
            <a:ext cx="1084724" cy="246221"/>
          </a:xfrm>
          <a:prstGeom prst="rect">
            <a:avLst/>
          </a:prstGeom>
          <a:noFill/>
        </p:spPr>
        <p:txBody>
          <a:bodyPr wrap="square" rtlCol="0">
            <a:spAutoFit/>
          </a:bodyPr>
          <a:lstStyle/>
          <a:p>
            <a:pPr algn="ctr"/>
            <a:r>
              <a:rPr lang="en-US" sz="1000" b="1" dirty="0"/>
              <a:t>Weak urine flow</a:t>
            </a:r>
            <a:endParaRPr lang="en-GB" sz="1000" b="1" baseline="30000" dirty="0"/>
          </a:p>
        </p:txBody>
      </p:sp>
      <p:sp>
        <p:nvSpPr>
          <p:cNvPr id="24" name="TextBox 23"/>
          <p:cNvSpPr txBox="1"/>
          <p:nvPr/>
        </p:nvSpPr>
        <p:spPr>
          <a:xfrm>
            <a:off x="7438325" y="3893514"/>
            <a:ext cx="965669" cy="246221"/>
          </a:xfrm>
          <a:prstGeom prst="rect">
            <a:avLst/>
          </a:prstGeom>
          <a:noFill/>
        </p:spPr>
        <p:txBody>
          <a:bodyPr wrap="square" rtlCol="0">
            <a:spAutoFit/>
          </a:bodyPr>
          <a:lstStyle/>
          <a:p>
            <a:pPr algn="ctr"/>
            <a:r>
              <a:rPr lang="en-US" sz="1000" b="1" dirty="0"/>
              <a:t>Blood in </a:t>
            </a:r>
            <a:r>
              <a:rPr lang="en-US" sz="1000" b="1" dirty="0" smtClean="0"/>
              <a:t>urine</a:t>
            </a:r>
            <a:endParaRPr lang="en-GB" sz="1000" b="1" baseline="30000" dirty="0"/>
          </a:p>
        </p:txBody>
      </p:sp>
      <p:sp>
        <p:nvSpPr>
          <p:cNvPr id="27" name="TextBox 26"/>
          <p:cNvSpPr txBox="1"/>
          <p:nvPr/>
        </p:nvSpPr>
        <p:spPr>
          <a:xfrm>
            <a:off x="5658025" y="4283781"/>
            <a:ext cx="2600423" cy="400110"/>
          </a:xfrm>
          <a:prstGeom prst="rect">
            <a:avLst/>
          </a:prstGeom>
          <a:noFill/>
        </p:spPr>
        <p:txBody>
          <a:bodyPr wrap="square" rtlCol="0">
            <a:spAutoFit/>
          </a:bodyPr>
          <a:lstStyle/>
          <a:p>
            <a:pPr algn="r"/>
            <a:r>
              <a:rPr lang="en-GB" sz="1000" dirty="0"/>
              <a:t>Adapted from </a:t>
            </a:r>
            <a:r>
              <a:rPr lang="en-US" sz="1000" dirty="0"/>
              <a:t>Cancer Facts and Figures, 2015</a:t>
            </a:r>
            <a:r>
              <a:rPr lang="en-GB" sz="1000" baseline="30000" dirty="0"/>
              <a:t>1</a:t>
            </a:r>
            <a:r>
              <a:rPr lang="en-GB" sz="1000" dirty="0"/>
              <a:t>; Advanced Prostate Cancer, 2016</a:t>
            </a:r>
            <a:r>
              <a:rPr lang="en-GB" sz="1000" baseline="30000" dirty="0"/>
              <a:t>3 </a:t>
            </a:r>
          </a:p>
        </p:txBody>
      </p:sp>
      <p:sp>
        <p:nvSpPr>
          <p:cNvPr id="13" name="Text Box 139"/>
          <p:cNvSpPr txBox="1">
            <a:spLocks noChangeArrowheads="1"/>
          </p:cNvSpPr>
          <p:nvPr/>
        </p:nvSpPr>
        <p:spPr bwMode="auto">
          <a:xfrm>
            <a:off x="88650" y="6129946"/>
            <a:ext cx="78361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http://www.cancer.org/acs/groups/content/@editorial/documents/document/acspc-044552.pdf. Accessed April 6, 2016.</a:t>
            </a:r>
          </a:p>
          <a:p>
            <a:pPr marL="228600" indent="-228600">
              <a:buAutoNum type="arabicPeriod"/>
            </a:pPr>
            <a:r>
              <a:rPr lang="en-US" sz="800" dirty="0">
                <a:latin typeface="+mn-lt"/>
              </a:rPr>
              <a:t>http://uroweb.org/wp-content/uploads/09-Prostate-Cancer_LR.pdf. Accessed April 8, 2016.</a:t>
            </a:r>
          </a:p>
          <a:p>
            <a:pPr marL="228600" lvl="0" indent="-228600">
              <a:buFont typeface="+mj-lt"/>
              <a:buAutoNum type="arabicPeriod"/>
            </a:pPr>
            <a:r>
              <a:rPr lang="en-US" sz="800" dirty="0">
                <a:latin typeface="+mn-lt"/>
              </a:rPr>
              <a:t>http://www.cancer.org.au/content/pdf/HealthProfessionals/ClinicalGuidelines/Advanced_Prostate_Cancer_Guide_2009_BOOKMARKS.pdf. Accessed May 5, 2016.</a:t>
            </a:r>
            <a:endParaRPr lang="en-GB" sz="800" dirty="0">
              <a:latin typeface="+mn-lt"/>
            </a:endParaRPr>
          </a:p>
        </p:txBody>
      </p:sp>
    </p:spTree>
    <p:extLst>
      <p:ext uri="{BB962C8B-B14F-4D97-AF65-F5344CB8AC3E}">
        <p14:creationId xmlns:p14="http://schemas.microsoft.com/office/powerpoint/2010/main" val="270301970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Symptoms of Prostate </a:t>
            </a:r>
            <a:r>
              <a:rPr lang="en-US" sz="3000" b="1" dirty="0" smtClean="0">
                <a:solidFill>
                  <a:schemeClr val="accent2">
                    <a:lumMod val="50000"/>
                  </a:schemeClr>
                </a:solidFill>
                <a:latin typeface="+mn-lt"/>
              </a:rPr>
              <a:t>Cancer (cont.)</a:t>
            </a:r>
            <a:endParaRPr lang="en-US" sz="3000" b="1" dirty="0">
              <a:solidFill>
                <a:schemeClr val="accent2">
                  <a:lumMod val="50000"/>
                </a:schemeClr>
              </a:solidFill>
              <a:latin typeface="+mn-lt"/>
            </a:endParaRPr>
          </a:p>
        </p:txBody>
      </p:sp>
      <p:sp>
        <p:nvSpPr>
          <p:cNvPr id="9" name="Text Box 139"/>
          <p:cNvSpPr txBox="1">
            <a:spLocks noChangeArrowheads="1"/>
          </p:cNvSpPr>
          <p:nvPr/>
        </p:nvSpPr>
        <p:spPr bwMode="auto">
          <a:xfrm>
            <a:off x="88650" y="6129946"/>
            <a:ext cx="78135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http://www.cancer.org/acs/groups/content/@editorial/documents/document/acspc-044552.pdf. Accessed April 6, 2016.</a:t>
            </a:r>
          </a:p>
          <a:p>
            <a:pPr marL="228600" lvl="0" indent="-228600">
              <a:buFont typeface="+mj-lt"/>
              <a:buAutoNum type="arabicPeriod"/>
            </a:pPr>
            <a:r>
              <a:rPr lang="en-US" sz="800" dirty="0" smtClean="0">
                <a:latin typeface="+mn-lt"/>
              </a:rPr>
              <a:t>http</a:t>
            </a:r>
            <a:r>
              <a:rPr lang="en-US" sz="800" dirty="0">
                <a:latin typeface="+mn-lt"/>
              </a:rPr>
              <a:t>://www.cancer.org.au/content/pdf/HealthProfessionals/ClinicalGuidelines/Advanced_Prostate_Cancer_Guide_2009_BOOKMARKS.pdf. Accessed May 5, 2016</a:t>
            </a:r>
            <a:r>
              <a:rPr lang="en-US" sz="800" dirty="0" smtClean="0">
                <a:latin typeface="+mn-lt"/>
              </a:rPr>
              <a:t>.</a:t>
            </a:r>
          </a:p>
          <a:p>
            <a:pPr marL="228600" lvl="0" indent="-228600">
              <a:buFontTx/>
              <a:buAutoNum type="arabicPeriod"/>
            </a:pPr>
            <a:r>
              <a:rPr lang="en-US" sz="800" dirty="0">
                <a:solidFill>
                  <a:srgbClr val="000000"/>
                </a:solidFill>
                <a:latin typeface="+mn-lt"/>
              </a:rPr>
              <a:t>http://uroweb.org/wp-content/uploads/09-Prostate-Cancer_LR.pdf. Accessed April 8, 2016</a:t>
            </a:r>
            <a:r>
              <a:rPr lang="en-US" sz="800" dirty="0" smtClean="0">
                <a:solidFill>
                  <a:srgbClr val="000000"/>
                </a:solidFill>
                <a:latin typeface="+mn-lt"/>
              </a:rPr>
              <a:t>.</a:t>
            </a:r>
            <a:endParaRPr lang="en-US" sz="800" dirty="0">
              <a:solidFill>
                <a:srgbClr val="000000"/>
              </a:solidFill>
              <a:latin typeface="+mn-lt"/>
            </a:endParaRPr>
          </a:p>
        </p:txBody>
      </p:sp>
      <p:sp>
        <p:nvSpPr>
          <p:cNvPr id="6" name="Content Placeholder 2"/>
          <p:cNvSpPr txBox="1">
            <a:spLocks/>
          </p:cNvSpPr>
          <p:nvPr/>
        </p:nvSpPr>
        <p:spPr>
          <a:xfrm>
            <a:off x="557061" y="1843564"/>
            <a:ext cx="4645916" cy="38203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spcBef>
                <a:spcPts val="600"/>
              </a:spcBef>
              <a:spcAft>
                <a:spcPts val="0"/>
              </a:spcAft>
              <a:buClr>
                <a:srgbClr val="EA5532"/>
              </a:buClr>
              <a:buSzTx/>
              <a:buFont typeface="Arial"/>
              <a:buChar char="•"/>
              <a:tabLst/>
              <a:defRPr/>
            </a:pPr>
            <a:r>
              <a:rPr kumimoji="0" lang="en-GB" sz="1600" b="0" i="0" u="none" strike="noStrike" kern="1200" cap="none" spc="0" normalizeH="0" baseline="0" noProof="0" dirty="0" smtClean="0">
                <a:ln>
                  <a:noFill/>
                </a:ln>
                <a:solidFill>
                  <a:sysClr val="windowText" lastClr="000000"/>
                </a:solidFill>
                <a:effectLst/>
                <a:uLnTx/>
                <a:uFillTx/>
              </a:rPr>
              <a:t>Metastasised </a:t>
            </a:r>
            <a:r>
              <a:rPr kumimoji="0" lang="en-GB" sz="1600" b="0" i="0" u="none" strike="noStrike" kern="1200" cap="none" spc="0" normalizeH="0" baseline="0" noProof="0" dirty="0">
                <a:ln>
                  <a:noFill/>
                </a:ln>
                <a:solidFill>
                  <a:sysClr val="windowText" lastClr="000000"/>
                </a:solidFill>
                <a:effectLst/>
                <a:uLnTx/>
                <a:uFillTx/>
              </a:rPr>
              <a:t>prostate cancer </a:t>
            </a:r>
            <a:r>
              <a:rPr kumimoji="0" lang="en-GB" sz="1600" b="0" i="0" u="none" strike="noStrike" kern="1200" cap="none" spc="0" normalizeH="0" baseline="0" noProof="0" dirty="0" smtClean="0">
                <a:ln>
                  <a:noFill/>
                </a:ln>
                <a:solidFill>
                  <a:sysClr val="windowText" lastClr="000000"/>
                </a:solidFill>
                <a:effectLst/>
                <a:uLnTx/>
                <a:uFillTx/>
              </a:rPr>
              <a:t>symptoms include</a:t>
            </a:r>
            <a:r>
              <a:rPr kumimoji="0" lang="en-GB" sz="1600" b="0" i="0" u="none" strike="noStrike" kern="1200" cap="none" spc="0" normalizeH="0" baseline="30000" noProof="0" dirty="0" smtClean="0">
                <a:ln>
                  <a:noFill/>
                </a:ln>
                <a:solidFill>
                  <a:sysClr val="windowText" lastClr="000000"/>
                </a:solidFill>
                <a:effectLst/>
                <a:uLnTx/>
                <a:uFillTx/>
              </a:rPr>
              <a:t>1</a:t>
            </a:r>
            <a:r>
              <a:rPr lang="en-GB" sz="1600" baseline="30000" noProof="0" dirty="0" smtClean="0">
                <a:solidFill>
                  <a:sysClr val="windowText" lastClr="000000"/>
                </a:solidFill>
              </a:rPr>
              <a:t>,2</a:t>
            </a:r>
            <a:r>
              <a:rPr kumimoji="0" lang="en-GB" sz="1600" b="0" i="0" u="none" strike="noStrike" kern="1200" cap="none" spc="0" normalizeH="0" baseline="0" noProof="0" dirty="0" smtClean="0">
                <a:ln>
                  <a:noFill/>
                </a:ln>
                <a:solidFill>
                  <a:sysClr val="windowText" lastClr="000000"/>
                </a:solidFill>
                <a:effectLst/>
                <a:uLnTx/>
                <a:uFillTx/>
              </a:rPr>
              <a:t>:</a:t>
            </a:r>
            <a:endParaRPr kumimoji="0" lang="en-GB" sz="1600" b="0" i="0" u="none" strike="noStrike" kern="1200" cap="none" spc="0" normalizeH="0" baseline="0" noProof="0" dirty="0">
              <a:ln>
                <a:noFill/>
              </a:ln>
              <a:solidFill>
                <a:sysClr val="windowText" lastClr="000000"/>
              </a:solidFill>
              <a:effectLst/>
              <a:uLnTx/>
              <a:uFillTx/>
            </a:endParaRPr>
          </a:p>
          <a:p>
            <a:pPr marR="0" lvl="1" fontAlgn="auto">
              <a:spcBef>
                <a:spcPts val="600"/>
              </a:spcBef>
              <a:spcAft>
                <a:spcPts val="0"/>
              </a:spcAft>
              <a:buClr>
                <a:srgbClr val="EA5532"/>
              </a:buClr>
              <a:buSzPct val="100000"/>
              <a:tabLst/>
              <a:defRPr/>
            </a:pPr>
            <a:r>
              <a:rPr lang="en-GB" sz="1600" dirty="0">
                <a:solidFill>
                  <a:sysClr val="windowText" lastClr="000000"/>
                </a:solidFill>
              </a:rPr>
              <a:t>Pain in the hips, ribs, spine, etc.</a:t>
            </a:r>
          </a:p>
          <a:p>
            <a:pPr marR="0" lvl="1" fontAlgn="auto">
              <a:spcBef>
                <a:spcPts val="600"/>
              </a:spcBef>
              <a:spcAft>
                <a:spcPts val="0"/>
              </a:spcAft>
              <a:buClr>
                <a:srgbClr val="EA5532"/>
              </a:buClr>
              <a:buSzPct val="100000"/>
              <a:tabLst/>
              <a:defRPr/>
            </a:pPr>
            <a:r>
              <a:rPr lang="en-GB" sz="1600" dirty="0">
                <a:solidFill>
                  <a:sysClr val="windowText" lastClr="000000"/>
                </a:solidFill>
              </a:rPr>
              <a:t>Weakness or numbness in the legs or feet</a:t>
            </a:r>
          </a:p>
          <a:p>
            <a:pPr lvl="1">
              <a:spcBef>
                <a:spcPts val="600"/>
              </a:spcBef>
              <a:buClr>
                <a:srgbClr val="EA5532"/>
              </a:buClr>
              <a:buSzPct val="100000"/>
              <a:defRPr/>
            </a:pPr>
            <a:r>
              <a:rPr lang="en-US" sz="1600" dirty="0">
                <a:solidFill>
                  <a:sysClr val="windowText" lastClr="000000"/>
                </a:solidFill>
              </a:rPr>
              <a:t>Unexplained constipation, urine or </a:t>
            </a:r>
            <a:r>
              <a:rPr lang="en-US" sz="1600" dirty="0" smtClean="0">
                <a:solidFill>
                  <a:sysClr val="windowText" lastClr="000000"/>
                </a:solidFill>
              </a:rPr>
              <a:t>bowel incontinence</a:t>
            </a:r>
            <a:endParaRPr lang="en-GB" sz="1600" dirty="0" smtClean="0">
              <a:solidFill>
                <a:sysClr val="windowText" lastClr="000000"/>
              </a:solidFill>
            </a:endParaRPr>
          </a:p>
          <a:p>
            <a:pPr lvl="0">
              <a:spcBef>
                <a:spcPts val="600"/>
              </a:spcBef>
              <a:buClr>
                <a:schemeClr val="accent1"/>
              </a:buClr>
              <a:defRPr/>
            </a:pPr>
            <a:r>
              <a:rPr lang="en-GB" sz="1600" dirty="0" smtClean="0">
                <a:solidFill>
                  <a:sysClr val="windowText" lastClr="000000"/>
                </a:solidFill>
              </a:rPr>
              <a:t>Diagnosis </a:t>
            </a:r>
            <a:r>
              <a:rPr lang="en-GB" sz="1600" dirty="0">
                <a:solidFill>
                  <a:sysClr val="windowText" lastClr="000000"/>
                </a:solidFill>
              </a:rPr>
              <a:t>of prostate cancer is based </a:t>
            </a:r>
            <a:r>
              <a:rPr lang="en-GB" sz="1600" dirty="0" smtClean="0">
                <a:solidFill>
                  <a:sysClr val="windowText" lastClr="000000"/>
                </a:solidFill>
              </a:rPr>
              <a:t>on</a:t>
            </a:r>
            <a:r>
              <a:rPr lang="en-GB" sz="1600" baseline="30000" dirty="0" smtClean="0">
                <a:solidFill>
                  <a:sysClr val="windowText" lastClr="000000"/>
                </a:solidFill>
              </a:rPr>
              <a:t>3</a:t>
            </a:r>
            <a:r>
              <a:rPr lang="en-GB" sz="1600" dirty="0" smtClean="0">
                <a:solidFill>
                  <a:sysClr val="windowText" lastClr="000000"/>
                </a:solidFill>
              </a:rPr>
              <a:t>:</a:t>
            </a:r>
            <a:endParaRPr lang="en-GB" sz="1600" dirty="0">
              <a:solidFill>
                <a:sysClr val="windowText" lastClr="000000"/>
              </a:solidFill>
            </a:endParaRPr>
          </a:p>
          <a:p>
            <a:pPr marR="0" lvl="1" fontAlgn="auto">
              <a:spcBef>
                <a:spcPts val="600"/>
              </a:spcBef>
              <a:spcAft>
                <a:spcPts val="0"/>
              </a:spcAft>
              <a:buClr>
                <a:schemeClr val="accent1"/>
              </a:buClr>
              <a:buSzPct val="100000"/>
              <a:tabLst/>
              <a:defRPr/>
            </a:pPr>
            <a:r>
              <a:rPr lang="en-GB" sz="1600" dirty="0" smtClean="0">
                <a:solidFill>
                  <a:sysClr val="windowText" lastClr="000000"/>
                </a:solidFill>
              </a:rPr>
              <a:t>DRE </a:t>
            </a:r>
            <a:r>
              <a:rPr lang="en-GB" sz="1600" dirty="0">
                <a:solidFill>
                  <a:sysClr val="windowText" lastClr="000000"/>
                </a:solidFill>
              </a:rPr>
              <a:t>or PSA levels</a:t>
            </a:r>
          </a:p>
          <a:p>
            <a:pPr marR="0" lvl="1" fontAlgn="auto">
              <a:spcBef>
                <a:spcPts val="600"/>
              </a:spcBef>
              <a:spcAft>
                <a:spcPts val="0"/>
              </a:spcAft>
              <a:buClr>
                <a:schemeClr val="accent1"/>
              </a:buClr>
              <a:buSzPct val="100000"/>
              <a:tabLst/>
              <a:defRPr/>
            </a:pPr>
            <a:r>
              <a:rPr lang="en-GB" sz="1600" dirty="0" err="1">
                <a:solidFill>
                  <a:sysClr val="windowText" lastClr="000000"/>
                </a:solidFill>
              </a:rPr>
              <a:t>Histopathological</a:t>
            </a:r>
            <a:r>
              <a:rPr lang="en-GB" sz="1600" dirty="0">
                <a:solidFill>
                  <a:sysClr val="windowText" lastClr="000000"/>
                </a:solidFill>
              </a:rPr>
              <a:t> verification by prostate </a:t>
            </a:r>
            <a:r>
              <a:rPr lang="en-GB" sz="1600" dirty="0" smtClean="0">
                <a:solidFill>
                  <a:sysClr val="windowText" lastClr="000000"/>
                </a:solidFill>
              </a:rPr>
              <a:t>biopsy</a:t>
            </a:r>
            <a:endParaRPr lang="en-GB" sz="1600" dirty="0">
              <a:solidFill>
                <a:sysClr val="windowText" lastClr="000000"/>
              </a:solidFill>
            </a:endParaRP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3/7</a:t>
            </a:r>
            <a:endParaRPr lang="en-IN" sz="1600" spc="-38" dirty="0">
              <a:solidFill>
                <a:srgbClr val="A7381D"/>
              </a:solidFill>
              <a:ea typeface="+mj-ea"/>
              <a:cs typeface="+mj-cs"/>
            </a:endParaRPr>
          </a:p>
        </p:txBody>
      </p:sp>
      <p:sp>
        <p:nvSpPr>
          <p:cNvPr id="11" name="TextBox 10"/>
          <p:cNvSpPr txBox="1"/>
          <p:nvPr/>
        </p:nvSpPr>
        <p:spPr>
          <a:xfrm>
            <a:off x="5525933" y="1850856"/>
            <a:ext cx="3275201" cy="338554"/>
          </a:xfrm>
          <a:prstGeom prst="rect">
            <a:avLst/>
          </a:prstGeom>
          <a:noFill/>
        </p:spPr>
        <p:txBody>
          <a:bodyPr wrap="square" rtlCol="0">
            <a:spAutoFit/>
          </a:bodyPr>
          <a:lstStyle/>
          <a:p>
            <a:pPr algn="ctr"/>
            <a:r>
              <a:rPr lang="en-US" sz="1600" b="1" dirty="0"/>
              <a:t>Symptoms of prostate </a:t>
            </a:r>
            <a:r>
              <a:rPr lang="en-US" sz="1600" b="1" dirty="0" smtClean="0"/>
              <a:t>cancer</a:t>
            </a:r>
            <a:r>
              <a:rPr lang="en-US" sz="1600" b="1" baseline="30000" dirty="0" smtClean="0"/>
              <a:t>1,2</a:t>
            </a:r>
            <a:endParaRPr lang="en-GB" sz="1600" b="1" baseline="30000" dirty="0"/>
          </a:p>
        </p:txBody>
      </p:sp>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t="52290"/>
          <a:stretch/>
        </p:blipFill>
        <p:spPr>
          <a:xfrm>
            <a:off x="5400789" y="2161111"/>
            <a:ext cx="3400345" cy="1679040"/>
          </a:xfrm>
          <a:prstGeom prst="rect">
            <a:avLst/>
          </a:prstGeom>
        </p:spPr>
      </p:pic>
      <p:sp>
        <p:nvSpPr>
          <p:cNvPr id="18" name="TextBox 17"/>
          <p:cNvSpPr txBox="1"/>
          <p:nvPr/>
        </p:nvSpPr>
        <p:spPr>
          <a:xfrm>
            <a:off x="5983167" y="3759786"/>
            <a:ext cx="1117794" cy="246221"/>
          </a:xfrm>
          <a:prstGeom prst="rect">
            <a:avLst/>
          </a:prstGeom>
          <a:noFill/>
        </p:spPr>
        <p:txBody>
          <a:bodyPr wrap="square" rtlCol="0">
            <a:spAutoFit/>
          </a:bodyPr>
          <a:lstStyle/>
          <a:p>
            <a:pPr algn="ctr"/>
            <a:r>
              <a:rPr lang="en-US" sz="1000" b="1" dirty="0"/>
              <a:t>Pelvic </a:t>
            </a:r>
            <a:r>
              <a:rPr lang="en-US" sz="1000" b="1" dirty="0" smtClean="0"/>
              <a:t>discomfort</a:t>
            </a:r>
            <a:endParaRPr lang="en-GB" sz="1000" b="1" baseline="30000" dirty="0"/>
          </a:p>
        </p:txBody>
      </p:sp>
      <p:sp>
        <p:nvSpPr>
          <p:cNvPr id="19" name="TextBox 18"/>
          <p:cNvSpPr txBox="1"/>
          <p:nvPr/>
        </p:nvSpPr>
        <p:spPr>
          <a:xfrm>
            <a:off x="6744109" y="3750339"/>
            <a:ext cx="1766442" cy="400110"/>
          </a:xfrm>
          <a:prstGeom prst="rect">
            <a:avLst/>
          </a:prstGeom>
          <a:noFill/>
        </p:spPr>
        <p:txBody>
          <a:bodyPr wrap="square" rtlCol="0">
            <a:spAutoFit/>
          </a:bodyPr>
          <a:lstStyle/>
          <a:p>
            <a:pPr algn="ctr"/>
            <a:r>
              <a:rPr lang="en-US" sz="1000" b="1" dirty="0"/>
              <a:t>Bone </a:t>
            </a:r>
            <a:r>
              <a:rPr lang="en-US" sz="1000" b="1" dirty="0" smtClean="0"/>
              <a:t>pain</a:t>
            </a:r>
          </a:p>
          <a:p>
            <a:pPr algn="ctr"/>
            <a:r>
              <a:rPr lang="en-US" sz="1000" b="1" dirty="0" smtClean="0"/>
              <a:t>and stiffness</a:t>
            </a:r>
            <a:endParaRPr lang="en-GB" sz="1000" b="1" baseline="30000" dirty="0"/>
          </a:p>
        </p:txBody>
      </p:sp>
      <p:sp>
        <p:nvSpPr>
          <p:cNvPr id="12" name="TextBox 11"/>
          <p:cNvSpPr txBox="1"/>
          <p:nvPr/>
        </p:nvSpPr>
        <p:spPr>
          <a:xfrm>
            <a:off x="5800749" y="4358875"/>
            <a:ext cx="2600423" cy="400110"/>
          </a:xfrm>
          <a:prstGeom prst="rect">
            <a:avLst/>
          </a:prstGeom>
          <a:noFill/>
        </p:spPr>
        <p:txBody>
          <a:bodyPr wrap="square" rtlCol="0">
            <a:spAutoFit/>
          </a:bodyPr>
          <a:lstStyle/>
          <a:p>
            <a:pPr algn="r"/>
            <a:r>
              <a:rPr lang="en-GB" sz="1000" dirty="0"/>
              <a:t>Adapted from </a:t>
            </a:r>
            <a:r>
              <a:rPr lang="en-US" sz="1000" dirty="0"/>
              <a:t>Cancer Facts and Figures, 2015</a:t>
            </a:r>
            <a:r>
              <a:rPr lang="en-GB" sz="1000" baseline="30000" dirty="0"/>
              <a:t>1</a:t>
            </a:r>
            <a:r>
              <a:rPr lang="en-GB" sz="1000" dirty="0"/>
              <a:t>; Advanced Prostate Cancer, 2016</a:t>
            </a:r>
            <a:r>
              <a:rPr lang="en-GB" sz="1000" baseline="30000" dirty="0"/>
              <a:t>3 </a:t>
            </a:r>
          </a:p>
        </p:txBody>
      </p:sp>
    </p:spTree>
    <p:extLst>
      <p:ext uri="{BB962C8B-B14F-4D97-AF65-F5344CB8AC3E}">
        <p14:creationId xmlns:p14="http://schemas.microsoft.com/office/powerpoint/2010/main" val="264831547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Rectangle 2097"/>
          <p:cNvSpPr/>
          <p:nvPr/>
        </p:nvSpPr>
        <p:spPr>
          <a:xfrm>
            <a:off x="4785517" y="5408328"/>
            <a:ext cx="5214599" cy="1240180"/>
          </a:xfrm>
          <a:prstGeom prst="rect">
            <a:avLst/>
          </a:prstGeom>
          <a:solidFill>
            <a:schemeClr val="bg1"/>
          </a:solidFill>
          <a:ln>
            <a:solidFill>
              <a:schemeClr val="bg1">
                <a:alpha val="82000"/>
              </a:schemeClr>
            </a:solid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Risk Factors for Prostate Cancer</a:t>
            </a:r>
          </a:p>
        </p:txBody>
      </p:sp>
      <p:sp>
        <p:nvSpPr>
          <p:cNvPr id="5" name="TextBox 4"/>
          <p:cNvSpPr txBox="1"/>
          <p:nvPr/>
        </p:nvSpPr>
        <p:spPr>
          <a:xfrm>
            <a:off x="1398188" y="1061300"/>
            <a:ext cx="3671095" cy="346691"/>
          </a:xfrm>
          <a:prstGeom prst="rect">
            <a:avLst/>
          </a:prstGeom>
          <a:noFill/>
        </p:spPr>
        <p:txBody>
          <a:bodyPr wrap="square" rtlCol="0">
            <a:spAutoFit/>
          </a:bodyPr>
          <a:lstStyle/>
          <a:p>
            <a:pPr algn="ctr"/>
            <a:r>
              <a:rPr lang="en-US" sz="1600" b="1" dirty="0"/>
              <a:t>Risk factors for prostate cancer</a:t>
            </a:r>
            <a:r>
              <a:rPr lang="en-US" sz="1600" b="1" baseline="30000" dirty="0"/>
              <a:t>1,2</a:t>
            </a:r>
            <a:endParaRPr lang="en-GB" sz="1600" b="1" baseline="30000" dirty="0"/>
          </a:p>
        </p:txBody>
      </p:sp>
      <p:sp>
        <p:nvSpPr>
          <p:cNvPr id="6" name="TextBox 5"/>
          <p:cNvSpPr txBox="1"/>
          <p:nvPr/>
        </p:nvSpPr>
        <p:spPr>
          <a:xfrm>
            <a:off x="2854977" y="4215406"/>
            <a:ext cx="2969083" cy="246221"/>
          </a:xfrm>
          <a:prstGeom prst="rect">
            <a:avLst/>
          </a:prstGeom>
          <a:noFill/>
        </p:spPr>
        <p:txBody>
          <a:bodyPr wrap="none" rtlCol="0">
            <a:spAutoFit/>
          </a:bodyPr>
          <a:lstStyle/>
          <a:p>
            <a:pPr algn="r"/>
            <a:r>
              <a:rPr lang="en-GB" sz="1000" dirty="0"/>
              <a:t>Adapted from </a:t>
            </a:r>
            <a:r>
              <a:rPr lang="en-GB" sz="1000" dirty="0" err="1"/>
              <a:t>Mottet</a:t>
            </a:r>
            <a:r>
              <a:rPr lang="en-GB" sz="1000" dirty="0"/>
              <a:t>, 2015</a:t>
            </a:r>
            <a:r>
              <a:rPr lang="en-GB" sz="1000" baseline="30000" dirty="0"/>
              <a:t>1</a:t>
            </a:r>
            <a:r>
              <a:rPr lang="en-GB" sz="1000" dirty="0"/>
              <a:t>; Prostate Cancer, 2016</a:t>
            </a:r>
            <a:r>
              <a:rPr lang="en-GB" sz="1000" baseline="30000" dirty="0"/>
              <a:t>2</a:t>
            </a:r>
            <a:endParaRPr lang="en-GB" sz="1000" dirty="0"/>
          </a:p>
        </p:txBody>
      </p:sp>
      <p:sp>
        <p:nvSpPr>
          <p:cNvPr id="10" name="Text Box 139"/>
          <p:cNvSpPr txBox="1">
            <a:spLocks noChangeArrowheads="1"/>
          </p:cNvSpPr>
          <p:nvPr/>
        </p:nvSpPr>
        <p:spPr bwMode="auto">
          <a:xfrm>
            <a:off x="88650" y="6129949"/>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US" sz="800" dirty="0">
                <a:latin typeface="+mn-lt"/>
              </a:rPr>
              <a:t>http://uroweb.org/wp-content/uploads/09-Prostate-Cancer_LR.pdf. Accessed April 8, 2016.</a:t>
            </a:r>
          </a:p>
          <a:p>
            <a:pPr marL="228600" lvl="0" indent="-228600" defTabSz="457200">
              <a:buFontTx/>
              <a:buAutoNum type="arabicPeriod"/>
              <a:defRPr/>
            </a:pPr>
            <a:r>
              <a:rPr lang="en-GB" sz="800" dirty="0">
                <a:solidFill>
                  <a:prstClr val="black"/>
                </a:solidFill>
                <a:latin typeface="+mn-lt"/>
              </a:rPr>
              <a:t>http://www.cancer.org/acs/groups/cid/documents/webcontent/003134-pdf.pdf. Accessed April 4, 2016.</a:t>
            </a:r>
          </a:p>
          <a:p>
            <a:pPr marL="228600" lvl="0" indent="-228600" defTabSz="457200">
              <a:buFontTx/>
              <a:buAutoNum type="arabicPeriod"/>
              <a:defRPr/>
            </a:pPr>
            <a:r>
              <a:rPr lang="en-US" sz="800" dirty="0">
                <a:solidFill>
                  <a:prstClr val="black"/>
                </a:solidFill>
                <a:latin typeface="+mn-lt"/>
              </a:rPr>
              <a:t>http://www.cancer.org/acs/groups/content/@editorial/documents/document/acspc-044552.pdf. Accessed April 6, 2016.</a:t>
            </a:r>
            <a:r>
              <a:rPr lang="en-GB" sz="800" dirty="0">
                <a:solidFill>
                  <a:prstClr val="black"/>
                </a:solidFill>
                <a:latin typeface="+mn-lt"/>
              </a:rPr>
              <a:t> </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6985" cy="338554"/>
          </a:xfrm>
          <a:prstGeom prst="rect">
            <a:avLst/>
          </a:prstGeom>
          <a:noFill/>
        </p:spPr>
        <p:txBody>
          <a:bodyPr wrap="none" rtlCol="0">
            <a:spAutoFit/>
          </a:bodyPr>
          <a:lstStyle/>
          <a:p>
            <a:r>
              <a:rPr lang="en-US" sz="1600" spc="-38" dirty="0" smtClean="0">
                <a:solidFill>
                  <a:srgbClr val="A7381D"/>
                </a:solidFill>
                <a:ea typeface="+mj-ea"/>
                <a:cs typeface="+mj-cs"/>
              </a:rPr>
              <a:t>4/7</a:t>
            </a:r>
            <a:endParaRPr lang="en-IN" sz="1600" spc="-38" dirty="0">
              <a:solidFill>
                <a:srgbClr val="A7381D"/>
              </a:solidFill>
              <a:ea typeface="+mj-ea"/>
              <a:cs typeface="+mj-cs"/>
            </a:endParaRPr>
          </a:p>
        </p:txBody>
      </p:sp>
      <p:sp>
        <p:nvSpPr>
          <p:cNvPr id="8" name="TextBox 7"/>
          <p:cNvSpPr txBox="1"/>
          <p:nvPr/>
        </p:nvSpPr>
        <p:spPr>
          <a:xfrm>
            <a:off x="298844" y="4506688"/>
            <a:ext cx="5413333" cy="1477328"/>
          </a:xfrm>
          <a:prstGeom prst="rect">
            <a:avLst/>
          </a:prstGeom>
          <a:noFill/>
        </p:spPr>
        <p:txBody>
          <a:bodyPr wrap="square" rtlCol="0">
            <a:spAutoFit/>
          </a:bodyPr>
          <a:lstStyle/>
          <a:p>
            <a:pPr>
              <a:spcBef>
                <a:spcPts val="300"/>
              </a:spcBef>
            </a:pPr>
            <a:r>
              <a:rPr lang="en-GB" sz="1600" dirty="0">
                <a:solidFill>
                  <a:prstClr val="black"/>
                </a:solidFill>
              </a:rPr>
              <a:t>Chances of acquiring prostate cancer increase with age</a:t>
            </a:r>
            <a:r>
              <a:rPr lang="en-GB" sz="1600" baseline="30000" dirty="0">
                <a:solidFill>
                  <a:prstClr val="black"/>
                </a:solidFill>
              </a:rPr>
              <a:t>2</a:t>
            </a:r>
            <a:r>
              <a:rPr lang="en-GB" sz="1600" dirty="0">
                <a:solidFill>
                  <a:prstClr val="black"/>
                </a:solidFill>
              </a:rPr>
              <a:t>:</a:t>
            </a:r>
          </a:p>
          <a:p>
            <a:pPr marL="274320" lvl="1" indent="-274320">
              <a:spcBef>
                <a:spcPts val="300"/>
              </a:spcBef>
              <a:buClr>
                <a:srgbClr val="EA5532"/>
              </a:buClr>
              <a:buFont typeface="Arial" panose="020B0604020202020204" pitchFamily="34" charset="0"/>
              <a:buChar char="•"/>
            </a:pPr>
            <a:r>
              <a:rPr lang="en-GB" sz="1600" dirty="0">
                <a:solidFill>
                  <a:prstClr val="black"/>
                </a:solidFill>
              </a:rPr>
              <a:t>1 in 304 from birth to 49 years of age</a:t>
            </a:r>
            <a:r>
              <a:rPr lang="en-GB" sz="1600" baseline="30000" dirty="0">
                <a:solidFill>
                  <a:prstClr val="black"/>
                </a:solidFill>
              </a:rPr>
              <a:t>3</a:t>
            </a:r>
            <a:endParaRPr lang="en-GB" sz="1600" dirty="0">
              <a:solidFill>
                <a:prstClr val="black"/>
              </a:solidFill>
            </a:endParaRPr>
          </a:p>
          <a:p>
            <a:pPr marL="274320" lvl="1" indent="-274320">
              <a:spcBef>
                <a:spcPts val="300"/>
              </a:spcBef>
              <a:buClr>
                <a:srgbClr val="EA5532"/>
              </a:buClr>
              <a:buFont typeface="Arial" panose="020B0604020202020204" pitchFamily="34" charset="0"/>
              <a:buChar char="•"/>
            </a:pPr>
            <a:r>
              <a:rPr lang="en-GB" sz="1600" dirty="0">
                <a:solidFill>
                  <a:prstClr val="black"/>
                </a:solidFill>
              </a:rPr>
              <a:t>1 in 44 from 50 to 59 years of age</a:t>
            </a:r>
            <a:r>
              <a:rPr lang="en-GB" sz="1600" baseline="30000" dirty="0">
                <a:solidFill>
                  <a:prstClr val="black"/>
                </a:solidFill>
              </a:rPr>
              <a:t>3</a:t>
            </a:r>
            <a:endParaRPr lang="en-GB" sz="1600" dirty="0">
              <a:solidFill>
                <a:prstClr val="black"/>
              </a:solidFill>
            </a:endParaRPr>
          </a:p>
          <a:p>
            <a:pPr marL="274320" lvl="1" indent="-274320">
              <a:spcBef>
                <a:spcPts val="300"/>
              </a:spcBef>
              <a:buClr>
                <a:srgbClr val="EA5532"/>
              </a:buClr>
              <a:buFont typeface="Arial" panose="020B0604020202020204" pitchFamily="34" charset="0"/>
              <a:buChar char="•"/>
            </a:pPr>
            <a:r>
              <a:rPr lang="en-GB" sz="1600" dirty="0">
                <a:solidFill>
                  <a:prstClr val="black"/>
                </a:solidFill>
              </a:rPr>
              <a:t>1 in 16 from 60 to 69 years of age</a:t>
            </a:r>
            <a:r>
              <a:rPr lang="en-GB" sz="1600" baseline="30000" dirty="0">
                <a:solidFill>
                  <a:prstClr val="black"/>
                </a:solidFill>
              </a:rPr>
              <a:t>3</a:t>
            </a:r>
            <a:endParaRPr lang="en-GB" sz="1600" dirty="0">
              <a:solidFill>
                <a:prstClr val="black"/>
              </a:solidFill>
            </a:endParaRPr>
          </a:p>
          <a:p>
            <a:pPr marL="274320" lvl="1" indent="-274320">
              <a:spcBef>
                <a:spcPts val="300"/>
              </a:spcBef>
              <a:buClr>
                <a:srgbClr val="EA5532"/>
              </a:buClr>
              <a:buFont typeface="Arial" panose="020B0604020202020204" pitchFamily="34" charset="0"/>
              <a:buChar char="•"/>
            </a:pPr>
            <a:r>
              <a:rPr lang="en-GB" sz="1600" dirty="0">
                <a:solidFill>
                  <a:prstClr val="black"/>
                </a:solidFill>
              </a:rPr>
              <a:t>1 in 9 after 70 years of age</a:t>
            </a:r>
            <a:r>
              <a:rPr lang="en-GB" sz="1600" baseline="30000" dirty="0">
                <a:solidFill>
                  <a:prstClr val="black"/>
                </a:solidFill>
              </a:rPr>
              <a:t>3</a:t>
            </a:r>
            <a:endParaRPr lang="en-GB" sz="1600" dirty="0"/>
          </a:p>
        </p:txBody>
      </p:sp>
      <p:sp>
        <p:nvSpPr>
          <p:cNvPr id="13" name="AutoShape 3"/>
          <p:cNvSpPr>
            <a:spLocks noChangeAspect="1" noChangeArrowheads="1" noTextEdit="1"/>
          </p:cNvSpPr>
          <p:nvPr/>
        </p:nvSpPr>
        <p:spPr bwMode="auto">
          <a:xfrm>
            <a:off x="327818" y="1573966"/>
            <a:ext cx="5535612" cy="263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a:off x="330993" y="1585078"/>
            <a:ext cx="5532437" cy="652462"/>
          </a:xfrm>
          <a:custGeom>
            <a:avLst/>
            <a:gdLst>
              <a:gd name="T0" fmla="*/ 1415 w 1472"/>
              <a:gd name="T1" fmla="*/ 0 h 173"/>
              <a:gd name="T2" fmla="*/ 57 w 1472"/>
              <a:gd name="T3" fmla="*/ 0 h 173"/>
              <a:gd name="T4" fmla="*/ 0 w 1472"/>
              <a:gd name="T5" fmla="*/ 57 h 173"/>
              <a:gd name="T6" fmla="*/ 0 w 1472"/>
              <a:gd name="T7" fmla="*/ 173 h 173"/>
              <a:gd name="T8" fmla="*/ 1472 w 1472"/>
              <a:gd name="T9" fmla="*/ 173 h 173"/>
              <a:gd name="T10" fmla="*/ 1472 w 1472"/>
              <a:gd name="T11" fmla="*/ 57 h 173"/>
              <a:gd name="T12" fmla="*/ 1415 w 1472"/>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472" h="173">
                <a:moveTo>
                  <a:pt x="1415" y="0"/>
                </a:moveTo>
                <a:cubicBezTo>
                  <a:pt x="57" y="0"/>
                  <a:pt x="57" y="0"/>
                  <a:pt x="57" y="0"/>
                </a:cubicBezTo>
                <a:cubicBezTo>
                  <a:pt x="26" y="0"/>
                  <a:pt x="0" y="25"/>
                  <a:pt x="0" y="57"/>
                </a:cubicBezTo>
                <a:cubicBezTo>
                  <a:pt x="0" y="173"/>
                  <a:pt x="0" y="173"/>
                  <a:pt x="0" y="173"/>
                </a:cubicBezTo>
                <a:cubicBezTo>
                  <a:pt x="1472" y="173"/>
                  <a:pt x="1472" y="173"/>
                  <a:pt x="1472" y="173"/>
                </a:cubicBezTo>
                <a:cubicBezTo>
                  <a:pt x="1472" y="57"/>
                  <a:pt x="1472" y="57"/>
                  <a:pt x="1472" y="57"/>
                </a:cubicBezTo>
                <a:cubicBezTo>
                  <a:pt x="1472" y="25"/>
                  <a:pt x="1447" y="0"/>
                  <a:pt x="1415" y="0"/>
                </a:cubicBezTo>
                <a:close/>
              </a:path>
            </a:pathLst>
          </a:custGeom>
          <a:solidFill>
            <a:srgbClr val="EA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330993" y="2262941"/>
            <a:ext cx="5532437" cy="1947862"/>
          </a:xfrm>
          <a:custGeom>
            <a:avLst/>
            <a:gdLst>
              <a:gd name="T0" fmla="*/ 1472 w 1472"/>
              <a:gd name="T1" fmla="*/ 0 h 517"/>
              <a:gd name="T2" fmla="*/ 1472 w 1472"/>
              <a:gd name="T3" fmla="*/ 460 h 517"/>
              <a:gd name="T4" fmla="*/ 1415 w 1472"/>
              <a:gd name="T5" fmla="*/ 517 h 517"/>
              <a:gd name="T6" fmla="*/ 57 w 1472"/>
              <a:gd name="T7" fmla="*/ 517 h 517"/>
              <a:gd name="T8" fmla="*/ 0 w 1472"/>
              <a:gd name="T9" fmla="*/ 460 h 517"/>
              <a:gd name="T10" fmla="*/ 0 w 1472"/>
              <a:gd name="T11" fmla="*/ 0 h 517"/>
              <a:gd name="T12" fmla="*/ 1472 w 1472"/>
              <a:gd name="T13" fmla="*/ 0 h 517"/>
            </a:gdLst>
            <a:ahLst/>
            <a:cxnLst>
              <a:cxn ang="0">
                <a:pos x="T0" y="T1"/>
              </a:cxn>
              <a:cxn ang="0">
                <a:pos x="T2" y="T3"/>
              </a:cxn>
              <a:cxn ang="0">
                <a:pos x="T4" y="T5"/>
              </a:cxn>
              <a:cxn ang="0">
                <a:pos x="T6" y="T7"/>
              </a:cxn>
              <a:cxn ang="0">
                <a:pos x="T8" y="T9"/>
              </a:cxn>
              <a:cxn ang="0">
                <a:pos x="T10" y="T11"/>
              </a:cxn>
              <a:cxn ang="0">
                <a:pos x="T12" y="T13"/>
              </a:cxn>
            </a:cxnLst>
            <a:rect l="0" t="0" r="r" b="b"/>
            <a:pathLst>
              <a:path w="1472" h="517">
                <a:moveTo>
                  <a:pt x="1472" y="0"/>
                </a:moveTo>
                <a:cubicBezTo>
                  <a:pt x="1472" y="460"/>
                  <a:pt x="1472" y="460"/>
                  <a:pt x="1472" y="460"/>
                </a:cubicBezTo>
                <a:cubicBezTo>
                  <a:pt x="1472" y="492"/>
                  <a:pt x="1447" y="517"/>
                  <a:pt x="1415" y="517"/>
                </a:cubicBezTo>
                <a:cubicBezTo>
                  <a:pt x="57" y="517"/>
                  <a:pt x="57" y="517"/>
                  <a:pt x="57" y="517"/>
                </a:cubicBezTo>
                <a:cubicBezTo>
                  <a:pt x="26" y="517"/>
                  <a:pt x="0" y="492"/>
                  <a:pt x="0" y="460"/>
                </a:cubicBezTo>
                <a:cubicBezTo>
                  <a:pt x="0" y="0"/>
                  <a:pt x="0" y="0"/>
                  <a:pt x="0" y="0"/>
                </a:cubicBezTo>
                <a:lnTo>
                  <a:pt x="1472" y="0"/>
                </a:lnTo>
                <a:close/>
              </a:path>
            </a:pathLst>
          </a:custGeom>
          <a:solidFill>
            <a:srgbClr val="FBC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Line 8"/>
          <p:cNvSpPr>
            <a:spLocks noChangeShapeType="1"/>
          </p:cNvSpPr>
          <p:nvPr/>
        </p:nvSpPr>
        <p:spPr bwMode="auto">
          <a:xfrm>
            <a:off x="330993" y="2704266"/>
            <a:ext cx="5532437" cy="0"/>
          </a:xfrm>
          <a:prstGeom prst="line">
            <a:avLst/>
          </a:prstGeom>
          <a:noFill/>
          <a:ln w="222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p:cNvSpPr>
            <a:spLocks noChangeShapeType="1"/>
          </p:cNvSpPr>
          <p:nvPr/>
        </p:nvSpPr>
        <p:spPr bwMode="auto">
          <a:xfrm>
            <a:off x="330993" y="3212266"/>
            <a:ext cx="5532437" cy="0"/>
          </a:xfrm>
          <a:prstGeom prst="line">
            <a:avLst/>
          </a:prstGeom>
          <a:noFill/>
          <a:ln w="222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
          <p:cNvSpPr>
            <a:spLocks noChangeShapeType="1"/>
          </p:cNvSpPr>
          <p:nvPr/>
        </p:nvSpPr>
        <p:spPr bwMode="auto">
          <a:xfrm>
            <a:off x="330993" y="3721853"/>
            <a:ext cx="5532437" cy="0"/>
          </a:xfrm>
          <a:prstGeom prst="line">
            <a:avLst/>
          </a:prstGeom>
          <a:noFill/>
          <a:ln w="222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Line 101"/>
          <p:cNvSpPr>
            <a:spLocks noChangeShapeType="1"/>
          </p:cNvSpPr>
          <p:nvPr/>
        </p:nvSpPr>
        <p:spPr bwMode="auto">
          <a:xfrm>
            <a:off x="2442141" y="1573966"/>
            <a:ext cx="0" cy="2636837"/>
          </a:xfrm>
          <a:prstGeom prst="line">
            <a:avLst/>
          </a:prstGeom>
          <a:noFill/>
          <a:ln w="222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Line 102"/>
          <p:cNvSpPr>
            <a:spLocks noChangeShapeType="1"/>
          </p:cNvSpPr>
          <p:nvPr/>
        </p:nvSpPr>
        <p:spPr bwMode="auto">
          <a:xfrm>
            <a:off x="4010818" y="2251828"/>
            <a:ext cx="0" cy="1958975"/>
          </a:xfrm>
          <a:prstGeom prst="line">
            <a:avLst/>
          </a:prstGeom>
          <a:noFill/>
          <a:ln w="222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9" name="Table 108"/>
          <p:cNvGraphicFramePr>
            <a:graphicFrameLocks noGrp="1"/>
          </p:cNvGraphicFramePr>
          <p:nvPr>
            <p:extLst>
              <p:ext uri="{D42A27DB-BD31-4B8C-83A1-F6EECF244321}">
                <p14:modId xmlns:p14="http://schemas.microsoft.com/office/powerpoint/2010/main" val="1166826885"/>
              </p:ext>
            </p:extLst>
          </p:nvPr>
        </p:nvGraphicFramePr>
        <p:xfrm>
          <a:off x="330993" y="1660613"/>
          <a:ext cx="5532437" cy="2511643"/>
        </p:xfrm>
        <a:graphic>
          <a:graphicData uri="http://schemas.openxmlformats.org/drawingml/2006/table">
            <a:tbl>
              <a:tblPr firstRow="1" bandRow="1">
                <a:tableStyleId>{2D5ABB26-0587-4C30-8999-92F81FD0307C}</a:tableStyleId>
              </a:tblPr>
              <a:tblGrid>
                <a:gridCol w="1458405"/>
                <a:gridCol w="2066176"/>
                <a:gridCol w="2007856"/>
              </a:tblGrid>
              <a:tr h="651474">
                <a:tc>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r>
                        <a:rPr lang="en-GB" sz="1400" noProof="0" dirty="0" smtClean="0">
                          <a:latin typeface="+mj-lt"/>
                        </a:rPr>
                        <a:t>Established risk factors</a:t>
                      </a:r>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gridSpan="2">
                  <a:txBody>
                    <a:bodyPr/>
                    <a:lstStyle>
                      <a:lvl1pPr marL="0" algn="l" defTabSz="685800" rtl="0" eaLnBrk="1" latinLnBrk="0" hangingPunct="1">
                        <a:defRPr sz="1350" b="1" kern="1200">
                          <a:solidFill>
                            <a:schemeClr val="lt1"/>
                          </a:solidFill>
                          <a:latin typeface="Times New Roman"/>
                        </a:defRPr>
                      </a:lvl1pPr>
                      <a:lvl2pPr marL="342900" algn="l" defTabSz="685800" rtl="0" eaLnBrk="1" latinLnBrk="0" hangingPunct="1">
                        <a:defRPr sz="1350" b="1" kern="1200">
                          <a:solidFill>
                            <a:schemeClr val="lt1"/>
                          </a:solidFill>
                          <a:latin typeface="Times New Roman"/>
                        </a:defRPr>
                      </a:lvl2pPr>
                      <a:lvl3pPr marL="685800" algn="l" defTabSz="685800" rtl="0" eaLnBrk="1" latinLnBrk="0" hangingPunct="1">
                        <a:defRPr sz="1350" b="1" kern="1200">
                          <a:solidFill>
                            <a:schemeClr val="lt1"/>
                          </a:solidFill>
                          <a:latin typeface="Times New Roman"/>
                        </a:defRPr>
                      </a:lvl3pPr>
                      <a:lvl4pPr marL="1028700" algn="l" defTabSz="685800" rtl="0" eaLnBrk="1" latinLnBrk="0" hangingPunct="1">
                        <a:defRPr sz="1350" b="1" kern="1200">
                          <a:solidFill>
                            <a:schemeClr val="lt1"/>
                          </a:solidFill>
                          <a:latin typeface="Times New Roman"/>
                        </a:defRPr>
                      </a:lvl4pPr>
                      <a:lvl5pPr marL="1371600" algn="l" defTabSz="685800" rtl="0" eaLnBrk="1" latinLnBrk="0" hangingPunct="1">
                        <a:defRPr sz="1350" b="1" kern="1200">
                          <a:solidFill>
                            <a:schemeClr val="lt1"/>
                          </a:solidFill>
                          <a:latin typeface="Times New Roman"/>
                        </a:defRPr>
                      </a:lvl5pPr>
                      <a:lvl6pPr marL="1714500" algn="l" defTabSz="685800" rtl="0" eaLnBrk="1" latinLnBrk="0" hangingPunct="1">
                        <a:defRPr sz="1350" b="1" kern="1200">
                          <a:solidFill>
                            <a:schemeClr val="lt1"/>
                          </a:solidFill>
                          <a:latin typeface="Times New Roman"/>
                        </a:defRPr>
                      </a:lvl6pPr>
                      <a:lvl7pPr marL="2057400" algn="l" defTabSz="685800" rtl="0" eaLnBrk="1" latinLnBrk="0" hangingPunct="1">
                        <a:defRPr sz="1350" b="1" kern="1200">
                          <a:solidFill>
                            <a:schemeClr val="lt1"/>
                          </a:solidFill>
                          <a:latin typeface="Times New Roman"/>
                        </a:defRPr>
                      </a:lvl7pPr>
                      <a:lvl8pPr marL="2400300" algn="l" defTabSz="685800" rtl="0" eaLnBrk="1" latinLnBrk="0" hangingPunct="1">
                        <a:defRPr sz="1350" b="1" kern="1200">
                          <a:solidFill>
                            <a:schemeClr val="lt1"/>
                          </a:solidFill>
                          <a:latin typeface="Times New Roman"/>
                        </a:defRPr>
                      </a:lvl8pPr>
                      <a:lvl9pPr marL="2743200" algn="l" defTabSz="685800" rtl="0" eaLnBrk="1" latinLnBrk="0" hangingPunct="1">
                        <a:defRPr sz="1350" b="1" kern="1200">
                          <a:solidFill>
                            <a:schemeClr val="lt1"/>
                          </a:solidFill>
                          <a:latin typeface="Times New Roman"/>
                        </a:defRPr>
                      </a:lvl9pPr>
                    </a:lstStyle>
                    <a:p>
                      <a:pPr algn="l">
                        <a:spcBef>
                          <a:spcPts val="0"/>
                        </a:spcBef>
                      </a:pPr>
                      <a:r>
                        <a:rPr lang="en-GB" sz="1400" noProof="0" dirty="0" smtClean="0">
                          <a:latin typeface="+mj-lt"/>
                        </a:rPr>
                        <a:t>Possible</a:t>
                      </a:r>
                      <a:r>
                        <a:rPr lang="en-GB" sz="1400" baseline="0" noProof="0" dirty="0" smtClean="0">
                          <a:latin typeface="+mj-lt"/>
                        </a:rPr>
                        <a:t> r</a:t>
                      </a:r>
                      <a:r>
                        <a:rPr lang="en-GB" sz="1400" noProof="0" dirty="0" smtClean="0">
                          <a:latin typeface="+mj-lt"/>
                        </a:rPr>
                        <a:t>isk factors</a:t>
                      </a:r>
                      <a:r>
                        <a:rPr lang="en-GB" sz="1400" baseline="0" noProof="0" dirty="0" smtClean="0">
                          <a:latin typeface="+mj-lt"/>
                        </a:rPr>
                        <a:t> </a:t>
                      </a:r>
                      <a:r>
                        <a:rPr lang="en-GB" sz="1400" noProof="0" dirty="0" smtClean="0">
                          <a:latin typeface="+mj-lt"/>
                        </a:rPr>
                        <a:t>(not backed by statistically significant data)</a:t>
                      </a:r>
                      <a:endParaRPr lang="en-GB" sz="1400" noProof="0" dirty="0">
                        <a:latin typeface="+mj-lt"/>
                      </a:endParaRPr>
                    </a:p>
                  </a:txBody>
                  <a:tcPr marL="914400" marR="0">
                    <a:lnL>
                      <a:noFill/>
                    </a:lnL>
                    <a:lnR>
                      <a:noFill/>
                    </a:lnR>
                    <a:lnT>
                      <a:noFill/>
                    </a:lnT>
                    <a:lnB>
                      <a:noFill/>
                    </a:lnB>
                    <a:lnTlToBr w="12700" cmpd="sng">
                      <a:noFill/>
                      <a:prstDash val="solid"/>
                    </a:lnTlToBr>
                    <a:lnBlToTr w="12700" cmpd="sng">
                      <a:noFill/>
                      <a:prstDash val="solid"/>
                    </a:lnBlToTr>
                  </a:tcPr>
                </a:tc>
                <a:tc hMerge="1">
                  <a:txBody>
                    <a:bodyPr/>
                    <a:lstStyle/>
                    <a:p>
                      <a:pPr algn="ctr"/>
                      <a:endParaRPr lang="en-US" dirty="0"/>
                    </a:p>
                  </a:txBody>
                  <a:tcPr/>
                </a:tc>
              </a:tr>
              <a:tr h="288232">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n-lt"/>
                        </a:rPr>
                        <a:t>Age</a:t>
                      </a:r>
                      <a:endParaRPr lang="en-GB" sz="1400" noProof="0"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Geography</a:t>
                      </a:r>
                      <a:endParaRPr lang="en-GB" sz="1400" noProof="0" dirty="0">
                        <a:solidFill>
                          <a:srgbClr val="000000"/>
                        </a:solidFill>
                        <a:latin typeface="+mj-lt"/>
                      </a:endParaRPr>
                    </a:p>
                  </a:txBody>
                  <a:tcPr marL="914400">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Chemical exposure</a:t>
                      </a:r>
                      <a:endParaRPr lang="en-GB" sz="1400" noProof="0" dirty="0">
                        <a:latin typeface="+mj-lt"/>
                      </a:endParaRPr>
                    </a:p>
                  </a:txBody>
                  <a:tcPr marL="274320">
                    <a:lnL>
                      <a:noFill/>
                    </a:lnL>
                    <a:lnR>
                      <a:noFill/>
                    </a:lnR>
                    <a:lnT>
                      <a:noFill/>
                    </a:lnT>
                    <a:lnB>
                      <a:noFill/>
                    </a:lnB>
                    <a:lnTlToBr w="12700" cmpd="sng">
                      <a:noFill/>
                      <a:prstDash val="solid"/>
                    </a:lnTlToBr>
                    <a:lnBlToTr w="12700" cmpd="sng">
                      <a:noFill/>
                      <a:prstDash val="solid"/>
                    </a:lnBlToTr>
                  </a:tcPr>
                </a:tc>
              </a:tr>
              <a:tr h="515936">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229000"/>
                        </a:lnSpc>
                      </a:pPr>
                      <a:r>
                        <a:rPr lang="en-GB" sz="1400" kern="1200" noProof="0" dirty="0" smtClean="0">
                          <a:solidFill>
                            <a:schemeClr val="tx1"/>
                          </a:solidFill>
                          <a:latin typeface="+mn-lt"/>
                          <a:ea typeface="+mn-ea"/>
                          <a:cs typeface="+mn-cs"/>
                        </a:rPr>
                        <a:t>Ethnicity/race</a:t>
                      </a:r>
                      <a:endParaRPr lang="en-GB" sz="1400" kern="1200" noProof="0" dirty="0">
                        <a:solidFill>
                          <a:schemeClr val="tx1"/>
                        </a:solidFill>
                        <a:latin typeface="+mn-lt"/>
                        <a:ea typeface="+mn-ea"/>
                        <a:cs typeface="+mn-cs"/>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229000"/>
                        </a:lnSpc>
                      </a:pPr>
                      <a:r>
                        <a:rPr lang="en-GB" sz="1400" noProof="0" dirty="0" smtClean="0">
                          <a:latin typeface="+mj-lt"/>
                        </a:rPr>
                        <a:t>Diet</a:t>
                      </a:r>
                      <a:endParaRPr lang="en-GB" sz="1400" noProof="0" dirty="0">
                        <a:latin typeface="+mj-lt"/>
                      </a:endParaRPr>
                    </a:p>
                  </a:txBody>
                  <a:tcPr marL="914400">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100000"/>
                        </a:lnSpc>
                      </a:pPr>
                      <a:r>
                        <a:rPr lang="en-GB" sz="1400" noProof="0" dirty="0" smtClean="0">
                          <a:latin typeface="+mj-lt"/>
                        </a:rPr>
                        <a:t>Sexually </a:t>
                      </a:r>
                      <a:r>
                        <a:rPr lang="en-GB" sz="1400" baseline="0" noProof="0" dirty="0" smtClean="0">
                          <a:latin typeface="+mj-lt"/>
                        </a:rPr>
                        <a:t>transmitted infections</a:t>
                      </a:r>
                      <a:endParaRPr lang="en-GB" sz="1400" noProof="0" dirty="0">
                        <a:latin typeface="+mj-lt"/>
                      </a:endParaRPr>
                    </a:p>
                  </a:txBody>
                  <a:tcPr marL="274320" marR="0" marT="137160" marB="0">
                    <a:lnL>
                      <a:noFill/>
                    </a:lnL>
                    <a:lnR>
                      <a:noFill/>
                    </a:lnR>
                    <a:lnT>
                      <a:noFill/>
                    </a:lnT>
                    <a:lnB>
                      <a:noFill/>
                    </a:lnB>
                    <a:lnTlToBr w="12700" cmpd="sng">
                      <a:noFill/>
                      <a:prstDash val="solid"/>
                    </a:lnTlToBr>
                    <a:lnBlToTr w="12700" cmpd="sng">
                      <a:noFill/>
                      <a:prstDash val="solid"/>
                    </a:lnBlToTr>
                  </a:tcPr>
                </a:tc>
              </a:tr>
              <a:tr h="417937">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0"/>
                        </a:lnSpc>
                      </a:pPr>
                      <a:endParaRPr lang="en-GB" sz="1400" noProof="0" dirty="0">
                        <a:latin typeface="+mj-lt"/>
                      </a:endParaRPr>
                    </a:p>
                  </a:txBody>
                  <a:tcPr marT="365760" marB="0">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0"/>
                        </a:lnSpc>
                      </a:pPr>
                      <a:endParaRPr lang="en-GB" sz="1400" noProof="0" dirty="0">
                        <a:latin typeface="+mj-lt"/>
                      </a:endParaRPr>
                    </a:p>
                  </a:txBody>
                  <a:tcPr marL="914400" marR="0" marT="365760" marB="0">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lnSpc>
                          <a:spcPct val="100000"/>
                        </a:lnSpc>
                      </a:pPr>
                      <a:r>
                        <a:rPr lang="en-GB" sz="1400" noProof="0" dirty="0" smtClean="0">
                          <a:latin typeface="+mj-lt"/>
                        </a:rPr>
                        <a:t>Inflammation</a:t>
                      </a:r>
                      <a:endParaRPr lang="en-GB" sz="1400" noProof="0" dirty="0">
                        <a:latin typeface="+mj-lt"/>
                      </a:endParaRPr>
                    </a:p>
                  </a:txBody>
                  <a:tcPr marL="274320" marT="182880">
                    <a:lnL>
                      <a:noFill/>
                    </a:lnL>
                    <a:lnR>
                      <a:noFill/>
                    </a:lnR>
                    <a:lnT>
                      <a:noFill/>
                    </a:lnT>
                    <a:lnB>
                      <a:noFill/>
                    </a:lnB>
                    <a:lnTlToBr w="12700" cmpd="sng">
                      <a:noFill/>
                      <a:prstDash val="solid"/>
                    </a:lnTlToBr>
                    <a:lnBlToTr w="12700" cmpd="sng">
                      <a:noFill/>
                      <a:prstDash val="solid"/>
                    </a:lnBlToTr>
                  </a:tcPr>
                </a:tc>
              </a:tr>
              <a:tr h="504407">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endParaRPr lang="en-GB" sz="1400" noProof="0" dirty="0">
                        <a:latin typeface="+mj-lt"/>
                      </a:endParaRPr>
                    </a:p>
                  </a:txBody>
                  <a:tcPr>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Smoking</a:t>
                      </a:r>
                      <a:endParaRPr lang="en-GB" sz="1400" noProof="0" dirty="0">
                        <a:latin typeface="+mj-lt"/>
                      </a:endParaRPr>
                    </a:p>
                  </a:txBody>
                  <a:tcPr marL="914400" marT="274320">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dk1"/>
                          </a:solidFill>
                          <a:latin typeface="Times New Roman"/>
                        </a:defRPr>
                      </a:lvl1pPr>
                      <a:lvl2pPr marL="342900" algn="l" defTabSz="685800" rtl="0" eaLnBrk="1" latinLnBrk="0" hangingPunct="1">
                        <a:defRPr sz="1350" kern="1200">
                          <a:solidFill>
                            <a:schemeClr val="dk1"/>
                          </a:solidFill>
                          <a:latin typeface="Times New Roman"/>
                        </a:defRPr>
                      </a:lvl2pPr>
                      <a:lvl3pPr marL="685800" algn="l" defTabSz="685800" rtl="0" eaLnBrk="1" latinLnBrk="0" hangingPunct="1">
                        <a:defRPr sz="1350" kern="1200">
                          <a:solidFill>
                            <a:schemeClr val="dk1"/>
                          </a:solidFill>
                          <a:latin typeface="Times New Roman"/>
                        </a:defRPr>
                      </a:lvl3pPr>
                      <a:lvl4pPr marL="1028700" algn="l" defTabSz="685800" rtl="0" eaLnBrk="1" latinLnBrk="0" hangingPunct="1">
                        <a:defRPr sz="1350" kern="1200">
                          <a:solidFill>
                            <a:schemeClr val="dk1"/>
                          </a:solidFill>
                          <a:latin typeface="Times New Roman"/>
                        </a:defRPr>
                      </a:lvl4pPr>
                      <a:lvl5pPr marL="1371600" algn="l" defTabSz="685800" rtl="0" eaLnBrk="1" latinLnBrk="0" hangingPunct="1">
                        <a:defRPr sz="1350" kern="1200">
                          <a:solidFill>
                            <a:schemeClr val="dk1"/>
                          </a:solidFill>
                          <a:latin typeface="Times New Roman"/>
                        </a:defRPr>
                      </a:lvl5pPr>
                      <a:lvl6pPr marL="1714500" algn="l" defTabSz="685800" rtl="0" eaLnBrk="1" latinLnBrk="0" hangingPunct="1">
                        <a:defRPr sz="1350" kern="1200">
                          <a:solidFill>
                            <a:schemeClr val="dk1"/>
                          </a:solidFill>
                          <a:latin typeface="Times New Roman"/>
                        </a:defRPr>
                      </a:lvl6pPr>
                      <a:lvl7pPr marL="2057400" algn="l" defTabSz="685800" rtl="0" eaLnBrk="1" latinLnBrk="0" hangingPunct="1">
                        <a:defRPr sz="1350" kern="1200">
                          <a:solidFill>
                            <a:schemeClr val="dk1"/>
                          </a:solidFill>
                          <a:latin typeface="Times New Roman"/>
                        </a:defRPr>
                      </a:lvl7pPr>
                      <a:lvl8pPr marL="2400300" algn="l" defTabSz="685800" rtl="0" eaLnBrk="1" latinLnBrk="0" hangingPunct="1">
                        <a:defRPr sz="1350" kern="1200">
                          <a:solidFill>
                            <a:schemeClr val="dk1"/>
                          </a:solidFill>
                          <a:latin typeface="Times New Roman"/>
                        </a:defRPr>
                      </a:lvl8pPr>
                      <a:lvl9pPr marL="2743200" algn="l" defTabSz="685800" rtl="0" eaLnBrk="1" latinLnBrk="0" hangingPunct="1">
                        <a:defRPr sz="1350" kern="1200">
                          <a:solidFill>
                            <a:schemeClr val="dk1"/>
                          </a:solidFill>
                          <a:latin typeface="Times New Roman"/>
                        </a:defRPr>
                      </a:lvl9pPr>
                    </a:lstStyle>
                    <a:p>
                      <a:pPr algn="l"/>
                      <a:r>
                        <a:rPr lang="en-GB" sz="1400" noProof="0" dirty="0" smtClean="0">
                          <a:latin typeface="+mj-lt"/>
                        </a:rPr>
                        <a:t>Vasectomy</a:t>
                      </a:r>
                      <a:endParaRPr lang="en-GB" sz="1400" noProof="0" dirty="0">
                        <a:latin typeface="+mj-lt"/>
                      </a:endParaRPr>
                    </a:p>
                  </a:txBody>
                  <a:tcPr marL="274320" marT="274320">
                    <a:lnL>
                      <a:noFill/>
                    </a:lnL>
                    <a:lnR>
                      <a:noFill/>
                    </a:lnR>
                    <a:lnT>
                      <a:noFill/>
                    </a:lnT>
                    <a:lnB>
                      <a:noFill/>
                    </a:lnB>
                    <a:lnTlToBr w="12700" cmpd="sng">
                      <a:noFill/>
                      <a:prstDash val="solid"/>
                    </a:lnTlToBr>
                    <a:lnBlToTr w="12700" cmpd="sng">
                      <a:noFill/>
                      <a:prstDash val="solid"/>
                    </a:lnBlToTr>
                  </a:tcPr>
                </a:tc>
              </a:tr>
            </a:tbl>
          </a:graphicData>
        </a:graphic>
      </p:graphicFrame>
      <p:sp>
        <p:nvSpPr>
          <p:cNvPr id="3" name="TextBox 2"/>
          <p:cNvSpPr txBox="1"/>
          <p:nvPr/>
        </p:nvSpPr>
        <p:spPr>
          <a:xfrm>
            <a:off x="330993" y="3281535"/>
            <a:ext cx="1034352" cy="307777"/>
          </a:xfrm>
          <a:prstGeom prst="rect">
            <a:avLst/>
          </a:prstGeom>
          <a:noFill/>
        </p:spPr>
        <p:txBody>
          <a:bodyPr wrap="square" rtlCol="0">
            <a:spAutoFit/>
          </a:bodyPr>
          <a:lstStyle/>
          <a:p>
            <a:r>
              <a:rPr lang="en-US" sz="1400" dirty="0" smtClean="0"/>
              <a:t>Heredity</a:t>
            </a:r>
            <a:endParaRPr lang="en-US" sz="1400" dirty="0"/>
          </a:p>
        </p:txBody>
      </p:sp>
      <p:sp>
        <p:nvSpPr>
          <p:cNvPr id="21" name="TextBox 20"/>
          <p:cNvSpPr txBox="1"/>
          <p:nvPr/>
        </p:nvSpPr>
        <p:spPr>
          <a:xfrm>
            <a:off x="2615052" y="3281535"/>
            <a:ext cx="861441" cy="307777"/>
          </a:xfrm>
          <a:prstGeom prst="rect">
            <a:avLst/>
          </a:prstGeom>
          <a:noFill/>
        </p:spPr>
        <p:txBody>
          <a:bodyPr wrap="square" rtlCol="0">
            <a:spAutoFit/>
          </a:bodyPr>
          <a:lstStyle/>
          <a:p>
            <a:r>
              <a:rPr lang="en-US" sz="1400" dirty="0" smtClean="0"/>
              <a:t>Obesity</a:t>
            </a:r>
            <a:endParaRPr lang="en-US" sz="1400" dirty="0"/>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r="36311"/>
          <a:stretch/>
        </p:blipFill>
        <p:spPr>
          <a:xfrm>
            <a:off x="4441115" y="1061300"/>
            <a:ext cx="4702885" cy="4922716"/>
          </a:xfrm>
          <a:prstGeom prst="rect">
            <a:avLst/>
          </a:prstGeom>
        </p:spPr>
      </p:pic>
    </p:spTree>
    <p:extLst>
      <p:ext uri="{BB962C8B-B14F-4D97-AF65-F5344CB8AC3E}">
        <p14:creationId xmlns:p14="http://schemas.microsoft.com/office/powerpoint/2010/main" val="283281430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(3)</a:t>
            </a:r>
            <a:endParaRPr lang="en-US" sz="3000" b="1" dirty="0">
              <a:solidFill>
                <a:schemeClr val="accent2">
                  <a:lumMod val="50000"/>
                </a:schemeClr>
              </a:solidFill>
              <a:latin typeface="+mn-lt"/>
            </a:endParaRPr>
          </a:p>
        </p:txBody>
      </p:sp>
      <p:sp>
        <p:nvSpPr>
          <p:cNvPr id="3" name="Content Placeholder 2"/>
          <p:cNvSpPr txBox="1">
            <a:spLocks/>
          </p:cNvSpPr>
          <p:nvPr/>
        </p:nvSpPr>
        <p:spPr>
          <a:xfrm>
            <a:off x="494522" y="1544217"/>
            <a:ext cx="8649478" cy="4525963"/>
          </a:xfrm>
          <a:prstGeom prst="rect">
            <a:avLst/>
          </a:prstGeom>
        </p:spPr>
        <p:txBody>
          <a:bodyPr vert="horz" lIns="91440" tIns="45720" rIns="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of the following conditions can lead to prostate cancer?</a:t>
            </a:r>
          </a:p>
          <a:p>
            <a:pPr marL="0" lvl="0" indent="0">
              <a:buNone/>
              <a:defRPr/>
            </a:pPr>
            <a:endParaRPr lang="en-GB" sz="1600" dirty="0"/>
          </a:p>
          <a:p>
            <a:pPr marL="365760" lvl="0" indent="-365760">
              <a:buFont typeface="+mj-lt"/>
              <a:buAutoNum type="arabicPeriod"/>
              <a:defRPr/>
            </a:pPr>
            <a:r>
              <a:rPr lang="en-GB" sz="1600" dirty="0" err="1"/>
              <a:t>PIA</a:t>
            </a:r>
            <a:endParaRPr lang="en-GB" sz="1600" dirty="0"/>
          </a:p>
          <a:p>
            <a:pPr marL="365760" lvl="0" indent="-365760">
              <a:lnSpc>
                <a:spcPct val="150000"/>
              </a:lnSpc>
              <a:buFont typeface="+mj-lt"/>
              <a:buAutoNum type="arabicPeriod"/>
              <a:defRPr/>
            </a:pPr>
            <a:r>
              <a:rPr lang="en-GB" sz="1600" dirty="0"/>
              <a:t>Low-grade PIN</a:t>
            </a:r>
          </a:p>
          <a:p>
            <a:pPr marL="365760" lvl="0" indent="-365760">
              <a:lnSpc>
                <a:spcPct val="150000"/>
              </a:lnSpc>
              <a:buFont typeface="+mj-lt"/>
              <a:buAutoNum type="arabicPeriod"/>
              <a:defRPr/>
            </a:pPr>
            <a:r>
              <a:rPr lang="en-GB" sz="1600" dirty="0"/>
              <a:t>High-grade PIN</a:t>
            </a:r>
          </a:p>
          <a:p>
            <a:pPr marL="365760" lvl="0" indent="-365760">
              <a:lnSpc>
                <a:spcPct val="150000"/>
              </a:lnSpc>
              <a:buFont typeface="+mj-lt"/>
              <a:buAutoNum type="arabicPeriod"/>
              <a:defRPr/>
            </a:pPr>
            <a:r>
              <a:rPr lang="en-GB" sz="1600" dirty="0"/>
              <a:t>All of the above</a:t>
            </a:r>
          </a:p>
          <a:p>
            <a:pPr lvl="0">
              <a:buAutoNum type="arabicPeriod"/>
              <a:defRPr/>
            </a:pPr>
            <a:endParaRPr lang="en-GB" sz="1600" dirty="0"/>
          </a:p>
          <a:p>
            <a:pPr lvl="0">
              <a:buAutoNum type="arabicPeriod"/>
              <a:defRPr/>
            </a:pPr>
            <a:endParaRPr lang="en-US" sz="1600" dirty="0"/>
          </a:p>
          <a:p>
            <a:pPr marL="0" lvl="0" indent="0">
              <a:buNone/>
              <a:defRPr/>
            </a:pPr>
            <a:endParaRPr kumimoji="0" lang="en-US" sz="1600" i="0" u="none" strike="noStrike" kern="1200" cap="none" spc="0" normalizeH="0" baseline="0" noProof="0" dirty="0">
              <a:ln>
                <a:noFill/>
              </a:ln>
              <a:solidFill>
                <a:sysClr val="windowText" lastClr="000000"/>
              </a:solidFill>
              <a:effectLst/>
              <a:uLnTx/>
              <a:uFillTx/>
            </a:endParaRPr>
          </a:p>
          <a:p>
            <a:pPr marL="0" lvl="0" indent="0">
              <a:buNone/>
              <a:defRPr/>
            </a:pPr>
            <a:endParaRPr kumimoji="0" lang="en-GB" sz="1600" i="0" u="none" strike="noStrike" kern="1200" cap="none" spc="0" normalizeH="0" baseline="0" noProof="0" dirty="0">
              <a:ln>
                <a:noFill/>
              </a:ln>
              <a:solidFill>
                <a:sysClr val="windowText" lastClr="000000"/>
              </a:solidFill>
              <a:effectLst/>
              <a:uLnTx/>
              <a:uFillTx/>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IN" sz="1600" spc="-38" dirty="0" smtClean="0">
                <a:solidFill>
                  <a:srgbClr val="A7381D"/>
                </a:solidFill>
                <a:ea typeface="+mj-ea"/>
                <a:cs typeface="+mj-cs"/>
              </a:rPr>
              <a:t>5/7</a:t>
            </a:r>
            <a:endParaRPr lang="en-IN" sz="1600" spc="-38" dirty="0">
              <a:solidFill>
                <a:srgbClr val="A7381D"/>
              </a:solidFill>
              <a:ea typeface="+mj-ea"/>
              <a:cs typeface="+mj-cs"/>
            </a:endParaRPr>
          </a:p>
        </p:txBody>
      </p:sp>
      <p:sp>
        <p:nvSpPr>
          <p:cNvPr id="4" name="TextBox 3"/>
          <p:cNvSpPr txBox="1"/>
          <p:nvPr/>
        </p:nvSpPr>
        <p:spPr>
          <a:xfrm>
            <a:off x="494522" y="3722435"/>
            <a:ext cx="4944152" cy="461665"/>
          </a:xfrm>
          <a:prstGeom prst="rect">
            <a:avLst/>
          </a:prstGeom>
          <a:noFill/>
        </p:spPr>
        <p:txBody>
          <a:bodyPr wrap="square" rtlCol="0">
            <a:spAutoFit/>
          </a:bodyPr>
          <a:lstStyle/>
          <a:p>
            <a:pPr lvl="0"/>
            <a:r>
              <a:rPr lang="en-US" sz="1200" dirty="0" err="1"/>
              <a:t>PIA</a:t>
            </a:r>
            <a:r>
              <a:rPr lang="en-US" sz="1200" dirty="0"/>
              <a:t>, </a:t>
            </a:r>
            <a:r>
              <a:rPr lang="en-GB" sz="1200" dirty="0"/>
              <a:t>proliferative inflammatory atrophy; PIN, prostatic intraepithelial neoplasia.</a:t>
            </a:r>
            <a:r>
              <a:rPr lang="en-US" sz="1200" dirty="0"/>
              <a:t> </a:t>
            </a:r>
            <a:endParaRPr lang="en-GB" sz="12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1" name="Rounded Rectangle 10"/>
          <p:cNvSpPr/>
          <p:nvPr/>
        </p:nvSpPr>
        <p:spPr>
          <a:xfrm>
            <a:off x="422454" y="2132896"/>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55448" tIns="0" rIns="0" bIns="0" rtlCol="0" anchor="ctr"/>
          <a:lstStyle/>
          <a:p>
            <a:pPr marL="342900" lvl="0" indent="-342900">
              <a:buFont typeface="+mj-lt"/>
              <a:buAutoNum type="arabicPeriod"/>
            </a:pPr>
            <a:r>
              <a:rPr lang="en-GB" sz="1600" dirty="0"/>
              <a:t>PIA</a:t>
            </a:r>
            <a:endParaRPr lang="en-GB" sz="1600" dirty="0">
              <a:cs typeface="Times New Roman"/>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878" y="2198758"/>
            <a:ext cx="213050" cy="213050"/>
          </a:xfrm>
          <a:prstGeom prst="rect">
            <a:avLst/>
          </a:prstGeom>
        </p:spPr>
      </p:pic>
      <p:sp>
        <p:nvSpPr>
          <p:cNvPr id="13" name="Rounded Rectangle 12"/>
          <p:cNvSpPr/>
          <p:nvPr/>
        </p:nvSpPr>
        <p:spPr>
          <a:xfrm>
            <a:off x="422454" y="2900758"/>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3"/>
              <a:defRPr/>
            </a:pPr>
            <a:r>
              <a:rPr lang="en-GB" sz="1600" dirty="0" smtClean="0"/>
              <a:t>High-grade </a:t>
            </a:r>
            <a:r>
              <a:rPr lang="en-GB" sz="1600" dirty="0"/>
              <a:t>PIN</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878" y="2966620"/>
            <a:ext cx="213050" cy="213050"/>
          </a:xfrm>
          <a:prstGeom prst="rect">
            <a:avLst/>
          </a:prstGeom>
        </p:spPr>
      </p:pic>
      <p:sp>
        <p:nvSpPr>
          <p:cNvPr id="15" name="Rectangle 2"/>
          <p:cNvSpPr/>
          <p:nvPr/>
        </p:nvSpPr>
        <p:spPr>
          <a:xfrm>
            <a:off x="102122" y="205110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p:cNvSpPr/>
          <p:nvPr/>
        </p:nvSpPr>
        <p:spPr>
          <a:xfrm>
            <a:off x="75045" y="287137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81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2.77778E-7 -1.85185E-6 L 0.32847 0.00046 " pathEditMode="relative" rAng="0" ptsTypes="AA">
                                      <p:cBhvr>
                                        <p:cTn id="16" dur="1000" fill="hold"/>
                                        <p:tgtEl>
                                          <p:spTgt spid="15"/>
                                        </p:tgtEl>
                                        <p:attrNameLst>
                                          <p:attrName>ppt_x</p:attrName>
                                          <p:attrName>ppt_y</p:attrName>
                                        </p:attrNameLst>
                                      </p:cBhvr>
                                      <p:rCtr x="16424" y="23"/>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p:stCondLst>
                              <p:cond delay="3000"/>
                            </p:stCondLst>
                            <p:childTnLst>
                              <p:par>
                                <p:cTn id="28" presetID="42" presetClass="path" presetSubtype="0" accel="50000" decel="50000" fill="hold" grpId="0" nodeType="afterEffect">
                                  <p:stCondLst>
                                    <p:cond delay="0"/>
                                  </p:stCondLst>
                                  <p:childTnLst>
                                    <p:animMotion origin="layout" path="M 1.11111E-6 -2.96296E-6 L 0.32847 0.00047 " pathEditMode="relative" rAng="0" ptsTypes="AA">
                                      <p:cBhvr>
                                        <p:cTn id="29" dur="1000" fill="hold"/>
                                        <p:tgtEl>
                                          <p:spTgt spid="16"/>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(4)</a:t>
            </a:r>
            <a:endParaRPr lang="en-US" sz="3000" b="1" dirty="0">
              <a:solidFill>
                <a:schemeClr val="accent2">
                  <a:lumMod val="50000"/>
                </a:schemeClr>
              </a:solidFill>
              <a:latin typeface="+mn-lt"/>
            </a:endParaRPr>
          </a:p>
        </p:txBody>
      </p:sp>
      <p:sp>
        <p:nvSpPr>
          <p:cNvPr id="3" name="Content Placeholder 2"/>
          <p:cNvSpPr txBox="1">
            <a:spLocks/>
          </p:cNvSpPr>
          <p:nvPr/>
        </p:nvSpPr>
        <p:spPr>
          <a:xfrm>
            <a:off x="494522" y="154421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of the following are early warning symptoms for prostate cancer?</a:t>
            </a:r>
          </a:p>
          <a:p>
            <a:pPr marL="0" lvl="0" indent="0">
              <a:buNone/>
              <a:defRPr/>
            </a:pPr>
            <a:endParaRPr kumimoji="0" lang="en-GB" sz="1600" i="0" u="none" strike="noStrike" kern="1200" cap="none" spc="0" normalizeH="0" baseline="0" noProof="0" dirty="0">
              <a:ln>
                <a:noFill/>
              </a:ln>
              <a:solidFill>
                <a:sysClr val="windowText" lastClr="000000"/>
              </a:solidFill>
              <a:effectLst/>
              <a:uLnTx/>
              <a:uFillTx/>
            </a:endParaRPr>
          </a:p>
          <a:p>
            <a:pPr marL="365760" lvl="0" indent="-365760">
              <a:lnSpc>
                <a:spcPct val="150000"/>
              </a:lnSpc>
              <a:buFont typeface="+mj-lt"/>
              <a:buAutoNum type="arabicPeriod"/>
              <a:defRPr/>
            </a:pPr>
            <a:r>
              <a:rPr lang="en-GB" sz="1600" dirty="0">
                <a:solidFill>
                  <a:prstClr val="black"/>
                </a:solidFill>
              </a:rPr>
              <a:t>Pain or burning during urination</a:t>
            </a:r>
          </a:p>
          <a:p>
            <a:pPr marL="365760" lvl="0" indent="-365760">
              <a:lnSpc>
                <a:spcPct val="150000"/>
              </a:lnSpc>
              <a:buFont typeface="+mj-lt"/>
              <a:buAutoNum type="arabicPeriod"/>
              <a:defRPr/>
            </a:pPr>
            <a:r>
              <a:rPr lang="en-GB" sz="1600" dirty="0">
                <a:solidFill>
                  <a:prstClr val="black"/>
                </a:solidFill>
              </a:rPr>
              <a:t>Blood in the urine or semen </a:t>
            </a:r>
          </a:p>
          <a:p>
            <a:pPr marL="365760" lvl="0" indent="-365760">
              <a:lnSpc>
                <a:spcPct val="150000"/>
              </a:lnSpc>
              <a:buFont typeface="+mj-lt"/>
              <a:buAutoNum type="arabicPeriod"/>
              <a:defRPr/>
            </a:pPr>
            <a:r>
              <a:rPr lang="en-GB" sz="1600" dirty="0">
                <a:solidFill>
                  <a:prstClr val="black"/>
                </a:solidFill>
              </a:rPr>
              <a:t>Back, pelvic or hip pain</a:t>
            </a:r>
          </a:p>
          <a:p>
            <a:pPr marL="365760" lvl="0" indent="-365760">
              <a:lnSpc>
                <a:spcPct val="150000"/>
              </a:lnSpc>
              <a:buFont typeface="+mj-lt"/>
              <a:buAutoNum type="arabicPeriod"/>
              <a:defRPr/>
            </a:pPr>
            <a:r>
              <a:rPr lang="en-GB" sz="1600" dirty="0"/>
              <a:t>No early warning symptoms</a:t>
            </a:r>
          </a:p>
          <a:p>
            <a:pPr marL="0" marR="0" lvl="0" indent="0" algn="l" defTabSz="457200" rtl="0" eaLnBrk="1" fontAlgn="auto" latinLnBrk="0" hangingPunct="1">
              <a:lnSpc>
                <a:spcPct val="100000"/>
              </a:lnSpc>
              <a:spcBef>
                <a:spcPct val="20000"/>
              </a:spcBef>
              <a:spcAft>
                <a:spcPts val="0"/>
              </a:spcAft>
              <a:buClrTx/>
              <a:buSzTx/>
              <a:buNone/>
              <a:tabLst/>
              <a:defRPr/>
            </a:pPr>
            <a:endParaRPr kumimoji="0" lang="en-GB" sz="1800" i="0" u="none" strike="noStrike" kern="1200" cap="none" spc="0" normalizeH="0" baseline="0" noProof="0" dirty="0">
              <a:ln>
                <a:noFill/>
              </a:ln>
              <a:solidFill>
                <a:sysClr val="windowText" lastClr="000000"/>
              </a:solidFill>
              <a:effectLst/>
              <a:uLnTx/>
              <a:uFillTx/>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IN" sz="1600" spc="-38" dirty="0" smtClean="0">
                <a:solidFill>
                  <a:srgbClr val="A7381D"/>
                </a:solidFill>
                <a:ea typeface="+mj-ea"/>
                <a:cs typeface="+mj-cs"/>
              </a:rPr>
              <a:t>6/7</a:t>
            </a:r>
            <a:endParaRPr lang="en-IN" sz="1600" spc="-38" dirty="0">
              <a:solidFill>
                <a:srgbClr val="A7381D"/>
              </a:solidFill>
              <a:ea typeface="+mj-ea"/>
              <a:cs typeface="+mj-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4" name="Rounded Rectangle 13"/>
          <p:cNvSpPr/>
          <p:nvPr/>
        </p:nvSpPr>
        <p:spPr>
          <a:xfrm>
            <a:off x="488172" y="3444785"/>
            <a:ext cx="343199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marL="365760" lvl="0" indent="-342900">
              <a:buFont typeface="+mj-lt"/>
              <a:buAutoNum type="arabicPeriod" startAt="4"/>
            </a:pPr>
            <a:r>
              <a:rPr lang="en-GB" sz="1600" dirty="0">
                <a:cs typeface="Times New Roman"/>
              </a:rPr>
              <a:t>No early warning </a:t>
            </a:r>
            <a:r>
              <a:rPr lang="en-GB" sz="1600" dirty="0" smtClean="0">
                <a:cs typeface="Times New Roman"/>
              </a:rPr>
              <a:t>symptoms</a:t>
            </a:r>
            <a:endParaRPr lang="en-GB" sz="1600" dirty="0">
              <a:cs typeface="Times New Roman"/>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555" y="3510647"/>
            <a:ext cx="213050" cy="213050"/>
          </a:xfrm>
          <a:prstGeom prst="rect">
            <a:avLst/>
          </a:prstGeom>
        </p:spPr>
      </p:pic>
      <p:sp>
        <p:nvSpPr>
          <p:cNvPr id="16" name="Rectangle 2"/>
          <p:cNvSpPr/>
          <p:nvPr/>
        </p:nvSpPr>
        <p:spPr>
          <a:xfrm>
            <a:off x="0" y="3406486"/>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01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53" presetClass="entr" presetSubtype="16" fill="hold" nodeType="withEffect">
                                  <p:stCondLst>
                                    <p:cond delay="20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childTnLst>
                          </p:cTn>
                        </p:par>
                        <p:par>
                          <p:cTn id="13" fill="hold">
                            <p:stCondLst>
                              <p:cond delay="700"/>
                            </p:stCondLst>
                            <p:childTnLst>
                              <p:par>
                                <p:cTn id="14" presetID="42" presetClass="path" presetSubtype="0" accel="50000" decel="50000" fill="hold" grpId="0" nodeType="afterEffect">
                                  <p:stCondLst>
                                    <p:cond delay="0"/>
                                  </p:stCondLst>
                                  <p:childTnLst>
                                    <p:animMotion origin="layout" path="M 4.44444E-6 -2.22222E-6 L 0.43125 0.01343 " pathEditMode="relative" rAng="0" ptsTypes="AA">
                                      <p:cBhvr>
                                        <p:cTn id="15" dur="1000" fill="hold"/>
                                        <p:tgtEl>
                                          <p:spTgt spid="16"/>
                                        </p:tgtEl>
                                        <p:attrNameLst>
                                          <p:attrName>ppt_x</p:attrName>
                                          <p:attrName>ppt_y</p:attrName>
                                        </p:attrNameLst>
                                      </p:cBhvr>
                                      <p:rCtr x="21563"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22" y="1544217"/>
            <a:ext cx="81922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of the following are established risk factors for prostate cancer?</a:t>
            </a:r>
            <a:br>
              <a:rPr lang="en-US" sz="1600" dirty="0"/>
            </a:br>
            <a:endParaRPr kumimoji="0" lang="en-GB" sz="1600" i="0" u="none" strike="noStrike" kern="1200" cap="none" spc="0" normalizeH="0" baseline="0" noProof="0" dirty="0">
              <a:ln>
                <a:noFill/>
              </a:ln>
              <a:solidFill>
                <a:sysClr val="windowText" lastClr="000000"/>
              </a:solidFill>
              <a:effectLst/>
              <a:uLnTx/>
              <a:uFillTx/>
            </a:endParaRPr>
          </a:p>
          <a:p>
            <a:pPr lvl="0">
              <a:lnSpc>
                <a:spcPct val="150000"/>
              </a:lnSpc>
              <a:buFont typeface="+mj-lt"/>
              <a:buAutoNum type="arabicPeriod"/>
              <a:defRPr/>
            </a:pPr>
            <a:r>
              <a:rPr lang="en-GB" sz="1600" dirty="0" smtClean="0">
                <a:cs typeface="Times New Roman"/>
              </a:rPr>
              <a:t>Age</a:t>
            </a:r>
            <a:endParaRPr lang="en-GB" sz="1600" dirty="0">
              <a:cs typeface="Times New Roman"/>
            </a:endParaRPr>
          </a:p>
          <a:p>
            <a:pPr lvl="0">
              <a:lnSpc>
                <a:spcPct val="170000"/>
              </a:lnSpc>
              <a:buFont typeface="+mj-lt"/>
              <a:buAutoNum type="arabicPeriod"/>
              <a:defRPr/>
            </a:pPr>
            <a:r>
              <a:rPr lang="en-GB" sz="1600" dirty="0" smtClean="0">
                <a:cs typeface="Times New Roman"/>
              </a:rPr>
              <a:t>Family history</a:t>
            </a:r>
          </a:p>
          <a:p>
            <a:pPr lvl="0">
              <a:lnSpc>
                <a:spcPct val="170000"/>
              </a:lnSpc>
              <a:buFont typeface="+mj-lt"/>
              <a:buAutoNum type="arabicPeriod"/>
              <a:defRPr/>
            </a:pPr>
            <a:r>
              <a:rPr lang="en-US" sz="1600" dirty="0" smtClean="0">
                <a:cs typeface="Times New Roman"/>
              </a:rPr>
              <a:t>Diet</a:t>
            </a:r>
            <a:endParaRPr lang="en-GB" sz="1600" dirty="0">
              <a:cs typeface="Times New Roman"/>
            </a:endParaRPr>
          </a:p>
          <a:p>
            <a:pPr lvl="0">
              <a:lnSpc>
                <a:spcPct val="150000"/>
              </a:lnSpc>
              <a:buFont typeface="+mj-lt"/>
              <a:buAutoNum type="arabicPeriod"/>
              <a:defRPr/>
            </a:pPr>
            <a:r>
              <a:rPr lang="en-GB" sz="1600" dirty="0" smtClean="0">
                <a:cs typeface="Times New Roman"/>
              </a:rPr>
              <a:t>All </a:t>
            </a:r>
            <a:r>
              <a:rPr lang="en-GB" sz="1600" dirty="0">
                <a:cs typeface="Times New Roman"/>
              </a:rPr>
              <a:t>of the above</a:t>
            </a:r>
            <a:endParaRPr kumimoji="0" lang="en-GB" sz="1600" i="0" u="none" strike="noStrike" kern="1200" cap="none" spc="0" normalizeH="0" baseline="0" noProof="0" dirty="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(5)</a:t>
            </a:r>
            <a:endParaRPr lang="en-US" sz="3000" b="1"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 name="TextBox 7"/>
          <p:cNvSpPr txBox="1"/>
          <p:nvPr/>
        </p:nvSpPr>
        <p:spPr>
          <a:xfrm>
            <a:off x="-27384" y="1044960"/>
            <a:ext cx="456985" cy="338554"/>
          </a:xfrm>
          <a:prstGeom prst="rect">
            <a:avLst/>
          </a:prstGeom>
          <a:noFill/>
        </p:spPr>
        <p:txBody>
          <a:bodyPr wrap="none" rtlCol="0">
            <a:spAutoFit/>
          </a:bodyPr>
          <a:lstStyle/>
          <a:p>
            <a:r>
              <a:rPr lang="en-GB" sz="1600" spc="-38" dirty="0" smtClean="0">
                <a:solidFill>
                  <a:srgbClr val="A7381D"/>
                </a:solidFill>
                <a:ea typeface="+mj-ea"/>
                <a:cs typeface="+mj-cs"/>
              </a:rPr>
              <a:t>7/7</a:t>
            </a:r>
            <a:endParaRPr lang="en-IN" sz="1600" spc="-38" dirty="0">
              <a:solidFill>
                <a:srgbClr val="A7381D"/>
              </a:solidFill>
              <a:ea typeface="+mj-ea"/>
              <a:cs typeface="+mj-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3" name="Rounded Rectangle 12"/>
          <p:cNvSpPr/>
          <p:nvPr/>
        </p:nvSpPr>
        <p:spPr>
          <a:xfrm>
            <a:off x="418948" y="2160007"/>
            <a:ext cx="2458379"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8016" tIns="0" rIns="1536192" bIns="0" rtlCol="0" anchor="ctr"/>
          <a:lstStyle/>
          <a:p>
            <a:pPr marL="342900" lvl="0" indent="-342900" algn="ctr">
              <a:buFont typeface="+mj-lt"/>
              <a:buAutoNum type="arabicPeriod"/>
            </a:pPr>
            <a:r>
              <a:rPr lang="en-GB" sz="1600" dirty="0" smtClean="0"/>
              <a:t>Age</a:t>
            </a:r>
            <a:endParaRPr lang="en-GB" sz="1600" dirty="0">
              <a:cs typeface="Times New Roman"/>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994" y="2225869"/>
            <a:ext cx="213050" cy="213050"/>
          </a:xfrm>
          <a:prstGeom prst="rect">
            <a:avLst/>
          </a:prstGeom>
        </p:spPr>
      </p:pic>
      <p:sp>
        <p:nvSpPr>
          <p:cNvPr id="15" name="Rounded Rectangle 14"/>
          <p:cNvSpPr/>
          <p:nvPr/>
        </p:nvSpPr>
        <p:spPr>
          <a:xfrm>
            <a:off x="418949" y="2607875"/>
            <a:ext cx="2458378"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lstStyle/>
          <a:p>
            <a:pPr marL="342900" lvl="0" indent="-342900">
              <a:buFont typeface="+mj-lt"/>
              <a:buAutoNum type="arabicPeriod" startAt="2"/>
              <a:defRPr/>
            </a:pPr>
            <a:r>
              <a:rPr lang="en-GB" sz="1600" dirty="0" smtClean="0">
                <a:cs typeface="Times New Roman"/>
              </a:rPr>
              <a:t>Family </a:t>
            </a:r>
            <a:r>
              <a:rPr lang="en-GB" sz="1600" dirty="0">
                <a:cs typeface="Times New Roman"/>
              </a:rPr>
              <a:t>history</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994" y="2673737"/>
            <a:ext cx="213050" cy="213050"/>
          </a:xfrm>
          <a:prstGeom prst="rect">
            <a:avLst/>
          </a:prstGeom>
        </p:spPr>
      </p:pic>
      <p:sp>
        <p:nvSpPr>
          <p:cNvPr id="17" name="Rectangle 2"/>
          <p:cNvSpPr/>
          <p:nvPr/>
        </p:nvSpPr>
        <p:spPr>
          <a:xfrm>
            <a:off x="43598" y="211391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p:cNvSpPr/>
          <p:nvPr/>
        </p:nvSpPr>
        <p:spPr>
          <a:xfrm>
            <a:off x="-27606" y="2545420"/>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840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500"/>
                            </p:stCondLst>
                            <p:childTnLst>
                              <p:par>
                                <p:cTn id="15" presetID="42" presetClass="path" presetSubtype="0" accel="50000" decel="50000" fill="hold" grpId="0" nodeType="afterEffect">
                                  <p:stCondLst>
                                    <p:cond delay="0"/>
                                  </p:stCondLst>
                                  <p:childTnLst>
                                    <p:animMotion origin="layout" path="M 3.33333E-6 3.7037E-6 L 0.32847 0.00046 " pathEditMode="relative" rAng="0" ptsTypes="AA">
                                      <p:cBhvr>
                                        <p:cTn id="16" dur="1000" fill="hold"/>
                                        <p:tgtEl>
                                          <p:spTgt spid="17"/>
                                        </p:tgtEl>
                                        <p:attrNameLst>
                                          <p:attrName>ppt_x</p:attrName>
                                          <p:attrName>ppt_y</p:attrName>
                                        </p:attrNameLst>
                                      </p:cBhvr>
                                      <p:rCtr x="16424" y="23"/>
                                    </p:animMotion>
                                  </p:childTnLst>
                                </p:cTn>
                              </p:par>
                            </p:childTnLst>
                          </p:cTn>
                        </p:par>
                        <p:par>
                          <p:cTn id="17" fill="hold">
                            <p:stCondLst>
                              <p:cond delay="2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3000"/>
                            </p:stCondLst>
                            <p:childTnLst>
                              <p:par>
                                <p:cTn id="22" presetID="42" presetClass="path" presetSubtype="0" accel="50000" decel="50000" fill="hold" grpId="0" nodeType="afterEffect">
                                  <p:stCondLst>
                                    <p:cond delay="0"/>
                                  </p:stCondLst>
                                  <p:childTnLst>
                                    <p:animMotion origin="layout" path="M -4.16667E-6 2.22222E-6 L 0.32848 0.00046 " pathEditMode="relative" rAng="0" ptsTypes="AA">
                                      <p:cBhvr>
                                        <p:cTn id="23" dur="1000" fill="hold"/>
                                        <p:tgtEl>
                                          <p:spTgt spid="18"/>
                                        </p:tgtEl>
                                        <p:attrNameLst>
                                          <p:attrName>ppt_x</p:attrName>
                                          <p:attrName>ppt_y</p:attrName>
                                        </p:attrNameLst>
                                      </p:cBhvr>
                                      <p:rCtr x="16424" y="23"/>
                                    </p:animMotion>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Disclaimer</a:t>
            </a:r>
          </a:p>
        </p:txBody>
      </p:sp>
      <p:sp>
        <p:nvSpPr>
          <p:cNvPr id="3" name="Rectangle 2"/>
          <p:cNvSpPr/>
          <p:nvPr/>
        </p:nvSpPr>
        <p:spPr>
          <a:xfrm>
            <a:off x="457200" y="1874729"/>
            <a:ext cx="8229600" cy="310854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accent1"/>
              </a:buClr>
              <a:buFont typeface="Arial" panose="020B0604020202020204" pitchFamily="34" charset="0"/>
              <a:buChar char="•"/>
            </a:pPr>
            <a:endParaRPr lang="en-US" sz="2800" dirty="0">
              <a:ln/>
            </a:endParaRPr>
          </a:p>
          <a:p>
            <a:pPr marL="285750" indent="-285750">
              <a:buClr>
                <a:schemeClr val="accent1"/>
              </a:buClr>
              <a:buFont typeface="Arial" panose="020B0604020202020204" pitchFamily="34" charset="0"/>
              <a:buChar char="•"/>
            </a:pPr>
            <a:r>
              <a:rPr lang="en-GB" sz="2800" dirty="0">
                <a:ln/>
              </a:rPr>
              <a:t>These training slides must be approved by your local medical and regulatory </a:t>
            </a:r>
            <a:r>
              <a:rPr lang="en-GB" sz="2800" dirty="0" smtClean="0">
                <a:ln/>
              </a:rPr>
              <a:t>departments </a:t>
            </a:r>
            <a:r>
              <a:rPr lang="en-GB" sz="2800" dirty="0">
                <a:ln/>
              </a:rPr>
              <a:t>in accordance with your country-specific laws and regulations.</a:t>
            </a:r>
          </a:p>
          <a:p>
            <a:pPr marL="285750" indent="-285750">
              <a:buClr>
                <a:schemeClr val="accent1"/>
              </a:buClr>
              <a:buFont typeface="Arial" panose="020B0604020202020204" pitchFamily="34" charset="0"/>
              <a:buChar char="•"/>
            </a:pPr>
            <a:endParaRPr lang="en-GB" sz="2800" dirty="0">
              <a:ln/>
            </a:endParaRPr>
          </a:p>
          <a:p>
            <a:pPr marL="285750" indent="-285750">
              <a:buClr>
                <a:schemeClr val="accent1"/>
              </a:buClr>
              <a:buFont typeface="Arial" panose="020B0604020202020204" pitchFamily="34" charset="0"/>
              <a:buChar char="•"/>
            </a:pPr>
            <a:r>
              <a:rPr lang="en-GB" sz="2800" dirty="0">
                <a:ln/>
              </a:rPr>
              <a:t>These slides are meant for internal training purpose only.</a:t>
            </a:r>
          </a:p>
        </p:txBody>
      </p:sp>
    </p:spTree>
    <p:extLst>
      <p:ext uri="{BB962C8B-B14F-4D97-AF65-F5344CB8AC3E}">
        <p14:creationId xmlns:p14="http://schemas.microsoft.com/office/powerpoint/2010/main" val="47442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US" sz="3200" b="1" dirty="0">
                <a:solidFill>
                  <a:schemeClr val="accent2">
                    <a:lumMod val="50000"/>
                  </a:schemeClr>
                </a:solidFill>
                <a:latin typeface="+mn-lt"/>
              </a:rPr>
              <a:t>Epidemiology of Prostate Cancer</a:t>
            </a:r>
          </a:p>
        </p:txBody>
      </p:sp>
    </p:spTree>
    <p:extLst>
      <p:ext uri="{BB962C8B-B14F-4D97-AF65-F5344CB8AC3E}">
        <p14:creationId xmlns:p14="http://schemas.microsoft.com/office/powerpoint/2010/main" val="424903194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Epidemiology</a:t>
            </a:r>
          </a:p>
        </p:txBody>
      </p:sp>
      <p:sp>
        <p:nvSpPr>
          <p:cNvPr id="4" name="Content Placeholder 2"/>
          <p:cNvSpPr txBox="1">
            <a:spLocks/>
          </p:cNvSpPr>
          <p:nvPr/>
        </p:nvSpPr>
        <p:spPr>
          <a:xfrm>
            <a:off x="457200" y="15494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Worldwide burden of prostate cancer is expected to increase by 2030.</a:t>
            </a:r>
            <a:r>
              <a:rPr kumimoji="0" lang="en-GB" sz="1600" b="0" i="0" u="none" strike="noStrike" kern="1200" cap="none" spc="0" normalizeH="0" baseline="30000" noProof="0" dirty="0">
                <a:ln>
                  <a:noFill/>
                </a:ln>
                <a:solidFill>
                  <a:sysClr val="windowText" lastClr="000000"/>
                </a:solidFill>
                <a:effectLst/>
                <a:uLnTx/>
                <a:uFillTx/>
              </a:rPr>
              <a:t>1</a:t>
            </a:r>
          </a:p>
          <a:p>
            <a:pPr marL="723900" lvl="1" indent="-273050">
              <a:spcBef>
                <a:spcPts val="0"/>
              </a:spcBef>
              <a:buClr>
                <a:srgbClr val="EA5532"/>
              </a:buClr>
              <a:defRPr/>
            </a:pPr>
            <a:r>
              <a:rPr lang="en-GB" sz="1600" dirty="0">
                <a:solidFill>
                  <a:sysClr val="windowText" lastClr="000000"/>
                </a:solidFill>
              </a:rPr>
              <a:t>1.7 million new cases</a:t>
            </a:r>
          </a:p>
          <a:p>
            <a:pPr marL="723900" lvl="1" indent="-273050">
              <a:spcBef>
                <a:spcPts val="0"/>
              </a:spcBef>
              <a:buClr>
                <a:srgbClr val="EA5532"/>
              </a:buClr>
              <a:defRPr/>
            </a:pPr>
            <a:r>
              <a:rPr lang="en-GB" sz="1600" dirty="0">
                <a:solidFill>
                  <a:sysClr val="windowText" lastClr="000000"/>
                </a:solidFill>
              </a:rPr>
              <a:t>499,000 new deaths</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is the most common cancer in men in Europe (&gt;70 years) and America (&gt;65 years).</a:t>
            </a:r>
            <a:r>
              <a:rPr kumimoji="0" lang="en-GB" sz="1600" b="0" i="0" u="none" strike="noStrike" kern="1200" cap="none" spc="0" normalizeH="0" baseline="30000" noProof="0" dirty="0">
                <a:ln>
                  <a:noFill/>
                </a:ln>
                <a:solidFill>
                  <a:sysClr val="windowText" lastClr="000000"/>
                </a:solidFill>
                <a:effectLst/>
                <a:uLnTx/>
                <a:uFillTx/>
              </a:rPr>
              <a:t>2,3</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The American Cancer Society estimates that 1 in 7 men will be diagnosed with prostate cancer during his lifetime and about 1 in 39 will die of this disease.</a:t>
            </a:r>
            <a:r>
              <a:rPr kumimoji="0" lang="en-GB" sz="1600" b="0" i="0" u="none" strike="noStrike" kern="1200" cap="none" spc="0" normalizeH="0" baseline="30000" noProof="0" dirty="0">
                <a:ln>
                  <a:noFill/>
                </a:ln>
                <a:solidFill>
                  <a:sysClr val="windowText" lastClr="000000"/>
                </a:solidFill>
                <a:effectLst/>
                <a:uLnTx/>
                <a:uFillTx/>
              </a:rPr>
              <a:t>3</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is the second leading cause of cancer death in men.</a:t>
            </a:r>
            <a:r>
              <a:rPr kumimoji="0" lang="en-GB" sz="1600" b="0" i="0" u="none" strike="noStrike" kern="1200" cap="none" spc="0" normalizeH="0" baseline="30000" noProof="0" dirty="0">
                <a:ln>
                  <a:noFill/>
                </a:ln>
                <a:solidFill>
                  <a:sysClr val="windowText" lastClr="000000"/>
                </a:solidFill>
                <a:effectLst/>
                <a:uLnTx/>
                <a:uFillTx/>
              </a:rPr>
              <a:t>4</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lang="en-GB" sz="1600" dirty="0">
                <a:solidFill>
                  <a:sysClr val="windowText" lastClr="000000"/>
                </a:solidFill>
              </a:rPr>
              <a:t>The h</a:t>
            </a:r>
            <a:r>
              <a:rPr kumimoji="0" lang="en-GB" sz="1600" b="0" i="0" u="none" strike="noStrike" kern="1200" cap="none" spc="0" normalizeH="0" baseline="0" noProof="0" dirty="0">
                <a:ln>
                  <a:noFill/>
                </a:ln>
                <a:solidFill>
                  <a:sysClr val="windowText" lastClr="000000"/>
                </a:solidFill>
                <a:effectLst/>
                <a:uLnTx/>
                <a:uFillTx/>
              </a:rPr>
              <a:t>ighest incidence is seen in men over 65 years of age and the average age of diagnosis is 66 years.</a:t>
            </a:r>
            <a:r>
              <a:rPr kumimoji="0" lang="en-GB" sz="1600" b="0" i="0" u="none" strike="noStrike" kern="1200" cap="none" spc="0" normalizeH="0" baseline="30000" noProof="0" dirty="0">
                <a:ln>
                  <a:noFill/>
                </a:ln>
                <a:solidFill>
                  <a:sysClr val="windowText" lastClr="000000"/>
                </a:solidFill>
                <a:effectLst/>
                <a:uLnTx/>
                <a:uFillTx/>
              </a:rPr>
              <a:t>3</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The economic burden of prostate cancer is substantial.</a:t>
            </a:r>
            <a:r>
              <a:rPr kumimoji="0" lang="en-GB" sz="1600" b="0" i="0" u="none" strike="noStrike" kern="1200" cap="none" spc="0" normalizeH="0" baseline="30000" noProof="0" dirty="0">
                <a:ln>
                  <a:noFill/>
                </a:ln>
                <a:solidFill>
                  <a:sysClr val="windowText" lastClr="000000"/>
                </a:solidFill>
                <a:effectLst/>
                <a:uLnTx/>
                <a:uFillTx/>
              </a:rPr>
              <a:t>2</a:t>
            </a:r>
          </a:p>
        </p:txBody>
      </p:sp>
      <p:sp>
        <p:nvSpPr>
          <p:cNvPr id="8" name="Text Box 139"/>
          <p:cNvSpPr txBox="1">
            <a:spLocks noChangeArrowheads="1"/>
          </p:cNvSpPr>
          <p:nvPr/>
        </p:nvSpPr>
        <p:spPr bwMode="auto">
          <a:xfrm>
            <a:off x="88650" y="6017721"/>
            <a:ext cx="730346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a:latin typeface="+mn-lt"/>
              </a:rPr>
              <a:t>Schröder FH, et al. </a:t>
            </a:r>
            <a:r>
              <a:rPr lang="en-GB" sz="800" i="1" dirty="0">
                <a:latin typeface="+mn-lt"/>
              </a:rPr>
              <a:t>Eur Urol. </a:t>
            </a:r>
            <a:r>
              <a:rPr lang="en-GB" sz="800" dirty="0">
                <a:latin typeface="+mn-lt"/>
              </a:rPr>
              <a:t>2012;61(6):</a:t>
            </a:r>
            <a:r>
              <a:rPr lang="en-GB" sz="800" dirty="0" smtClean="0">
                <a:latin typeface="+mn-lt"/>
              </a:rPr>
              <a:t>1093-1095.</a:t>
            </a:r>
            <a:endParaRPr lang="en-GB" sz="800" dirty="0">
              <a:latin typeface="+mn-lt"/>
            </a:endParaRPr>
          </a:p>
          <a:p>
            <a:pPr marL="228600" indent="-228600">
              <a:buAutoNum type="arabicPeriod"/>
            </a:pPr>
            <a:r>
              <a:rPr lang="en-US" sz="800" dirty="0">
                <a:latin typeface="+mn-lt"/>
              </a:rPr>
              <a:t>http://uroweb.org/wp-content/uploads/09-Prostate-Cancer_LR.pdf. Accessed April 8, 2016.</a:t>
            </a:r>
          </a:p>
          <a:p>
            <a:pPr marL="228600" indent="-228600">
              <a:buAutoNum type="arabicPeriod"/>
            </a:pPr>
            <a:r>
              <a:rPr lang="en-GB" sz="800" dirty="0">
                <a:latin typeface="+mn-lt"/>
              </a:rPr>
              <a:t>http://www.cancer.org/acs/groups/cid/documents/webcontent/003134-pdf.pdf. Accessed April 4, 2016. </a:t>
            </a:r>
          </a:p>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endParaRPr lang="en-GB" sz="800" dirty="0">
              <a:latin typeface="+mn-lt"/>
            </a:endParaRP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1/9</a:t>
            </a:r>
            <a:endParaRPr lang="en-IN" sz="1600" spc="-38" dirty="0">
              <a:solidFill>
                <a:srgbClr val="A7381D"/>
              </a:solidFill>
              <a:ea typeface="+mj-ea"/>
              <a:cs typeface="+mj-cs"/>
            </a:endParaRPr>
          </a:p>
        </p:txBody>
      </p:sp>
    </p:spTree>
    <p:extLst>
      <p:ext uri="{BB962C8B-B14F-4D97-AF65-F5344CB8AC3E}">
        <p14:creationId xmlns:p14="http://schemas.microsoft.com/office/powerpoint/2010/main" val="429119183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latin typeface="+mn-lt"/>
              </a:rPr>
              <a:t>Worldwide Prostate Cancer Incidence</a:t>
            </a:r>
            <a:endParaRPr lang="en-US" sz="3000" b="1" dirty="0">
              <a:solidFill>
                <a:schemeClr val="accent2">
                  <a:lumMod val="50000"/>
                </a:schemeClr>
              </a:solidFill>
              <a:latin typeface="+mn-lt"/>
            </a:endParaRPr>
          </a:p>
        </p:txBody>
      </p:sp>
      <p:sp>
        <p:nvSpPr>
          <p:cNvPr id="12" name="TextBox 11"/>
          <p:cNvSpPr txBox="1"/>
          <p:nvPr/>
        </p:nvSpPr>
        <p:spPr>
          <a:xfrm>
            <a:off x="0" y="1070860"/>
            <a:ext cx="9144000" cy="338554"/>
          </a:xfrm>
          <a:prstGeom prst="rect">
            <a:avLst/>
          </a:prstGeom>
          <a:noFill/>
        </p:spPr>
        <p:txBody>
          <a:bodyPr wrap="square" rtlCol="0">
            <a:spAutoFit/>
          </a:bodyPr>
          <a:lstStyle/>
          <a:p>
            <a:pPr algn="ctr"/>
            <a:r>
              <a:rPr lang="en-US" sz="1600" b="1" dirty="0"/>
              <a:t>Estimated prostate cancer incidence worldwide in 2012</a:t>
            </a:r>
            <a:r>
              <a:rPr lang="en-US" sz="1600" b="1" baseline="30000" dirty="0"/>
              <a:t>1</a:t>
            </a:r>
            <a:endParaRPr lang="en-GB" sz="1600" b="1" baseline="30000" dirty="0"/>
          </a:p>
        </p:txBody>
      </p:sp>
      <p:sp>
        <p:nvSpPr>
          <p:cNvPr id="15" name="Text Box 139"/>
          <p:cNvSpPr txBox="1">
            <a:spLocks noChangeArrowheads="1"/>
          </p:cNvSpPr>
          <p:nvPr/>
        </p:nvSpPr>
        <p:spPr bwMode="auto">
          <a:xfrm>
            <a:off x="88650" y="6376169"/>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http://globocan.iarc.fr/Pages/fact_sheets_cancer.aspx. Accessed April 5, 2016.</a:t>
            </a:r>
          </a:p>
        </p:txBody>
      </p:sp>
      <p:sp>
        <p:nvSpPr>
          <p:cNvPr id="16" name="Pentagon 1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7" name="TextBox 16"/>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2/9</a:t>
            </a:r>
            <a:endParaRPr lang="en-IN" sz="1600" spc="-38" dirty="0">
              <a:solidFill>
                <a:srgbClr val="A7381D"/>
              </a:solidFill>
              <a:ea typeface="+mj-ea"/>
              <a:cs typeface="+mj-cs"/>
            </a:endParaRPr>
          </a:p>
        </p:txBody>
      </p:sp>
      <p:sp>
        <p:nvSpPr>
          <p:cNvPr id="4" name="TextBox 3"/>
          <p:cNvSpPr txBox="1"/>
          <p:nvPr/>
        </p:nvSpPr>
        <p:spPr>
          <a:xfrm>
            <a:off x="6894286" y="1823937"/>
            <a:ext cx="2121336" cy="2877711"/>
          </a:xfrm>
          <a:prstGeom prst="rect">
            <a:avLst/>
          </a:prstGeom>
          <a:noFill/>
        </p:spPr>
        <p:txBody>
          <a:bodyPr wrap="square" rtlCol="0">
            <a:spAutoFit/>
          </a:bodyPr>
          <a:lstStyle/>
          <a:p>
            <a:pPr marL="285750" indent="-285750">
              <a:spcBef>
                <a:spcPts val="600"/>
              </a:spcBef>
              <a:buClr>
                <a:srgbClr val="EA5532"/>
              </a:buClr>
              <a:buFont typeface="Arial" panose="020B0604020202020204" pitchFamily="34" charset="0"/>
              <a:buChar char="•"/>
            </a:pPr>
            <a:r>
              <a:rPr lang="en-US" sz="1600" dirty="0"/>
              <a:t>Prostate cancer is the second most common cancer in men, worldwide.</a:t>
            </a:r>
            <a:r>
              <a:rPr lang="en-US" sz="1600" baseline="30000" dirty="0"/>
              <a:t>1</a:t>
            </a:r>
          </a:p>
          <a:p>
            <a:pPr marL="285750" indent="-285750">
              <a:spcBef>
                <a:spcPts val="600"/>
              </a:spcBef>
              <a:buClr>
                <a:srgbClr val="EA5532"/>
              </a:buClr>
              <a:buFont typeface="Arial" panose="020B0604020202020204" pitchFamily="34" charset="0"/>
              <a:buChar char="•"/>
            </a:pPr>
            <a:r>
              <a:rPr lang="en-GB" sz="1600" dirty="0"/>
              <a:t>World Health Organization (WHO) estimated about 1.1 million cases of prostate cancer during 2012.</a:t>
            </a:r>
            <a:r>
              <a:rPr lang="en-GB" sz="1600" baseline="30000" dirty="0"/>
              <a:t>1</a:t>
            </a:r>
          </a:p>
        </p:txBody>
      </p:sp>
      <p:sp>
        <p:nvSpPr>
          <p:cNvPr id="10" name="TextBox 9"/>
          <p:cNvSpPr txBox="1"/>
          <p:nvPr/>
        </p:nvSpPr>
        <p:spPr>
          <a:xfrm>
            <a:off x="4896583" y="6336268"/>
            <a:ext cx="1930337" cy="246221"/>
          </a:xfrm>
          <a:prstGeom prst="rect">
            <a:avLst/>
          </a:prstGeom>
          <a:noFill/>
        </p:spPr>
        <p:txBody>
          <a:bodyPr wrap="none" rtlCol="0">
            <a:spAutoFit/>
          </a:bodyPr>
          <a:lstStyle/>
          <a:p>
            <a:pPr algn="r"/>
            <a:r>
              <a:rPr lang="en-GB" sz="1000" dirty="0"/>
              <a:t>Adapted from GLOBOCAN, 2012</a:t>
            </a:r>
            <a:r>
              <a:rPr lang="en-GB" sz="1000" baseline="30000" dirty="0"/>
              <a:t>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7" y="1432468"/>
            <a:ext cx="6870022" cy="4949584"/>
          </a:xfrm>
          <a:prstGeom prst="rect">
            <a:avLst/>
          </a:prstGeom>
        </p:spPr>
      </p:pic>
    </p:spTree>
    <p:extLst>
      <p:ext uri="{BB962C8B-B14F-4D97-AF65-F5344CB8AC3E}">
        <p14:creationId xmlns:p14="http://schemas.microsoft.com/office/powerpoint/2010/main" val="1198660567"/>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latin typeface="+mn-lt"/>
              </a:rPr>
              <a:t>Worldwide Prostate Cancer Mortality</a:t>
            </a:r>
            <a:endParaRPr lang="en-US" sz="3000" b="1" dirty="0">
              <a:solidFill>
                <a:schemeClr val="accent2">
                  <a:lumMod val="50000"/>
                </a:schemeClr>
              </a:solidFill>
              <a:latin typeface="+mn-lt"/>
            </a:endParaRPr>
          </a:p>
        </p:txBody>
      </p:sp>
      <p:sp>
        <p:nvSpPr>
          <p:cNvPr id="15" name="Pentagon 1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8" name="TextBox 17"/>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3/9</a:t>
            </a:r>
            <a:endParaRPr lang="en-IN" sz="1600" spc="-38" dirty="0">
              <a:solidFill>
                <a:srgbClr val="A7381D"/>
              </a:solidFill>
              <a:ea typeface="+mj-ea"/>
              <a:cs typeface="+mj-cs"/>
            </a:endParaRPr>
          </a:p>
        </p:txBody>
      </p:sp>
      <p:sp>
        <p:nvSpPr>
          <p:cNvPr id="20" name="TextBox 19"/>
          <p:cNvSpPr txBox="1"/>
          <p:nvPr/>
        </p:nvSpPr>
        <p:spPr>
          <a:xfrm>
            <a:off x="-27384" y="1070860"/>
            <a:ext cx="9171384" cy="338554"/>
          </a:xfrm>
          <a:prstGeom prst="rect">
            <a:avLst/>
          </a:prstGeom>
          <a:noFill/>
        </p:spPr>
        <p:txBody>
          <a:bodyPr wrap="square" rtlCol="0">
            <a:spAutoFit/>
          </a:bodyPr>
          <a:lstStyle/>
          <a:p>
            <a:pPr algn="ctr"/>
            <a:r>
              <a:rPr lang="en-US" sz="1600" b="1" dirty="0"/>
              <a:t>Estimated prostate cancer mortality worldwide in 2012</a:t>
            </a:r>
            <a:r>
              <a:rPr lang="en-US" sz="1600" b="1" baseline="30000" dirty="0"/>
              <a:t>1</a:t>
            </a:r>
            <a:endParaRPr lang="en-GB" sz="1600" b="1" baseline="30000" dirty="0"/>
          </a:p>
        </p:txBody>
      </p:sp>
      <p:sp>
        <p:nvSpPr>
          <p:cNvPr id="14" name="TextBox 13"/>
          <p:cNvSpPr txBox="1"/>
          <p:nvPr/>
        </p:nvSpPr>
        <p:spPr>
          <a:xfrm>
            <a:off x="6892290" y="1823937"/>
            <a:ext cx="2123332" cy="2631490"/>
          </a:xfrm>
          <a:prstGeom prst="rect">
            <a:avLst/>
          </a:prstGeom>
          <a:noFill/>
        </p:spPr>
        <p:txBody>
          <a:bodyPr wrap="square" rtlCol="0">
            <a:spAutoFit/>
          </a:bodyPr>
          <a:lstStyle/>
          <a:p>
            <a:pPr marL="285750" indent="-285750">
              <a:spcBef>
                <a:spcPts val="600"/>
              </a:spcBef>
              <a:buClr>
                <a:srgbClr val="EA5532"/>
              </a:buClr>
              <a:buFont typeface="Arial" panose="020B0604020202020204" pitchFamily="34" charset="0"/>
              <a:buChar char="•"/>
            </a:pPr>
            <a:r>
              <a:rPr lang="en-US" sz="1600" dirty="0"/>
              <a:t>Prostate cancer is the fifth leading cause of death from cancer in men, worldwide.</a:t>
            </a:r>
            <a:r>
              <a:rPr lang="en-US" sz="1600" baseline="30000" dirty="0"/>
              <a:t>1</a:t>
            </a:r>
          </a:p>
          <a:p>
            <a:pPr marL="285750" indent="-285750">
              <a:spcBef>
                <a:spcPts val="600"/>
              </a:spcBef>
              <a:buClr>
                <a:srgbClr val="EA5532"/>
              </a:buClr>
              <a:buFont typeface="Arial" panose="020B0604020202020204" pitchFamily="34" charset="0"/>
              <a:buChar char="•"/>
            </a:pPr>
            <a:r>
              <a:rPr lang="en-US" sz="1600" dirty="0"/>
              <a:t>Mortality rates are higher in less developed regions than in more developed regions</a:t>
            </a:r>
            <a:r>
              <a:rPr lang="en-GB" sz="1600" dirty="0"/>
              <a:t>.</a:t>
            </a:r>
            <a:r>
              <a:rPr lang="en-GB" sz="1600" baseline="30000" dirty="0"/>
              <a:t>1</a:t>
            </a:r>
          </a:p>
        </p:txBody>
      </p:sp>
      <p:sp>
        <p:nvSpPr>
          <p:cNvPr id="11" name="TextBox 10"/>
          <p:cNvSpPr txBox="1"/>
          <p:nvPr/>
        </p:nvSpPr>
        <p:spPr>
          <a:xfrm>
            <a:off x="4896583" y="6336268"/>
            <a:ext cx="1930337" cy="246221"/>
          </a:xfrm>
          <a:prstGeom prst="rect">
            <a:avLst/>
          </a:prstGeom>
          <a:noFill/>
        </p:spPr>
        <p:txBody>
          <a:bodyPr wrap="none" rtlCol="0">
            <a:spAutoFit/>
          </a:bodyPr>
          <a:lstStyle/>
          <a:p>
            <a:pPr algn="r"/>
            <a:r>
              <a:rPr lang="en-GB" sz="1000" dirty="0"/>
              <a:t>Adapted from GLOBOCAN, 2012</a:t>
            </a:r>
            <a:r>
              <a:rPr lang="en-GB" sz="1000" baseline="30000" dirty="0"/>
              <a:t>1</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7" y="1432468"/>
            <a:ext cx="6870022" cy="4949583"/>
          </a:xfrm>
          <a:prstGeom prst="rect">
            <a:avLst/>
          </a:prstGeom>
        </p:spPr>
      </p:pic>
      <p:sp>
        <p:nvSpPr>
          <p:cNvPr id="10" name="Text Box 139"/>
          <p:cNvSpPr txBox="1">
            <a:spLocks noChangeArrowheads="1"/>
          </p:cNvSpPr>
          <p:nvPr/>
        </p:nvSpPr>
        <p:spPr bwMode="auto">
          <a:xfrm>
            <a:off x="88650" y="6376169"/>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http://globocan.iarc.fr/Pages/fact_sheets_cancer.aspx. Accessed April 5, 2016.</a:t>
            </a:r>
          </a:p>
        </p:txBody>
      </p:sp>
    </p:spTree>
    <p:extLst>
      <p:ext uri="{BB962C8B-B14F-4D97-AF65-F5344CB8AC3E}">
        <p14:creationId xmlns:p14="http://schemas.microsoft.com/office/powerpoint/2010/main" val="2198889771"/>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b="1" dirty="0">
                <a:solidFill>
                  <a:schemeClr val="accent2">
                    <a:lumMod val="50000"/>
                  </a:schemeClr>
                </a:solidFill>
                <a:latin typeface="+mn-lt"/>
              </a:rPr>
              <a:t>Prostate Cancer Incidence</a:t>
            </a:r>
            <a:endParaRPr lang="en-US" sz="3000" b="1" dirty="0">
              <a:solidFill>
                <a:schemeClr val="accent2">
                  <a:lumMod val="50000"/>
                </a:schemeClr>
              </a:solidFill>
              <a:latin typeface="+mn-lt"/>
            </a:endParaRPr>
          </a:p>
        </p:txBody>
      </p:sp>
      <p:sp>
        <p:nvSpPr>
          <p:cNvPr id="8" name="Text Box 139"/>
          <p:cNvSpPr txBox="1">
            <a:spLocks noChangeArrowheads="1"/>
          </p:cNvSpPr>
          <p:nvPr/>
        </p:nvSpPr>
        <p:spPr bwMode="auto">
          <a:xfrm>
            <a:off x="88650" y="6376167"/>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GB" sz="800" dirty="0">
                <a:latin typeface="+mn-lt"/>
              </a:rPr>
              <a:t>Center MM, et al. </a:t>
            </a:r>
            <a:r>
              <a:rPr lang="en-GB" sz="800" i="1" dirty="0">
                <a:latin typeface="+mn-lt"/>
              </a:rPr>
              <a:t>Eur Urol. </a:t>
            </a:r>
            <a:r>
              <a:rPr lang="en-GB" sz="800" dirty="0">
                <a:latin typeface="+mn-lt"/>
              </a:rPr>
              <a:t>2012;61(6):1079-1092.</a:t>
            </a: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0" name="TextBox 9"/>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4/9</a:t>
            </a:r>
            <a:endParaRPr lang="en-IN" sz="1600" spc="-38" dirty="0">
              <a:solidFill>
                <a:srgbClr val="A7381D"/>
              </a:solidFill>
              <a:ea typeface="+mj-ea"/>
              <a:cs typeface="+mj-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548" y="2309701"/>
            <a:ext cx="2881978" cy="2445180"/>
          </a:xfrm>
          <a:prstGeom prst="rect">
            <a:avLst/>
          </a:prstGeom>
        </p:spPr>
      </p:pic>
      <p:sp>
        <p:nvSpPr>
          <p:cNvPr id="5" name="Content Placeholder 2"/>
          <p:cNvSpPr txBox="1">
            <a:spLocks/>
          </p:cNvSpPr>
          <p:nvPr/>
        </p:nvSpPr>
        <p:spPr>
          <a:xfrm>
            <a:off x="457200" y="137159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spcBef>
                <a:spcPts val="600"/>
              </a:spcBef>
              <a:spcAft>
                <a:spcPts val="60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incidence is on the rise</a:t>
            </a:r>
            <a:r>
              <a:rPr kumimoji="0" lang="en-GB" sz="1600" b="0" i="0" u="none" strike="noStrike" kern="1200" cap="none" spc="0" normalizeH="0" baseline="30000" noProof="0" dirty="0">
                <a:ln>
                  <a:noFill/>
                </a:ln>
                <a:solidFill>
                  <a:sysClr val="windowText" lastClr="000000"/>
                </a:solidFill>
                <a:effectLst/>
                <a:uLnTx/>
                <a:uFillTx/>
              </a:rPr>
              <a:t>1</a:t>
            </a:r>
          </a:p>
          <a:p>
            <a:pPr marL="342900" marR="0" lvl="0" indent="-342900" algn="l" defTabSz="457200" rtl="0" eaLnBrk="1" fontAlgn="auto" latinLnBrk="0" hangingPunct="1">
              <a:lnSpc>
                <a:spcPct val="150000"/>
              </a:lnSpc>
              <a:spcBef>
                <a:spcPts val="600"/>
              </a:spcBef>
              <a:spcAft>
                <a:spcPts val="600"/>
              </a:spcAft>
              <a:buClr>
                <a:srgbClr val="EA5532"/>
              </a:buClr>
              <a:buSzTx/>
              <a:buFont typeface="Arial"/>
              <a:buChar char="•"/>
              <a:tabLst/>
              <a:defRPr/>
            </a:pPr>
            <a:r>
              <a:rPr lang="en-US" sz="1600" dirty="0">
                <a:solidFill>
                  <a:sysClr val="windowText" lastClr="000000"/>
                </a:solidFill>
              </a:rPr>
              <a:t>Causes of this rise may include</a:t>
            </a:r>
            <a:r>
              <a:rPr lang="en-US" sz="1600" baseline="30000" dirty="0">
                <a:solidFill>
                  <a:sysClr val="windowText" lastClr="000000"/>
                </a:solidFill>
              </a:rPr>
              <a:t>1</a:t>
            </a:r>
            <a:r>
              <a:rPr lang="en-US" sz="1600" dirty="0">
                <a:solidFill>
                  <a:sysClr val="windowText" lastClr="000000"/>
                </a:solidFill>
              </a:rPr>
              <a:t>:</a:t>
            </a:r>
            <a:endParaRPr kumimoji="0" lang="en-GB" sz="1600" b="0" i="0" u="none" strike="noStrike" kern="1200" cap="none" spc="0" normalizeH="0" baseline="30000" noProof="0" dirty="0">
              <a:ln>
                <a:noFill/>
              </a:ln>
              <a:solidFill>
                <a:sysClr val="windowText" lastClr="000000"/>
              </a:solidFill>
              <a:effectLst/>
              <a:uLnTx/>
              <a:uFillTx/>
            </a:endParaRPr>
          </a:p>
          <a:p>
            <a:pPr marL="723900" lvl="1" indent="-273050">
              <a:spcBef>
                <a:spcPts val="0"/>
              </a:spcBef>
              <a:buClr>
                <a:srgbClr val="EA5532"/>
              </a:buClr>
              <a:defRPr/>
            </a:pPr>
            <a:r>
              <a:rPr lang="en-GB" sz="1600" dirty="0">
                <a:solidFill>
                  <a:sysClr val="windowText" lastClr="000000"/>
                </a:solidFill>
              </a:rPr>
              <a:t>Heightened awareness and screening</a:t>
            </a:r>
          </a:p>
          <a:p>
            <a:pPr marL="723900" lvl="1" indent="-273050">
              <a:spcBef>
                <a:spcPts val="0"/>
              </a:spcBef>
              <a:buClr>
                <a:srgbClr val="EA5532"/>
              </a:buClr>
              <a:defRPr/>
            </a:pPr>
            <a:r>
              <a:rPr lang="en-GB" sz="1600" dirty="0">
                <a:solidFill>
                  <a:sysClr val="windowText" lastClr="000000"/>
                </a:solidFill>
              </a:rPr>
              <a:t>Adoption of westernised lifestyle</a:t>
            </a:r>
          </a:p>
          <a:p>
            <a:pPr marL="723900" lvl="1" indent="-273050">
              <a:spcBef>
                <a:spcPts val="0"/>
              </a:spcBef>
              <a:buClr>
                <a:srgbClr val="EA5532"/>
              </a:buClr>
              <a:defRPr/>
            </a:pPr>
            <a:r>
              <a:rPr lang="en-GB" sz="1600" dirty="0">
                <a:solidFill>
                  <a:sysClr val="windowText" lastClr="000000"/>
                </a:solidFill>
              </a:rPr>
              <a:t>Prostatectomy/biopsy</a:t>
            </a:r>
          </a:p>
          <a:p>
            <a:pPr marL="342900" marR="0" lvl="0" indent="-342900" algn="l" defTabSz="457200" rtl="0" eaLnBrk="1" fontAlgn="auto" latinLnBrk="0" hangingPunct="1">
              <a:lnSpc>
                <a:spcPct val="150000"/>
              </a:lnSpc>
              <a:spcBef>
                <a:spcPts val="600"/>
              </a:spcBef>
              <a:spcAft>
                <a:spcPts val="60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Wide variation in prostate cancer rates noted </a:t>
            </a:r>
            <a:r>
              <a:rPr kumimoji="0" lang="en-GB" sz="1600" b="0" i="0" u="none" strike="noStrike" kern="1200" cap="none" spc="0" normalizeH="0" baseline="0" noProof="0" dirty="0" smtClean="0">
                <a:ln>
                  <a:noFill/>
                </a:ln>
                <a:solidFill>
                  <a:sysClr val="windowText" lastClr="000000"/>
                </a:solidFill>
                <a:effectLst/>
                <a:uLnTx/>
                <a:uFillTx/>
              </a:rPr>
              <a:t>internationally</a:t>
            </a:r>
            <a:r>
              <a:rPr kumimoji="0" lang="en-GB" sz="1600" b="0" i="0" u="none" strike="noStrike" kern="1200" cap="none" spc="0" normalizeH="0" baseline="30000" noProof="0" dirty="0" smtClean="0">
                <a:ln>
                  <a:noFill/>
                </a:ln>
                <a:solidFill>
                  <a:sysClr val="windowText" lastClr="000000"/>
                </a:solidFill>
                <a:effectLst/>
                <a:uLnTx/>
                <a:uFillTx/>
              </a:rPr>
              <a:t>1</a:t>
            </a:r>
          </a:p>
          <a:p>
            <a:pPr marL="342900" marR="0" lvl="0" indent="-342900" algn="l" defTabSz="457200" rtl="0" eaLnBrk="1" fontAlgn="auto" latinLnBrk="0" hangingPunct="1">
              <a:lnSpc>
                <a:spcPct val="160000"/>
              </a:lnSpc>
              <a:spcBef>
                <a:spcPts val="600"/>
              </a:spcBef>
              <a:spcAft>
                <a:spcPts val="600"/>
              </a:spcAft>
              <a:buClr>
                <a:srgbClr val="EA5532"/>
              </a:buClr>
              <a:buSzTx/>
              <a:buFont typeface="Arial"/>
              <a:buChar char="•"/>
              <a:tabLst/>
              <a:defRPr/>
            </a:pPr>
            <a:r>
              <a:rPr kumimoji="0" lang="en-GB" sz="1600" b="0" i="0" u="none" strike="noStrike" kern="1200" cap="none" spc="0" normalizeH="0" baseline="0" noProof="0" dirty="0" smtClean="0">
                <a:ln>
                  <a:noFill/>
                </a:ln>
                <a:solidFill>
                  <a:sysClr val="windowText" lastClr="000000"/>
                </a:solidFill>
                <a:effectLst/>
                <a:uLnTx/>
                <a:uFillTx/>
              </a:rPr>
              <a:t>Causes of variation include</a:t>
            </a:r>
            <a:r>
              <a:rPr kumimoji="0" lang="en-GB" sz="1600" b="0" i="0" u="none" strike="noStrike" kern="1200" cap="none" spc="0" normalizeH="0" baseline="30000" noProof="0" dirty="0" smtClean="0">
                <a:ln>
                  <a:noFill/>
                </a:ln>
                <a:solidFill>
                  <a:sysClr val="windowText" lastClr="000000"/>
                </a:solidFill>
                <a:effectLst/>
                <a:uLnTx/>
                <a:uFillTx/>
              </a:rPr>
              <a:t>1</a:t>
            </a:r>
            <a:r>
              <a:rPr kumimoji="0" lang="en-GB" sz="1600" b="0" i="0" u="none" strike="noStrike" kern="1200" cap="none" spc="0" normalizeH="0" baseline="0" noProof="0" dirty="0" smtClean="0">
                <a:ln>
                  <a:noFill/>
                </a:ln>
                <a:solidFill>
                  <a:sysClr val="windowText" lastClr="000000"/>
                </a:solidFill>
                <a:effectLst/>
                <a:uLnTx/>
                <a:uFillTx/>
              </a:rPr>
              <a:t>:</a:t>
            </a:r>
          </a:p>
          <a:p>
            <a:pPr marL="723900" marR="0" lvl="1" indent="-273050" fontAlgn="auto">
              <a:spcBef>
                <a:spcPts val="0"/>
              </a:spcBef>
              <a:buClr>
                <a:srgbClr val="EA5532"/>
              </a:buClr>
              <a:buSzTx/>
              <a:tabLst/>
              <a:defRPr/>
            </a:pPr>
            <a:r>
              <a:rPr lang="en-GB" sz="1600" dirty="0" smtClean="0">
                <a:solidFill>
                  <a:sysClr val="windowText" lastClr="000000"/>
                </a:solidFill>
              </a:rPr>
              <a:t>Different </a:t>
            </a:r>
            <a:r>
              <a:rPr lang="en-GB" sz="1600" dirty="0">
                <a:solidFill>
                  <a:sysClr val="windowText" lastClr="000000"/>
                </a:solidFill>
              </a:rPr>
              <a:t>detection techniques</a:t>
            </a:r>
          </a:p>
          <a:p>
            <a:pPr marL="723900" marR="0" lvl="1" indent="-273050" fontAlgn="auto">
              <a:spcBef>
                <a:spcPts val="0"/>
              </a:spcBef>
              <a:buClr>
                <a:srgbClr val="EA5532"/>
              </a:buClr>
              <a:buSzTx/>
              <a:tabLst/>
              <a:defRPr/>
            </a:pPr>
            <a:r>
              <a:rPr lang="en-GB" sz="1600" dirty="0">
                <a:solidFill>
                  <a:sysClr val="windowText" lastClr="000000"/>
                </a:solidFill>
              </a:rPr>
              <a:t>Treatment variation</a:t>
            </a:r>
          </a:p>
          <a:p>
            <a:pPr marL="723900" marR="0" lvl="1" indent="-273050" fontAlgn="auto">
              <a:spcBef>
                <a:spcPts val="0"/>
              </a:spcBef>
              <a:buClr>
                <a:srgbClr val="EA5532"/>
              </a:buClr>
              <a:buSzTx/>
              <a:tabLst/>
              <a:defRPr/>
            </a:pPr>
            <a:r>
              <a:rPr lang="en-GB" sz="1600" dirty="0">
                <a:solidFill>
                  <a:sysClr val="windowText" lastClr="000000"/>
                </a:solidFill>
              </a:rPr>
              <a:t>Lifestyle factors</a:t>
            </a:r>
          </a:p>
          <a:p>
            <a:pPr marL="723900" marR="0" lvl="1" indent="-273050" fontAlgn="auto">
              <a:spcBef>
                <a:spcPts val="0"/>
              </a:spcBef>
              <a:buClr>
                <a:srgbClr val="EA5532"/>
              </a:buClr>
              <a:buSzTx/>
              <a:tabLst/>
              <a:defRPr/>
            </a:pPr>
            <a:r>
              <a:rPr lang="en-GB" sz="1600" dirty="0">
                <a:solidFill>
                  <a:sysClr val="windowText" lastClr="000000"/>
                </a:solidFill>
              </a:rPr>
              <a:t>Genetic factors</a:t>
            </a:r>
          </a:p>
        </p:txBody>
      </p:sp>
    </p:spTree>
    <p:extLst>
      <p:ext uri="{BB962C8B-B14F-4D97-AF65-F5344CB8AC3E}">
        <p14:creationId xmlns:p14="http://schemas.microsoft.com/office/powerpoint/2010/main" val="419945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8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87" y="1882352"/>
            <a:ext cx="4166111" cy="283785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0" y="1857418"/>
            <a:ext cx="4461294" cy="2881061"/>
          </a:xfrm>
          <a:prstGeom prst="rect">
            <a:avLst/>
          </a:prstGeom>
        </p:spPr>
      </p:pic>
      <p:sp>
        <p:nvSpPr>
          <p:cNvPr id="21" name="Text Box 139"/>
          <p:cNvSpPr txBox="1">
            <a:spLocks noChangeArrowheads="1"/>
          </p:cNvSpPr>
          <p:nvPr/>
        </p:nvSpPr>
        <p:spPr bwMode="auto">
          <a:xfrm>
            <a:off x="88650" y="6268397"/>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http://globocan.iarc.fr/Pages/fact_sheets_cancer.aspx. Accessed April 5, 2016.</a:t>
            </a:r>
          </a:p>
          <a:p>
            <a:pPr marL="228600" lvl="0" indent="-228600" defTabSz="457200">
              <a:buFont typeface="+mj-lt"/>
              <a:buAutoNum type="arabicPeriod"/>
              <a:defRPr/>
            </a:pPr>
            <a:r>
              <a:rPr lang="en-GB" sz="800" dirty="0" err="1">
                <a:solidFill>
                  <a:prstClr val="black"/>
                </a:solidFill>
                <a:latin typeface="+mn-lt"/>
              </a:rPr>
              <a:t>Center</a:t>
            </a:r>
            <a:r>
              <a:rPr lang="en-GB" sz="800" dirty="0">
                <a:solidFill>
                  <a:prstClr val="black"/>
                </a:solidFill>
                <a:latin typeface="+mn-lt"/>
              </a:rPr>
              <a:t> MM, et al. </a:t>
            </a:r>
            <a:r>
              <a:rPr lang="en-GB" sz="800" i="1" dirty="0" err="1">
                <a:solidFill>
                  <a:prstClr val="black"/>
                </a:solidFill>
                <a:latin typeface="+mn-lt"/>
              </a:rPr>
              <a:t>Eur</a:t>
            </a:r>
            <a:r>
              <a:rPr lang="en-GB" sz="800" i="1" dirty="0">
                <a:solidFill>
                  <a:prstClr val="black"/>
                </a:solidFill>
                <a:latin typeface="+mn-lt"/>
              </a:rPr>
              <a:t> Urol.</a:t>
            </a:r>
            <a:r>
              <a:rPr lang="en-GB" sz="800" dirty="0">
                <a:solidFill>
                  <a:prstClr val="black"/>
                </a:solidFill>
                <a:latin typeface="+mn-lt"/>
              </a:rPr>
              <a:t> 2012:1079-1092.</a:t>
            </a:r>
          </a:p>
        </p:txBody>
      </p:sp>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Trends in Prostate Cancer: Asia</a:t>
            </a:r>
          </a:p>
        </p:txBody>
      </p:sp>
      <p:sp>
        <p:nvSpPr>
          <p:cNvPr id="23" name="Pentagon 22"/>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24" name="TextBox 23"/>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5/9</a:t>
            </a:r>
            <a:endParaRPr lang="en-IN" sz="1600" spc="-38" dirty="0">
              <a:solidFill>
                <a:srgbClr val="A7381D"/>
              </a:solidFill>
              <a:ea typeface="+mj-ea"/>
              <a:cs typeface="+mj-cs"/>
            </a:endParaRPr>
          </a:p>
        </p:txBody>
      </p:sp>
      <p:sp>
        <p:nvSpPr>
          <p:cNvPr id="6" name="TextBox 5"/>
          <p:cNvSpPr txBox="1"/>
          <p:nvPr/>
        </p:nvSpPr>
        <p:spPr>
          <a:xfrm>
            <a:off x="476910" y="1455103"/>
            <a:ext cx="3851688" cy="338554"/>
          </a:xfrm>
          <a:prstGeom prst="rect">
            <a:avLst/>
          </a:prstGeom>
          <a:noFill/>
        </p:spPr>
        <p:txBody>
          <a:bodyPr wrap="square" rtlCol="0">
            <a:spAutoFit/>
          </a:bodyPr>
          <a:lstStyle/>
          <a:p>
            <a:pPr algn="ctr" defTabSz="457200"/>
            <a:r>
              <a:rPr lang="en-GB" sz="1600" dirty="0">
                <a:solidFill>
                  <a:prstClr val="black"/>
                </a:solidFill>
              </a:rPr>
              <a:t>(A) Incidence of prostate cancer</a:t>
            </a:r>
          </a:p>
        </p:txBody>
      </p:sp>
      <p:sp>
        <p:nvSpPr>
          <p:cNvPr id="7" name="TextBox 6"/>
          <p:cNvSpPr txBox="1"/>
          <p:nvPr/>
        </p:nvSpPr>
        <p:spPr>
          <a:xfrm>
            <a:off x="6016074" y="1454266"/>
            <a:ext cx="1386620" cy="338554"/>
          </a:xfrm>
          <a:prstGeom prst="rect">
            <a:avLst/>
          </a:prstGeom>
          <a:noFill/>
        </p:spPr>
        <p:txBody>
          <a:bodyPr wrap="square" rtlCol="0">
            <a:spAutoFit/>
          </a:bodyPr>
          <a:lstStyle/>
          <a:p>
            <a:pPr defTabSz="457200"/>
            <a:r>
              <a:rPr lang="en-GB" sz="1600" dirty="0">
                <a:solidFill>
                  <a:prstClr val="black"/>
                </a:solidFill>
              </a:rPr>
              <a:t>(B) Mortality</a:t>
            </a:r>
          </a:p>
        </p:txBody>
      </p:sp>
      <p:sp>
        <p:nvSpPr>
          <p:cNvPr id="29" name="TextBox 28"/>
          <p:cNvSpPr txBox="1"/>
          <p:nvPr/>
        </p:nvSpPr>
        <p:spPr>
          <a:xfrm>
            <a:off x="0" y="1080609"/>
            <a:ext cx="9144000" cy="338554"/>
          </a:xfrm>
          <a:prstGeom prst="rect">
            <a:avLst/>
          </a:prstGeom>
          <a:noFill/>
        </p:spPr>
        <p:txBody>
          <a:bodyPr wrap="square" rtlCol="0">
            <a:spAutoFit/>
          </a:bodyPr>
          <a:lstStyle/>
          <a:p>
            <a:pPr algn="ctr"/>
            <a:r>
              <a:rPr lang="en-US" sz="1600" b="1" dirty="0"/>
              <a:t>Trends in incidence and mortality of prostate cancer</a:t>
            </a:r>
            <a:r>
              <a:rPr lang="en-US" sz="1600" b="1" baseline="30000" dirty="0"/>
              <a:t>1</a:t>
            </a:r>
          </a:p>
        </p:txBody>
      </p:sp>
      <p:sp>
        <p:nvSpPr>
          <p:cNvPr id="13" name="TextBox 12"/>
          <p:cNvSpPr txBox="1"/>
          <p:nvPr/>
        </p:nvSpPr>
        <p:spPr>
          <a:xfrm>
            <a:off x="6709384" y="4740068"/>
            <a:ext cx="2109873" cy="246221"/>
          </a:xfrm>
          <a:prstGeom prst="rect">
            <a:avLst/>
          </a:prstGeom>
          <a:noFill/>
        </p:spPr>
        <p:txBody>
          <a:bodyPr wrap="none" rtlCol="0">
            <a:spAutoFit/>
          </a:bodyPr>
          <a:lstStyle/>
          <a:p>
            <a:r>
              <a:rPr lang="en-GB" sz="1000" dirty="0"/>
              <a:t>Adapted from GLOBOCAN, 2012</a:t>
            </a:r>
            <a:r>
              <a:rPr lang="en-GB" sz="1000" baseline="30000" dirty="0"/>
              <a:t>1</a:t>
            </a:r>
          </a:p>
        </p:txBody>
      </p:sp>
      <p:sp>
        <p:nvSpPr>
          <p:cNvPr id="14" name="TextBox 13"/>
          <p:cNvSpPr txBox="1"/>
          <p:nvPr/>
        </p:nvSpPr>
        <p:spPr>
          <a:xfrm>
            <a:off x="476909" y="5201946"/>
            <a:ext cx="3280745" cy="584775"/>
          </a:xfrm>
          <a:prstGeom prst="rect">
            <a:avLst/>
          </a:prstGeom>
          <a:noFill/>
        </p:spPr>
        <p:txBody>
          <a:bodyPr wrap="square" rtlCol="0">
            <a:spAutoFit/>
          </a:bodyPr>
          <a:lstStyle/>
          <a:p>
            <a:pPr marL="285750" indent="-285750">
              <a:buClr>
                <a:srgbClr val="EA5532"/>
              </a:buClr>
              <a:buFont typeface="Arial" panose="020B0604020202020204" pitchFamily="34" charset="0"/>
              <a:buChar char="•"/>
            </a:pPr>
            <a:r>
              <a:rPr lang="en-GB" sz="1600" dirty="0"/>
              <a:t>Asia shows the lowest prostate cancer rates </a:t>
            </a:r>
            <a:r>
              <a:rPr lang="en-GB" sz="1600" dirty="0" err="1" smtClean="0"/>
              <a:t>worldwide.</a:t>
            </a:r>
            <a:r>
              <a:rPr lang="en-GB" sz="1600" baseline="30000" dirty="0" err="1" smtClean="0"/>
              <a:t>1</a:t>
            </a:r>
            <a:endParaRPr lang="en-GB" sz="1600" dirty="0"/>
          </a:p>
        </p:txBody>
      </p:sp>
      <p:sp>
        <p:nvSpPr>
          <p:cNvPr id="15" name="TextBox 14"/>
          <p:cNvSpPr txBox="1"/>
          <p:nvPr/>
        </p:nvSpPr>
        <p:spPr>
          <a:xfrm>
            <a:off x="4605375" y="5179621"/>
            <a:ext cx="4342379" cy="1077218"/>
          </a:xfrm>
          <a:prstGeom prst="rect">
            <a:avLst/>
          </a:prstGeom>
          <a:noFill/>
        </p:spPr>
        <p:txBody>
          <a:bodyPr wrap="square" rtlCol="0">
            <a:spAutoFit/>
          </a:bodyPr>
          <a:lstStyle/>
          <a:p>
            <a:pPr marL="285750" indent="-285750">
              <a:buClr>
                <a:srgbClr val="EA5532"/>
              </a:buClr>
              <a:buFont typeface="Arial" panose="020B0604020202020204" pitchFamily="34" charset="0"/>
              <a:buChar char="•"/>
            </a:pPr>
            <a:r>
              <a:rPr lang="en-GB" sz="1600" dirty="0"/>
              <a:t>Republic of Korea shows increasing mortality rate.</a:t>
            </a:r>
            <a:r>
              <a:rPr lang="en-GB" sz="1600" baseline="30000" dirty="0"/>
              <a:t>2</a:t>
            </a:r>
          </a:p>
          <a:p>
            <a:pPr marL="285750" indent="-285750">
              <a:buClr>
                <a:srgbClr val="EA5532"/>
              </a:buClr>
              <a:buFont typeface="Arial" panose="020B0604020202020204" pitchFamily="34" charset="0"/>
              <a:buChar char="•"/>
            </a:pPr>
            <a:r>
              <a:rPr lang="en-GB" sz="1600" dirty="0"/>
              <a:t>Japan shows decreasing mortality rates.</a:t>
            </a:r>
            <a:r>
              <a:rPr lang="en-GB" sz="1600" baseline="30000" dirty="0"/>
              <a:t>2</a:t>
            </a:r>
            <a:endParaRPr lang="en-GB" sz="1600" dirty="0"/>
          </a:p>
          <a:p>
            <a:pPr marL="285750" indent="-285750">
              <a:buClr>
                <a:srgbClr val="EA5532"/>
              </a:buClr>
              <a:buFont typeface="Arial" panose="020B0604020202020204" pitchFamily="34" charset="0"/>
              <a:buChar char="•"/>
            </a:pPr>
            <a:r>
              <a:rPr lang="en-GB" sz="1600" dirty="0"/>
              <a:t>Singapore reports stable mortality trends.</a:t>
            </a:r>
            <a:r>
              <a:rPr lang="en-GB" sz="1600" baseline="30000" dirty="0"/>
              <a:t>2</a:t>
            </a:r>
          </a:p>
        </p:txBody>
      </p:sp>
    </p:spTree>
    <p:extLst>
      <p:ext uri="{BB962C8B-B14F-4D97-AF65-F5344CB8AC3E}">
        <p14:creationId xmlns:p14="http://schemas.microsoft.com/office/powerpoint/2010/main" val="56022556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000" b="1" dirty="0">
                <a:solidFill>
                  <a:schemeClr val="accent2">
                    <a:lumMod val="50000"/>
                  </a:schemeClr>
                </a:solidFill>
                <a:latin typeface="+mn-lt"/>
              </a:rPr>
              <a:t>Trends in Prostate Cancer: Southeast Asia</a:t>
            </a:r>
            <a:endParaRPr lang="en-US" sz="3000" b="1" dirty="0">
              <a:solidFill>
                <a:schemeClr val="accent2">
                  <a:lumMod val="50000"/>
                </a:schemeClr>
              </a:solidFill>
              <a:latin typeface="+mn-lt"/>
            </a:endParaRPr>
          </a:p>
        </p:txBody>
      </p:sp>
      <p:sp>
        <p:nvSpPr>
          <p:cNvPr id="9" name="TextBox 8"/>
          <p:cNvSpPr txBox="1"/>
          <p:nvPr/>
        </p:nvSpPr>
        <p:spPr>
          <a:xfrm>
            <a:off x="-14514" y="1070811"/>
            <a:ext cx="9158514" cy="338554"/>
          </a:xfrm>
          <a:prstGeom prst="rect">
            <a:avLst/>
          </a:prstGeom>
          <a:noFill/>
        </p:spPr>
        <p:txBody>
          <a:bodyPr wrap="square" rtlCol="0">
            <a:spAutoFit/>
          </a:bodyPr>
          <a:lstStyle/>
          <a:p>
            <a:pPr algn="ctr"/>
            <a:r>
              <a:rPr lang="en-US" sz="1600" b="1" dirty="0"/>
              <a:t>Trends in incidence and mortality of prostate cancer in Southeast Asia</a:t>
            </a:r>
            <a:r>
              <a:rPr lang="en-US" sz="1600" b="1" baseline="30000" dirty="0"/>
              <a:t>1</a:t>
            </a:r>
            <a:endParaRPr lang="en-GB" sz="1600" b="1" baseline="30000" dirty="0"/>
          </a:p>
        </p:txBody>
      </p:sp>
      <p:sp>
        <p:nvSpPr>
          <p:cNvPr id="10" name="Text Box 139"/>
          <p:cNvSpPr txBox="1">
            <a:spLocks noChangeArrowheads="1"/>
          </p:cNvSpPr>
          <p:nvPr/>
        </p:nvSpPr>
        <p:spPr bwMode="auto">
          <a:xfrm>
            <a:off x="88650" y="6251565"/>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US" sz="800" dirty="0">
                <a:solidFill>
                  <a:prstClr val="black"/>
                </a:solidFill>
                <a:latin typeface="+mn-lt"/>
              </a:rPr>
              <a:t>http://globocan.iarc.fr/old/bar_site.asp?selection=24191&amp;title=Prostate&amp;sex=1&amp;statistic=0&amp;populations=12&amp;window=1&amp;grid=1&amp;orientation=1&amp;color1=5&amp;color1e=&amp;color2=4&amp;color2e=&amp;submit=%C2%A0Execute. Accessed April 5, 2016.</a:t>
            </a:r>
          </a:p>
        </p:txBody>
      </p:sp>
      <p:sp>
        <p:nvSpPr>
          <p:cNvPr id="17" name="Pentagon 1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8" name="TextBox 17"/>
          <p:cNvSpPr txBox="1"/>
          <p:nvPr/>
        </p:nvSpPr>
        <p:spPr>
          <a:xfrm>
            <a:off x="-27384" y="1044960"/>
            <a:ext cx="456985" cy="338554"/>
          </a:xfrm>
          <a:prstGeom prst="rect">
            <a:avLst/>
          </a:prstGeom>
          <a:noFill/>
        </p:spPr>
        <p:txBody>
          <a:bodyPr wrap="none" rtlCol="0">
            <a:spAutoFit/>
          </a:bodyPr>
          <a:lstStyle/>
          <a:p>
            <a:r>
              <a:rPr lang="en-GB" sz="1600" spc="-38" dirty="0">
                <a:solidFill>
                  <a:srgbClr val="A7381D"/>
                </a:solidFill>
                <a:ea typeface="+mj-ea"/>
                <a:cs typeface="+mj-cs"/>
              </a:rPr>
              <a:t>6/9</a:t>
            </a:r>
            <a:endParaRPr lang="en-IN" sz="1600" spc="-38" dirty="0">
              <a:solidFill>
                <a:srgbClr val="A7381D"/>
              </a:solidFill>
              <a:ea typeface="+mj-ea"/>
              <a:cs typeface="+mj-cs"/>
            </a:endParaRPr>
          </a:p>
        </p:txBody>
      </p:sp>
      <p:sp>
        <p:nvSpPr>
          <p:cNvPr id="24" name="Rectangle 23"/>
          <p:cNvSpPr/>
          <p:nvPr/>
        </p:nvSpPr>
        <p:spPr>
          <a:xfrm>
            <a:off x="6266512" y="5656880"/>
            <a:ext cx="1381125" cy="190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800" b="1" dirty="0" err="1">
                <a:solidFill>
                  <a:schemeClr val="tx1"/>
                </a:solidFill>
              </a:rPr>
              <a:t>Globocan</a:t>
            </a:r>
            <a:r>
              <a:rPr lang="en-US" sz="800" b="1" dirty="0">
                <a:solidFill>
                  <a:schemeClr val="tx1"/>
                </a:solidFill>
              </a:rPr>
              <a:t> 2012(IARC) (5.5.2016)</a:t>
            </a:r>
            <a:endParaRPr lang="en-GB" sz="800" b="1" dirty="0">
              <a:solidFill>
                <a:schemeClr val="tx1"/>
              </a:solidFill>
            </a:endParaRPr>
          </a:p>
        </p:txBody>
      </p:sp>
      <p:sp>
        <p:nvSpPr>
          <p:cNvPr id="3" name="Rectangle 2"/>
          <p:cNvSpPr/>
          <p:nvPr/>
        </p:nvSpPr>
        <p:spPr>
          <a:xfrm>
            <a:off x="6266512" y="5594307"/>
            <a:ext cx="1496363" cy="3203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1089975" y="1459172"/>
            <a:ext cx="6971102" cy="4740424"/>
            <a:chOff x="1675973" y="1389322"/>
            <a:chExt cx="5761240" cy="474042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23" y="1389322"/>
              <a:ext cx="5390438" cy="4740424"/>
            </a:xfrm>
            <a:prstGeom prst="rect">
              <a:avLst/>
            </a:prstGeom>
          </p:spPr>
        </p:pic>
        <p:sp>
          <p:nvSpPr>
            <p:cNvPr id="22" name="Rectangle 21"/>
            <p:cNvSpPr/>
            <p:nvPr/>
          </p:nvSpPr>
          <p:spPr>
            <a:xfrm>
              <a:off x="3762071" y="1499713"/>
              <a:ext cx="1605343" cy="2835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1400" b="1" dirty="0">
                  <a:solidFill>
                    <a:schemeClr val="tx1"/>
                  </a:solidFill>
                </a:rPr>
                <a:t>Prostate, all ages</a:t>
              </a:r>
              <a:endParaRPr lang="en-GB" sz="1400" b="1" dirty="0">
                <a:solidFill>
                  <a:schemeClr val="tx1"/>
                </a:solidFill>
              </a:endParaRPr>
            </a:p>
          </p:txBody>
        </p:sp>
        <p:sp>
          <p:nvSpPr>
            <p:cNvPr id="38" name="Rectangle 37"/>
            <p:cNvSpPr/>
            <p:nvPr/>
          </p:nvSpPr>
          <p:spPr>
            <a:xfrm>
              <a:off x="6531401" y="3259154"/>
              <a:ext cx="860710" cy="242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1400" b="1" dirty="0">
                  <a:solidFill>
                    <a:schemeClr val="tx1"/>
                  </a:solidFill>
                </a:rPr>
                <a:t>Mortality</a:t>
              </a:r>
              <a:endParaRPr lang="en-GB" sz="1400" b="1" dirty="0">
                <a:solidFill>
                  <a:schemeClr val="tx1"/>
                </a:solidFill>
              </a:endParaRPr>
            </a:p>
          </p:txBody>
        </p:sp>
        <p:sp>
          <p:nvSpPr>
            <p:cNvPr id="5" name="Rectangle 4"/>
            <p:cNvSpPr/>
            <p:nvPr/>
          </p:nvSpPr>
          <p:spPr>
            <a:xfrm>
              <a:off x="6597792" y="3111165"/>
              <a:ext cx="114647" cy="114648"/>
            </a:xfrm>
            <a:prstGeom prst="rect">
              <a:avLst/>
            </a:prstGeom>
            <a:solidFill>
              <a:srgbClr val="86B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Rectangle 38"/>
            <p:cNvSpPr/>
            <p:nvPr/>
          </p:nvSpPr>
          <p:spPr>
            <a:xfrm>
              <a:off x="6597792" y="3328797"/>
              <a:ext cx="114647" cy="114648"/>
            </a:xfrm>
            <a:prstGeom prst="rect">
              <a:avLst/>
            </a:prstGeom>
            <a:solidFill>
              <a:srgbClr val="F99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p:cNvSpPr txBox="1"/>
            <p:nvPr/>
          </p:nvSpPr>
          <p:spPr>
            <a:xfrm rot="16200000">
              <a:off x="1398493" y="3189568"/>
              <a:ext cx="862737" cy="307777"/>
            </a:xfrm>
            <a:prstGeom prst="rect">
              <a:avLst/>
            </a:prstGeom>
            <a:noFill/>
          </p:spPr>
          <p:txBody>
            <a:bodyPr wrap="none" rtlCol="0">
              <a:spAutoFit/>
            </a:bodyPr>
            <a:lstStyle/>
            <a:p>
              <a:pPr defTabSz="457200"/>
              <a:r>
                <a:rPr lang="en-GB" sz="1400" b="1" dirty="0">
                  <a:solidFill>
                    <a:prstClr val="black"/>
                  </a:solidFill>
                </a:rPr>
                <a:t>Number</a:t>
              </a:r>
            </a:p>
          </p:txBody>
        </p:sp>
        <p:sp>
          <p:nvSpPr>
            <p:cNvPr id="23" name="Rectangle 22"/>
            <p:cNvSpPr/>
            <p:nvPr/>
          </p:nvSpPr>
          <p:spPr>
            <a:xfrm>
              <a:off x="6746543" y="3028134"/>
              <a:ext cx="690670" cy="269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1400" b="1" dirty="0">
                  <a:solidFill>
                    <a:schemeClr val="tx1"/>
                  </a:solidFill>
                </a:rPr>
                <a:t>Incidence</a:t>
              </a:r>
              <a:endParaRPr lang="en-GB" sz="1400" b="1" dirty="0">
                <a:solidFill>
                  <a:schemeClr val="tx1"/>
                </a:solidFill>
              </a:endParaRPr>
            </a:p>
          </p:txBody>
        </p:sp>
      </p:grpSp>
      <p:sp>
        <p:nvSpPr>
          <p:cNvPr id="16" name="TextBox 15"/>
          <p:cNvSpPr txBox="1"/>
          <p:nvPr/>
        </p:nvSpPr>
        <p:spPr>
          <a:xfrm>
            <a:off x="5734975" y="5786750"/>
            <a:ext cx="1907895" cy="246221"/>
          </a:xfrm>
          <a:prstGeom prst="rect">
            <a:avLst/>
          </a:prstGeom>
          <a:noFill/>
        </p:spPr>
        <p:txBody>
          <a:bodyPr wrap="none" rtlCol="0">
            <a:spAutoFit/>
          </a:bodyPr>
          <a:lstStyle/>
          <a:p>
            <a:r>
              <a:rPr lang="en-GB" sz="1000" dirty="0"/>
              <a:t>Adapted from GLOBOCAN, 2012</a:t>
            </a:r>
            <a:r>
              <a:rPr lang="en-GB" sz="1000" baseline="30000" dirty="0"/>
              <a:t>1</a:t>
            </a:r>
          </a:p>
        </p:txBody>
      </p:sp>
    </p:spTree>
    <p:extLst>
      <p:ext uri="{BB962C8B-B14F-4D97-AF65-F5344CB8AC3E}">
        <p14:creationId xmlns:p14="http://schemas.microsoft.com/office/powerpoint/2010/main" val="94477735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(6)</a:t>
            </a:r>
            <a:endParaRPr lang="en-US" sz="3000" b="1" dirty="0">
              <a:solidFill>
                <a:schemeClr val="accent2">
                  <a:lumMod val="50000"/>
                </a:schemeClr>
              </a:solidFill>
              <a:latin typeface="+mn-lt"/>
            </a:endParaRPr>
          </a:p>
        </p:txBody>
      </p:sp>
      <p:sp>
        <p:nvSpPr>
          <p:cNvPr id="5" name="Content Placeholder 2"/>
          <p:cNvSpPr txBox="1">
            <a:spLocks/>
          </p:cNvSpPr>
          <p:nvPr/>
        </p:nvSpPr>
        <p:spPr>
          <a:xfrm>
            <a:off x="494521" y="1250302"/>
            <a:ext cx="727143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endParaRPr lang="en-US" sz="1600" dirty="0" smtClean="0"/>
          </a:p>
          <a:p>
            <a:pPr marL="0" lvl="0" indent="0">
              <a:buNone/>
              <a:defRPr/>
            </a:pPr>
            <a:r>
              <a:rPr lang="en-US" sz="1600" dirty="0" smtClean="0"/>
              <a:t>Fill </a:t>
            </a:r>
            <a:r>
              <a:rPr lang="en-US" sz="1600" dirty="0"/>
              <a:t>in the blank</a:t>
            </a:r>
            <a:r>
              <a:rPr lang="en-US" sz="1600" dirty="0" smtClean="0"/>
              <a:t>:</a:t>
            </a:r>
          </a:p>
          <a:p>
            <a:pPr marL="0" lvl="0" indent="0">
              <a:buNone/>
              <a:defRPr/>
            </a:pPr>
            <a:r>
              <a:rPr lang="en-US" sz="1600" dirty="0" smtClean="0"/>
              <a:t>The </a:t>
            </a:r>
            <a:r>
              <a:rPr lang="en-US" sz="1600" dirty="0"/>
              <a:t>majority of prostate cancer cases are diagnosed in men _______ of age.</a:t>
            </a:r>
            <a:br>
              <a:rPr lang="en-US" sz="1600" dirty="0"/>
            </a:br>
            <a:endParaRPr kumimoji="0" lang="en-GB" sz="1600" i="0" u="none" strike="noStrike" kern="1200" cap="none" spc="0" normalizeH="0" baseline="0" noProof="0" dirty="0">
              <a:ln>
                <a:noFill/>
              </a:ln>
              <a:solidFill>
                <a:sysClr val="windowText" lastClr="000000"/>
              </a:solidFill>
              <a:effectLst/>
              <a:uLnTx/>
              <a:uFillTx/>
            </a:endParaRPr>
          </a:p>
          <a:p>
            <a:pPr marL="365760" lvl="0" indent="-365760">
              <a:lnSpc>
                <a:spcPct val="150000"/>
              </a:lnSpc>
              <a:buFont typeface="Arial"/>
              <a:buAutoNum type="arabicPeriod"/>
              <a:defRPr/>
            </a:pPr>
            <a:r>
              <a:rPr lang="en-GB" sz="1600" dirty="0">
                <a:cs typeface="Times New Roman"/>
              </a:rPr>
              <a:t>&gt;45 years</a:t>
            </a:r>
          </a:p>
          <a:p>
            <a:pPr marL="365760" lvl="0" indent="-365760">
              <a:lnSpc>
                <a:spcPct val="150000"/>
              </a:lnSpc>
              <a:buFont typeface="Arial"/>
              <a:buAutoNum type="arabicPeriod"/>
              <a:defRPr/>
            </a:pPr>
            <a:r>
              <a:rPr lang="en-GB" sz="1600" dirty="0">
                <a:cs typeface="Times New Roman"/>
              </a:rPr>
              <a:t>&gt;50 years</a:t>
            </a:r>
          </a:p>
          <a:p>
            <a:pPr marL="365760" lvl="0" indent="-365760">
              <a:lnSpc>
                <a:spcPct val="150000"/>
              </a:lnSpc>
              <a:buFont typeface="Arial"/>
              <a:buAutoNum type="arabicPeriod"/>
              <a:defRPr/>
            </a:pPr>
            <a:r>
              <a:rPr lang="en-GB" sz="1600" dirty="0">
                <a:cs typeface="Times New Roman"/>
              </a:rPr>
              <a:t>&gt;60 years</a:t>
            </a:r>
          </a:p>
          <a:p>
            <a:pPr marL="365760" lvl="0" indent="-365760">
              <a:lnSpc>
                <a:spcPct val="150000"/>
              </a:lnSpc>
              <a:buFont typeface="Arial"/>
              <a:buAutoNum type="arabicPeriod"/>
              <a:defRPr/>
            </a:pPr>
            <a:r>
              <a:rPr lang="en-US" sz="1600" dirty="0">
                <a:cs typeface="Times New Roman"/>
              </a:rPr>
              <a:t>&gt;65 years</a:t>
            </a:r>
            <a:endParaRPr lang="en-GB" sz="1600" dirty="0">
              <a:cs typeface="Times New Roman"/>
            </a:endParaRPr>
          </a:p>
        </p:txBody>
      </p:sp>
      <p:sp>
        <p:nvSpPr>
          <p:cNvPr id="8" name="Pentagon 7"/>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9" name="TextBox 8"/>
          <p:cNvSpPr txBox="1"/>
          <p:nvPr/>
        </p:nvSpPr>
        <p:spPr>
          <a:xfrm>
            <a:off x="-27384" y="1044960"/>
            <a:ext cx="456985" cy="338554"/>
          </a:xfrm>
          <a:prstGeom prst="rect">
            <a:avLst/>
          </a:prstGeom>
          <a:noFill/>
        </p:spPr>
        <p:txBody>
          <a:bodyPr wrap="none" rtlCol="0">
            <a:spAutoFit/>
          </a:bodyPr>
          <a:lstStyle/>
          <a:p>
            <a:r>
              <a:rPr lang="en-IN" sz="1600" spc="-38" dirty="0">
                <a:solidFill>
                  <a:srgbClr val="A7381D"/>
                </a:solidFill>
                <a:ea typeface="+mj-ea"/>
                <a:cs typeface="+mj-cs"/>
              </a:rPr>
              <a:t>7/9</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1" name="Rounded Rectangle 10"/>
          <p:cNvSpPr/>
          <p:nvPr/>
        </p:nvSpPr>
        <p:spPr>
          <a:xfrm>
            <a:off x="429601" y="3648101"/>
            <a:ext cx="2354084"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0" rIns="0" bIns="0" rtlCol="0" anchor="ctr"/>
          <a:lstStyle/>
          <a:p>
            <a:pPr marL="365760" lvl="0" indent="-365760">
              <a:buFont typeface="+mj-lt"/>
              <a:buAutoNum type="arabicPeriod" startAt="4"/>
              <a:defRPr/>
            </a:pPr>
            <a:r>
              <a:rPr lang="en-US" sz="1600" dirty="0">
                <a:cs typeface="Times New Roman"/>
              </a:rPr>
              <a:t>&gt;65 years</a:t>
            </a:r>
            <a:endParaRPr lang="en-GB" sz="1600" dirty="0">
              <a:cs typeface="Times New Roman"/>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317" y="3713963"/>
            <a:ext cx="213050" cy="213050"/>
          </a:xfrm>
          <a:prstGeom prst="rect">
            <a:avLst/>
          </a:prstGeom>
        </p:spPr>
      </p:pic>
      <p:sp>
        <p:nvSpPr>
          <p:cNvPr id="13" name="Rectangle 2"/>
          <p:cNvSpPr/>
          <p:nvPr/>
        </p:nvSpPr>
        <p:spPr>
          <a:xfrm>
            <a:off x="-64888" y="364810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757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53" presetClass="entr" presetSubtype="16"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700"/>
                            </p:stCondLst>
                            <p:childTnLst>
                              <p:par>
                                <p:cTn id="14" presetID="42" presetClass="path" presetSubtype="0" accel="50000" decel="50000" fill="hold" grpId="0" nodeType="afterEffect">
                                  <p:stCondLst>
                                    <p:cond delay="0"/>
                                  </p:stCondLst>
                                  <p:childTnLst>
                                    <p:animMotion origin="layout" path="M 2.5E-6 -0.00764 L 0.32847 -0.00718 " pathEditMode="relative" rAng="0" ptsTypes="AA">
                                      <p:cBhvr>
                                        <p:cTn id="15" dur="1000" fill="hold"/>
                                        <p:tgtEl>
                                          <p:spTgt spid="13"/>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(7)</a:t>
            </a:r>
            <a:endParaRPr lang="en-US" sz="3000" b="1" dirty="0">
              <a:solidFill>
                <a:schemeClr val="accent2">
                  <a:lumMod val="50000"/>
                </a:schemeClr>
              </a:solidFill>
              <a:latin typeface="+mn-lt"/>
            </a:endParaRPr>
          </a:p>
        </p:txBody>
      </p:sp>
      <p:sp>
        <p:nvSpPr>
          <p:cNvPr id="5" name="Content Placeholder 2"/>
          <p:cNvSpPr txBox="1">
            <a:spLocks/>
          </p:cNvSpPr>
          <p:nvPr/>
        </p:nvSpPr>
        <p:spPr>
          <a:xfrm>
            <a:off x="494522" y="1544217"/>
            <a:ext cx="67444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There is a wide variation in worldwide prostate cancer incidence rates. Which of the following factors contribute to this variation?</a:t>
            </a:r>
          </a:p>
          <a:p>
            <a:pPr marL="0" lvl="0" indent="0">
              <a:buNone/>
              <a:defRPr/>
            </a:pPr>
            <a:endParaRPr lang="en-US" sz="1600" dirty="0">
              <a:solidFill>
                <a:sysClr val="windowText" lastClr="000000"/>
              </a:solidFill>
            </a:endParaRPr>
          </a:p>
          <a:p>
            <a:pPr marL="365760" lvl="0" indent="-365760">
              <a:lnSpc>
                <a:spcPct val="150000"/>
              </a:lnSpc>
              <a:buFont typeface="+mj-lt"/>
              <a:buAutoNum type="arabicPeriod"/>
              <a:defRPr/>
            </a:pPr>
            <a:r>
              <a:rPr lang="en-GB" sz="1600" dirty="0">
                <a:solidFill>
                  <a:sysClr val="windowText" lastClr="000000"/>
                </a:solidFill>
              </a:rPr>
              <a:t>Lifestyle factors</a:t>
            </a:r>
          </a:p>
          <a:p>
            <a:pPr marL="365760" lvl="0" indent="-365760">
              <a:lnSpc>
                <a:spcPct val="150000"/>
              </a:lnSpc>
              <a:buFont typeface="+mj-lt"/>
              <a:buAutoNum type="arabicPeriod"/>
              <a:defRPr/>
            </a:pPr>
            <a:r>
              <a:rPr lang="en-GB" sz="1600" dirty="0">
                <a:solidFill>
                  <a:sysClr val="windowText" lastClr="000000"/>
                </a:solidFill>
              </a:rPr>
              <a:t>Genetic factors</a:t>
            </a:r>
          </a:p>
          <a:p>
            <a:pPr marL="365760" lvl="0" indent="-365760">
              <a:lnSpc>
                <a:spcPct val="150000"/>
              </a:lnSpc>
              <a:buFont typeface="+mj-lt"/>
              <a:buAutoNum type="arabicPeriod"/>
              <a:defRPr/>
            </a:pPr>
            <a:r>
              <a:rPr lang="en-GB" sz="1600" dirty="0">
                <a:solidFill>
                  <a:sysClr val="windowText" lastClr="000000"/>
                </a:solidFill>
              </a:rPr>
              <a:t>Treatment factors</a:t>
            </a:r>
          </a:p>
          <a:p>
            <a:pPr marL="365760" lvl="0" indent="-365760">
              <a:lnSpc>
                <a:spcPct val="150000"/>
              </a:lnSpc>
              <a:buFont typeface="+mj-lt"/>
              <a:buAutoNum type="arabicPeriod"/>
              <a:defRPr/>
            </a:pPr>
            <a:r>
              <a:rPr lang="en-GB" sz="1600" dirty="0">
                <a:solidFill>
                  <a:sysClr val="windowText" lastClr="000000"/>
                </a:solidFill>
              </a:rPr>
              <a:t>All of the above</a:t>
            </a:r>
          </a:p>
          <a:p>
            <a:pPr lvl="0">
              <a:buFont typeface="+mj-lt"/>
              <a:buAutoNum type="arabicPeriod"/>
              <a:defRPr/>
            </a:pPr>
            <a:endParaRPr lang="en-GB" sz="1600" dirty="0">
              <a:solidFill>
                <a:sysClr val="windowText" lastClr="000000"/>
              </a:solidFill>
            </a:endParaRPr>
          </a:p>
        </p:txBody>
      </p:sp>
      <p:sp>
        <p:nvSpPr>
          <p:cNvPr id="8" name="Pentagon 7"/>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9" name="TextBox 8"/>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8/9</a:t>
            </a:r>
            <a:endParaRPr lang="en-IN" sz="1600" spc="-38" dirty="0">
              <a:solidFill>
                <a:srgbClr val="A7381D"/>
              </a:solidFill>
              <a:ea typeface="+mj-ea"/>
              <a:cs typeface="+mj-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1" name="Rounded Rectangle 10"/>
          <p:cNvSpPr/>
          <p:nvPr/>
        </p:nvSpPr>
        <p:spPr>
          <a:xfrm>
            <a:off x="429600" y="3703864"/>
            <a:ext cx="2473619"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4"/>
              <a:defRPr/>
            </a:pPr>
            <a:r>
              <a:rPr lang="en-GB" sz="1600" dirty="0">
                <a:solidFill>
                  <a:schemeClr val="bg1"/>
                </a:solidFill>
              </a:rPr>
              <a:t>All of the above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502" y="3786558"/>
            <a:ext cx="213050" cy="213050"/>
          </a:xfrm>
          <a:prstGeom prst="rect">
            <a:avLst/>
          </a:prstGeom>
        </p:spPr>
      </p:pic>
      <p:sp>
        <p:nvSpPr>
          <p:cNvPr id="13" name="Rectangle 2"/>
          <p:cNvSpPr/>
          <p:nvPr/>
        </p:nvSpPr>
        <p:spPr>
          <a:xfrm>
            <a:off x="-22593" y="3756382"/>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689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53" presetClass="entr" presetSubtype="16"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700"/>
                            </p:stCondLst>
                            <p:childTnLst>
                              <p:par>
                                <p:cTn id="14" presetID="42" presetClass="path" presetSubtype="0" accel="50000" decel="50000" fill="hold" grpId="0" nodeType="afterEffect">
                                  <p:stCondLst>
                                    <p:cond delay="0"/>
                                  </p:stCondLst>
                                  <p:childTnLst>
                                    <p:animMotion origin="layout" path="M 5E-6 0.00231 L 0.32848 0.00278 " pathEditMode="relative" rAng="0" ptsTypes="AA">
                                      <p:cBhvr>
                                        <p:cTn id="15" dur="1000" fill="hold"/>
                                        <p:tgtEl>
                                          <p:spTgt spid="13"/>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22" y="1544217"/>
            <a:ext cx="67444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defRPr/>
            </a:pPr>
            <a:r>
              <a:rPr lang="en-US" sz="1600" dirty="0"/>
              <a:t>Which </a:t>
            </a:r>
            <a:r>
              <a:rPr lang="en-US" sz="1600" dirty="0" smtClean="0"/>
              <a:t>Asia-Pacific </a:t>
            </a:r>
            <a:r>
              <a:rPr lang="en-US" sz="1600" dirty="0"/>
              <a:t>country shows increasing trends in mortality rates?</a:t>
            </a:r>
          </a:p>
          <a:p>
            <a:pPr marL="0" lvl="0" indent="0">
              <a:buNone/>
              <a:defRPr/>
            </a:pPr>
            <a:endParaRPr lang="en-US" sz="1600" dirty="0">
              <a:solidFill>
                <a:sysClr val="windowText" lastClr="000000"/>
              </a:solidFill>
            </a:endParaRPr>
          </a:p>
          <a:p>
            <a:pPr marL="365760" lvl="0" indent="-365760">
              <a:lnSpc>
                <a:spcPct val="150000"/>
              </a:lnSpc>
              <a:buFont typeface="+mj-lt"/>
              <a:buAutoNum type="arabicPeriod"/>
              <a:defRPr/>
            </a:pPr>
            <a:r>
              <a:rPr lang="en-GB" sz="1600" dirty="0">
                <a:solidFill>
                  <a:sysClr val="windowText" lastClr="000000"/>
                </a:solidFill>
              </a:rPr>
              <a:t>Japan</a:t>
            </a:r>
          </a:p>
          <a:p>
            <a:pPr marL="365760" lvl="0" indent="-365760">
              <a:lnSpc>
                <a:spcPct val="150000"/>
              </a:lnSpc>
              <a:buFont typeface="+mj-lt"/>
              <a:buAutoNum type="arabicPeriod"/>
              <a:defRPr/>
            </a:pPr>
            <a:r>
              <a:rPr lang="en-GB" sz="1600" dirty="0">
                <a:solidFill>
                  <a:sysClr val="windowText" lastClr="000000"/>
                </a:solidFill>
              </a:rPr>
              <a:t>Singapore</a:t>
            </a:r>
          </a:p>
          <a:p>
            <a:pPr marL="365760" lvl="0" indent="-365760">
              <a:lnSpc>
                <a:spcPct val="140000"/>
              </a:lnSpc>
              <a:buFont typeface="+mj-lt"/>
              <a:buAutoNum type="arabicPeriod"/>
              <a:defRPr/>
            </a:pPr>
            <a:r>
              <a:rPr lang="en-GB" sz="1600" dirty="0">
                <a:solidFill>
                  <a:sysClr val="windowText" lastClr="000000"/>
                </a:solidFill>
              </a:rPr>
              <a:t>Republic of Korea</a:t>
            </a:r>
          </a:p>
          <a:p>
            <a:pPr marL="365760" lvl="0" indent="-365760">
              <a:lnSpc>
                <a:spcPct val="150000"/>
              </a:lnSpc>
              <a:buFont typeface="+mj-lt"/>
              <a:buAutoNum type="arabicPeriod"/>
              <a:defRPr/>
            </a:pPr>
            <a:r>
              <a:rPr lang="en-GB" sz="1600" dirty="0">
                <a:solidFill>
                  <a:sysClr val="windowText" lastClr="000000"/>
                </a:solidFill>
              </a:rPr>
              <a:t>All of the above</a:t>
            </a:r>
          </a:p>
          <a:p>
            <a:pPr lvl="0">
              <a:buFont typeface="+mj-lt"/>
              <a:buAutoNum type="arabicPeriod"/>
              <a:defRPr/>
            </a:pPr>
            <a:endParaRPr lang="en-GB" sz="1600" dirty="0">
              <a:solidFill>
                <a:sysClr val="windowText" lastClr="000000"/>
              </a:solidFill>
            </a:endParaRPr>
          </a:p>
        </p:txBody>
      </p:sp>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(8)</a:t>
            </a:r>
            <a:endParaRPr lang="en-US" sz="3000" b="1" dirty="0">
              <a:solidFill>
                <a:schemeClr val="accent2">
                  <a:lumMod val="50000"/>
                </a:schemeClr>
              </a:solidFill>
              <a:latin typeface="+mn-lt"/>
            </a:endParaRPr>
          </a:p>
        </p:txBody>
      </p:sp>
      <p:sp>
        <p:nvSpPr>
          <p:cNvPr id="8" name="Pentagon 7"/>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9" name="TextBox 8"/>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9/9</a:t>
            </a:r>
            <a:endParaRPr lang="en-IN" sz="1600" spc="-38" dirty="0">
              <a:solidFill>
                <a:srgbClr val="A7381D"/>
              </a:solidFill>
              <a:ea typeface="+mj-ea"/>
              <a:cs typeface="+mj-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1" name="Rounded Rectangle 10"/>
          <p:cNvSpPr/>
          <p:nvPr/>
        </p:nvSpPr>
        <p:spPr>
          <a:xfrm>
            <a:off x="429600" y="3039764"/>
            <a:ext cx="2837475" cy="313431"/>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3"/>
              <a:defRPr/>
            </a:pPr>
            <a:r>
              <a:rPr lang="en-GB" sz="1600" dirty="0">
                <a:solidFill>
                  <a:schemeClr val="bg1"/>
                </a:solidFill>
              </a:rPr>
              <a:t>Republic of Korea</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502" y="2826098"/>
            <a:ext cx="213050" cy="213050"/>
          </a:xfrm>
          <a:prstGeom prst="rect">
            <a:avLst/>
          </a:prstGeom>
        </p:spPr>
      </p:pic>
      <p:sp>
        <p:nvSpPr>
          <p:cNvPr id="13" name="Rectangle 2"/>
          <p:cNvSpPr/>
          <p:nvPr/>
        </p:nvSpPr>
        <p:spPr>
          <a:xfrm>
            <a:off x="47968" y="304716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082" y="3087100"/>
            <a:ext cx="234355" cy="234355"/>
          </a:xfrm>
          <a:prstGeom prst="rect">
            <a:avLst/>
          </a:prstGeom>
        </p:spPr>
      </p:pic>
    </p:spTree>
    <p:extLst>
      <p:ext uri="{BB962C8B-B14F-4D97-AF65-F5344CB8AC3E}">
        <p14:creationId xmlns:p14="http://schemas.microsoft.com/office/powerpoint/2010/main" val="1649359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53" presetClass="entr" presetSubtype="16"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par>
                          <p:cTn id="13" fill="hold">
                            <p:stCondLst>
                              <p:cond delay="700"/>
                            </p:stCondLst>
                            <p:childTnLst>
                              <p:par>
                                <p:cTn id="14" presetID="42" presetClass="path" presetSubtype="0" accel="50000" decel="50000" fill="hold" grpId="0" nodeType="afterEffect">
                                  <p:stCondLst>
                                    <p:cond delay="0"/>
                                  </p:stCondLst>
                                  <p:childTnLst>
                                    <p:animMotion origin="layout" path="M -0.01476 0.00741 L 0.35347 7.40741E-7 " pathEditMode="relative" rAng="0" ptsTypes="AA">
                                      <p:cBhvr>
                                        <p:cTn id="15" dur="1000" fill="hold"/>
                                        <p:tgtEl>
                                          <p:spTgt spid="13"/>
                                        </p:tgtEl>
                                        <p:attrNameLst>
                                          <p:attrName>ppt_x</p:attrName>
                                          <p:attrName>ppt_y</p:attrName>
                                        </p:attrNameLst>
                                      </p:cBhvr>
                                      <p:rCtr x="18403" y="-370"/>
                                    </p:animMotion>
                                  </p:childTnLst>
                                </p:cTn>
                              </p:par>
                              <p:par>
                                <p:cTn id="16" presetID="53" presetClass="entr" presetSubtype="16" fill="hold" nodeType="withEffect">
                                  <p:stCondLst>
                                    <p:cond delay="2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List of Contents</a:t>
            </a:r>
          </a:p>
        </p:txBody>
      </p:sp>
      <p:graphicFrame>
        <p:nvGraphicFramePr>
          <p:cNvPr id="4" name="Table 3"/>
          <p:cNvGraphicFramePr>
            <a:graphicFrameLocks noGrp="1"/>
          </p:cNvGraphicFramePr>
          <p:nvPr>
            <p:extLst>
              <p:ext uri="{D42A27DB-BD31-4B8C-83A1-F6EECF244321}">
                <p14:modId xmlns:p14="http://schemas.microsoft.com/office/powerpoint/2010/main" val="905623016"/>
              </p:ext>
            </p:extLst>
          </p:nvPr>
        </p:nvGraphicFramePr>
        <p:xfrm>
          <a:off x="465220" y="1303953"/>
          <a:ext cx="7956884" cy="3524306"/>
        </p:xfrm>
        <a:graphic>
          <a:graphicData uri="http://schemas.openxmlformats.org/drawingml/2006/table">
            <a:tbl>
              <a:tblPr firstRow="1" bandRow="1">
                <a:tableStyleId>{5C22544A-7EE6-4342-B048-85BDC9FD1C3A}</a:tableStyleId>
              </a:tblPr>
              <a:tblGrid>
                <a:gridCol w="6336633">
                  <a:extLst>
                    <a:ext uri="{9D8B030D-6E8A-4147-A177-3AD203B41FA5}">
                      <a16:colId xmlns="" xmlns:a16="http://schemas.microsoft.com/office/drawing/2014/main" val="20000"/>
                    </a:ext>
                  </a:extLst>
                </a:gridCol>
                <a:gridCol w="1620251">
                  <a:extLst>
                    <a:ext uri="{9D8B030D-6E8A-4147-A177-3AD203B41FA5}">
                      <a16:colId xmlns="" xmlns:a16="http://schemas.microsoft.com/office/drawing/2014/main" val="20001"/>
                    </a:ext>
                  </a:extLst>
                </a:gridCol>
              </a:tblGrid>
              <a:tr h="485658">
                <a:tc>
                  <a:txBody>
                    <a:bodyPr/>
                    <a:lstStyle/>
                    <a:p>
                      <a:pPr>
                        <a:spcBef>
                          <a:spcPts val="600"/>
                        </a:spcBef>
                        <a:buClr>
                          <a:schemeClr val="accent1"/>
                        </a:buClr>
                      </a:pPr>
                      <a:r>
                        <a:rPr lang="en-US" sz="1600" dirty="0">
                          <a:solidFill>
                            <a:schemeClr val="tx1"/>
                          </a:solidFill>
                          <a:latin typeface="+mn-lt"/>
                        </a:rPr>
                        <a:t>Topics</a:t>
                      </a:r>
                      <a:endParaRPr lang="en-GB" sz="16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a:solidFill>
                            <a:schemeClr val="tx1"/>
                          </a:solidFill>
                          <a:latin typeface="+mn-lt"/>
                        </a:rPr>
                        <a:t>Slide nos.</a:t>
                      </a:r>
                      <a:endParaRPr lang="en-GB" sz="160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339026">
                <a:tc>
                  <a:txBody>
                    <a:bodyPr/>
                    <a:lstStyle/>
                    <a:p>
                      <a:pPr marL="0" lvl="1" algn="l">
                        <a:spcBef>
                          <a:spcPts val="600"/>
                        </a:spcBef>
                        <a:buClr>
                          <a:schemeClr val="accent1"/>
                        </a:buClr>
                      </a:pPr>
                      <a:r>
                        <a:rPr lang="en-IN" sz="1600" kern="1200" dirty="0">
                          <a:solidFill>
                            <a:schemeClr val="tx1"/>
                          </a:solidFill>
                          <a:effectLst/>
                          <a:latin typeface="+mn-lt"/>
                          <a:ea typeface="+mn-ea"/>
                          <a:cs typeface="+mn-cs"/>
                        </a:rPr>
                        <a:t>Anatomy and physiology of prostate gland</a:t>
                      </a:r>
                      <a:endParaRPr lang="en-GB" sz="1600" kern="1200" dirty="0">
                        <a:solidFill>
                          <a:schemeClr val="tx1"/>
                        </a:solidFill>
                        <a:effectLst/>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a:solidFill>
                            <a:schemeClr val="tx1"/>
                          </a:solidFill>
                          <a:latin typeface="+mn-lt"/>
                        </a:rPr>
                        <a:t>5-11</a:t>
                      </a:r>
                      <a:endParaRPr lang="en-GB" sz="1600" dirty="0">
                        <a:solidFill>
                          <a:schemeClr val="tx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342234">
                <a:tc>
                  <a:txBody>
                    <a:bodyPr/>
                    <a:lstStyle/>
                    <a:p>
                      <a:pPr>
                        <a:spcBef>
                          <a:spcPts val="600"/>
                        </a:spcBef>
                        <a:buClr>
                          <a:schemeClr val="accent1"/>
                        </a:buClr>
                      </a:pPr>
                      <a:r>
                        <a:rPr lang="en-GB" sz="1600" dirty="0">
                          <a:solidFill>
                            <a:schemeClr val="tx1"/>
                          </a:solidFill>
                          <a:latin typeface="+mn-lt"/>
                        </a:rPr>
                        <a:t>Types of prostate cancer</a:t>
                      </a:r>
                    </a:p>
                    <a:p>
                      <a:pPr marL="617220" lvl="1" indent="-274320">
                        <a:spcBef>
                          <a:spcPts val="600"/>
                        </a:spcBef>
                        <a:buClr>
                          <a:srgbClr val="EA5532"/>
                        </a:buClr>
                        <a:buFont typeface="Arial" panose="020B0604020202020204" pitchFamily="34" charset="0"/>
                        <a:buChar char="•"/>
                      </a:pPr>
                      <a:r>
                        <a:rPr lang="en-GB" sz="1600" kern="1200" dirty="0">
                          <a:solidFill>
                            <a:schemeClr val="tx1"/>
                          </a:solidFill>
                          <a:latin typeface="+mn-lt"/>
                          <a:ea typeface="+mn-ea"/>
                          <a:cs typeface="+mn-cs"/>
                        </a:rPr>
                        <a:t>Symptoms of prostate cancer</a:t>
                      </a:r>
                    </a:p>
                    <a:p>
                      <a:pPr marL="617220" lvl="1" indent="-274320">
                        <a:spcBef>
                          <a:spcPts val="600"/>
                        </a:spcBef>
                        <a:buClr>
                          <a:srgbClr val="EA5532"/>
                        </a:buClr>
                        <a:buFont typeface="Arial" panose="020B0604020202020204" pitchFamily="34" charset="0"/>
                        <a:buChar char="•"/>
                      </a:pPr>
                      <a:r>
                        <a:rPr lang="en-US" sz="1600" kern="1200" dirty="0">
                          <a:solidFill>
                            <a:schemeClr val="tx1"/>
                          </a:solidFill>
                          <a:latin typeface="+mn-lt"/>
                          <a:ea typeface="+mn-ea"/>
                          <a:cs typeface="+mn-cs"/>
                        </a:rPr>
                        <a:t>Risk factors for prostate cancer</a:t>
                      </a:r>
                      <a:endParaRPr lang="en-GB" sz="1600" kern="1200" dirty="0">
                        <a:solidFill>
                          <a:schemeClr val="tx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smtClean="0">
                          <a:solidFill>
                            <a:schemeClr val="tx1"/>
                          </a:solidFill>
                          <a:latin typeface="+mn-lt"/>
                        </a:rPr>
                        <a:t>12-19</a:t>
                      </a:r>
                      <a:endParaRPr lang="en-GB" sz="16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345443">
                <a:tc>
                  <a:txBody>
                    <a:bodyPr/>
                    <a:lstStyle/>
                    <a:p>
                      <a:pPr>
                        <a:spcBef>
                          <a:spcPts val="600"/>
                        </a:spcBef>
                        <a:buClr>
                          <a:schemeClr val="accent1"/>
                        </a:buClr>
                      </a:pPr>
                      <a:r>
                        <a:rPr lang="en-US" sz="1600" dirty="0">
                          <a:solidFill>
                            <a:schemeClr val="tx1"/>
                          </a:solidFill>
                          <a:latin typeface="+mn-lt"/>
                        </a:rPr>
                        <a:t>Epidemiology </a:t>
                      </a:r>
                      <a:r>
                        <a:rPr lang="en-GB" sz="1600" dirty="0">
                          <a:solidFill>
                            <a:schemeClr val="tx1"/>
                          </a:solidFill>
                          <a:latin typeface="+mn-lt"/>
                        </a:rPr>
                        <a:t>of prostate cancer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smtClean="0">
                          <a:solidFill>
                            <a:schemeClr val="tx1"/>
                          </a:solidFill>
                          <a:latin typeface="+mn-lt"/>
                        </a:rPr>
                        <a:t>20-29</a:t>
                      </a:r>
                      <a:endParaRPr lang="en-GB" sz="16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388219">
                <a:tc>
                  <a:txBody>
                    <a:bodyPr/>
                    <a:lstStyle/>
                    <a:p>
                      <a:pPr>
                        <a:spcBef>
                          <a:spcPts val="600"/>
                        </a:spcBef>
                        <a:buClr>
                          <a:schemeClr val="accent1"/>
                        </a:buClr>
                      </a:pPr>
                      <a:r>
                        <a:rPr lang="en-GB" sz="1600" dirty="0">
                          <a:solidFill>
                            <a:schemeClr val="tx1"/>
                          </a:solidFill>
                          <a:latin typeface="+mn-lt"/>
                        </a:rPr>
                        <a:t>Diagnosis and screening guidelines for prostate cancer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smtClean="0">
                          <a:solidFill>
                            <a:schemeClr val="tx1"/>
                          </a:solidFill>
                          <a:latin typeface="+mn-lt"/>
                        </a:rPr>
                        <a:t>30-40</a:t>
                      </a:r>
                      <a:endParaRPr lang="en-GB" sz="16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68969">
                <a:tc>
                  <a:txBody>
                    <a:bodyPr/>
                    <a:lstStyle/>
                    <a:p>
                      <a:pPr marL="0" marR="0" indent="0" algn="l" defTabSz="685800" rtl="0" eaLnBrk="1" fontAlgn="auto" latinLnBrk="0" hangingPunct="1">
                        <a:lnSpc>
                          <a:spcPct val="100000"/>
                        </a:lnSpc>
                        <a:spcBef>
                          <a:spcPts val="600"/>
                        </a:spcBef>
                        <a:spcAft>
                          <a:spcPts val="0"/>
                        </a:spcAft>
                        <a:buClr>
                          <a:schemeClr val="accent1"/>
                        </a:buClr>
                        <a:buSzTx/>
                        <a:buFontTx/>
                        <a:buNone/>
                        <a:tabLst/>
                        <a:defRPr/>
                      </a:pPr>
                      <a:r>
                        <a:rPr lang="en-GB" sz="1600" dirty="0">
                          <a:solidFill>
                            <a:schemeClr val="tx1"/>
                          </a:solidFill>
                          <a:latin typeface="+mn-lt"/>
                        </a:rPr>
                        <a:t>Staging and classification of prostate cancer</a:t>
                      </a:r>
                    </a:p>
                    <a:p>
                      <a:pPr marL="628650" marR="0" lvl="1" indent="-285750" algn="l" defTabSz="685800" rtl="0" eaLnBrk="1" fontAlgn="auto" latinLnBrk="0" hangingPunct="1">
                        <a:lnSpc>
                          <a:spcPct val="100000"/>
                        </a:lnSpc>
                        <a:spcBef>
                          <a:spcPts val="600"/>
                        </a:spcBef>
                        <a:spcAft>
                          <a:spcPts val="0"/>
                        </a:spcAft>
                        <a:buClr>
                          <a:srgbClr val="EA5532"/>
                        </a:buClr>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Risk stratification by D’Amico classification</a:t>
                      </a:r>
                      <a:endParaRPr kumimoji="0" lang="en-GB" sz="1600" b="0" i="0" u="none" strike="noStrike" kern="1200" cap="none" spc="0" normalizeH="0" baseline="0" noProof="0" dirty="0">
                        <a:ln>
                          <a:noFill/>
                        </a:ln>
                        <a:solidFill>
                          <a:schemeClr val="tx1"/>
                        </a:solidFill>
                        <a:effectLst/>
                        <a:uLnTx/>
                        <a:uFillTx/>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smtClean="0">
                          <a:solidFill>
                            <a:schemeClr val="tx1"/>
                          </a:solidFill>
                          <a:latin typeface="+mn-lt"/>
                        </a:rPr>
                        <a:t>41-51</a:t>
                      </a:r>
                      <a:endParaRPr lang="en-GB" sz="16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r h="272716">
                <a:tc>
                  <a:txBody>
                    <a:bodyPr/>
                    <a:lstStyle/>
                    <a:p>
                      <a:pPr>
                        <a:spcBef>
                          <a:spcPts val="600"/>
                        </a:spcBef>
                        <a:buClr>
                          <a:schemeClr val="accent1"/>
                        </a:buClr>
                      </a:pPr>
                      <a:r>
                        <a:rPr lang="en-US" sz="1600" kern="1200" dirty="0">
                          <a:solidFill>
                            <a:schemeClr val="tx1"/>
                          </a:solidFill>
                          <a:latin typeface="+mn-lt"/>
                          <a:ea typeface="+mn-ea"/>
                          <a:cs typeface="+mn-cs"/>
                        </a:rPr>
                        <a:t>Summary</a:t>
                      </a:r>
                      <a:endParaRPr lang="en-GB" sz="1600" kern="1200" dirty="0">
                        <a:solidFill>
                          <a:schemeClr val="tx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l">
                        <a:spcBef>
                          <a:spcPts val="600"/>
                        </a:spcBef>
                        <a:buClr>
                          <a:schemeClr val="accent1"/>
                        </a:buClr>
                      </a:pPr>
                      <a:r>
                        <a:rPr lang="en-US" sz="1600" dirty="0" smtClean="0">
                          <a:solidFill>
                            <a:schemeClr val="tx1"/>
                          </a:solidFill>
                          <a:latin typeface="+mn-lt"/>
                        </a:rPr>
                        <a:t>52-54</a:t>
                      </a:r>
                      <a:endParaRPr lang="en-GB" sz="16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8124376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7943914" cy="1834193"/>
          </a:xfrm>
        </p:spPr>
        <p:txBody>
          <a:bodyPr>
            <a:normAutofit/>
          </a:bodyPr>
          <a:lstStyle/>
          <a:p>
            <a:r>
              <a:rPr lang="en-US" sz="3200" b="1" dirty="0">
                <a:solidFill>
                  <a:schemeClr val="accent2">
                    <a:lumMod val="50000"/>
                  </a:schemeClr>
                </a:solidFill>
                <a:latin typeface="+mn-lt"/>
              </a:rPr>
              <a:t>Diagnosis and Screening Guidelines for Prostate Cancer</a:t>
            </a:r>
          </a:p>
        </p:txBody>
      </p:sp>
    </p:spTree>
    <p:extLst>
      <p:ext uri="{BB962C8B-B14F-4D97-AF65-F5344CB8AC3E}">
        <p14:creationId xmlns:p14="http://schemas.microsoft.com/office/powerpoint/2010/main" val="565287194"/>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Screening for Prostate Cancer</a:t>
            </a:r>
          </a:p>
        </p:txBody>
      </p:sp>
      <p:sp>
        <p:nvSpPr>
          <p:cNvPr id="3" name="Content Placeholder 2"/>
          <p:cNvSpPr txBox="1">
            <a:spLocks/>
          </p:cNvSpPr>
          <p:nvPr/>
        </p:nvSpPr>
        <p:spPr>
          <a:xfrm>
            <a:off x="968129" y="1056390"/>
            <a:ext cx="6689971" cy="34932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screening with the PSA test remains controversial.</a:t>
            </a:r>
            <a:r>
              <a:rPr kumimoji="0" lang="en-GB" sz="1600" b="0" i="0" u="none" strike="noStrike" kern="1200" cap="none" spc="0" normalizeH="0" baseline="30000" noProof="0" dirty="0">
                <a:ln>
                  <a:noFill/>
                </a:ln>
                <a:solidFill>
                  <a:sysClr val="windowText" lastClr="000000"/>
                </a:solidFill>
                <a:effectLst/>
                <a:uLnTx/>
                <a:uFillTx/>
              </a:rPr>
              <a:t>1</a:t>
            </a:r>
            <a:endParaRPr kumimoji="0" lang="en-GB" sz="1600" b="0" i="0" u="none" strike="noStrike" kern="1200" cap="none" spc="0" normalizeH="0" baseline="0" noProof="0" dirty="0">
              <a:ln>
                <a:noFill/>
              </a:ln>
              <a:solidFill>
                <a:sysClr val="windowText" lastClr="000000"/>
              </a:solidFill>
              <a:effectLst/>
              <a:uLnTx/>
              <a:uFillTx/>
            </a:endParaRPr>
          </a:p>
        </p:txBody>
      </p:sp>
      <p:sp>
        <p:nvSpPr>
          <p:cNvPr id="8" name="Text Box 139"/>
          <p:cNvSpPr txBox="1">
            <a:spLocks noChangeArrowheads="1"/>
          </p:cNvSpPr>
          <p:nvPr/>
        </p:nvSpPr>
        <p:spPr bwMode="auto">
          <a:xfrm>
            <a:off x="88650" y="6140831"/>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US" sz="800" dirty="0">
                <a:latin typeface="+mn-lt"/>
              </a:rPr>
              <a:t>http://uroweb.org/wp-content/uploads/09-Prostate-Cancer_LR.pdf. Accessed April 8, 2016.</a:t>
            </a:r>
          </a:p>
          <a:p>
            <a:pPr marL="228600" lvl="0" indent="-228600" defTabSz="457200">
              <a:buFont typeface="+mj-lt"/>
              <a:buAutoNum type="arabicPeriod"/>
              <a:defRPr/>
            </a:pPr>
            <a:r>
              <a:rPr lang="en-US" sz="800" dirty="0">
                <a:solidFill>
                  <a:prstClr val="black"/>
                </a:solidFill>
                <a:latin typeface="+mn-lt"/>
              </a:rPr>
              <a:t>Moyer VA, et al. </a:t>
            </a:r>
            <a:r>
              <a:rPr lang="en-US" sz="800" i="1" dirty="0">
                <a:solidFill>
                  <a:prstClr val="black"/>
                </a:solidFill>
                <a:latin typeface="+mn-lt"/>
              </a:rPr>
              <a:t>Ann Intern Med. </a:t>
            </a:r>
            <a:r>
              <a:rPr lang="en-US" sz="800" dirty="0">
                <a:solidFill>
                  <a:prstClr val="black"/>
                </a:solidFill>
                <a:latin typeface="+mn-lt"/>
              </a:rPr>
              <a:t>2012;157(2):120-134. </a:t>
            </a:r>
          </a:p>
          <a:p>
            <a:pPr marL="228600" lvl="0" indent="-228600" defTabSz="457200">
              <a:buFont typeface="+mj-lt"/>
              <a:buAutoNum type="arabicPeriod"/>
              <a:defRPr/>
            </a:pPr>
            <a:r>
              <a:rPr lang="en-GB" sz="800" dirty="0">
                <a:solidFill>
                  <a:prstClr val="black"/>
                </a:solidFill>
                <a:latin typeface="+mn-lt"/>
              </a:rPr>
              <a:t>https://uroweb.org/guideline/prostate-cancer/. Accessed May 3, 2016.</a:t>
            </a:r>
          </a:p>
        </p:txBody>
      </p:sp>
      <p:sp>
        <p:nvSpPr>
          <p:cNvPr id="7" name="Pentagon 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9" name="TextBox 8"/>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1/10</a:t>
            </a:r>
            <a:endParaRPr lang="en-IN" sz="1600" spc="-38" dirty="0">
              <a:solidFill>
                <a:srgbClr val="A7381D"/>
              </a:solidFill>
              <a:ea typeface="+mj-ea"/>
              <a:cs typeface="+mj-cs"/>
            </a:endParaRPr>
          </a:p>
        </p:txBody>
      </p:sp>
      <p:sp>
        <p:nvSpPr>
          <p:cNvPr id="12" name="Rounded Rectangle 11"/>
          <p:cNvSpPr/>
          <p:nvPr/>
        </p:nvSpPr>
        <p:spPr>
          <a:xfrm>
            <a:off x="462281" y="1544443"/>
            <a:ext cx="4122710" cy="3768804"/>
          </a:xfrm>
          <a:prstGeom prst="roundRect">
            <a:avLst>
              <a:gd name="adj" fmla="val 516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0" rIns="0" bIns="365760" rtlCol="0" anchor="b" anchorCtr="0">
            <a:spAutoFit/>
          </a:bodyPr>
          <a:lstStyle/>
          <a:p>
            <a:pPr lvl="1">
              <a:spcBef>
                <a:spcPts val="600"/>
              </a:spcBef>
              <a:buClr>
                <a:schemeClr val="accent1"/>
              </a:buClr>
              <a:buSzPct val="100000"/>
              <a:defRPr/>
            </a:pPr>
            <a:endParaRPr lang="en-GB" sz="1600" dirty="0" smtClean="0">
              <a:solidFill>
                <a:schemeClr val="bg1"/>
              </a:solidFill>
            </a:endParaRPr>
          </a:p>
          <a:p>
            <a:pPr>
              <a:spcBef>
                <a:spcPts val="600"/>
              </a:spcBef>
              <a:buClr>
                <a:schemeClr val="accent1"/>
              </a:buClr>
              <a:buSzPct val="100000"/>
              <a:defRPr/>
            </a:pPr>
            <a:r>
              <a:rPr lang="en-GB" sz="1400" b="1" dirty="0" smtClean="0">
                <a:solidFill>
                  <a:schemeClr val="bg1"/>
                </a:solidFill>
              </a:rPr>
              <a:t>Findings </a:t>
            </a:r>
            <a:r>
              <a:rPr lang="en-GB" sz="1400" b="1" dirty="0">
                <a:solidFill>
                  <a:schemeClr val="bg1"/>
                </a:solidFill>
              </a:rPr>
              <a:t>from a Cochrane review (2014)</a:t>
            </a:r>
            <a:r>
              <a:rPr lang="en-GB" sz="1400" b="1" baseline="30000" dirty="0">
                <a:solidFill>
                  <a:schemeClr val="bg1"/>
                </a:solidFill>
              </a:rPr>
              <a:t>1</a:t>
            </a:r>
            <a:r>
              <a:rPr lang="en-GB" sz="1400" b="1" dirty="0">
                <a:solidFill>
                  <a:schemeClr val="bg1"/>
                </a:solidFill>
              </a:rPr>
              <a:t> </a:t>
            </a:r>
          </a:p>
          <a:p>
            <a:pPr marL="285750" indent="-285750">
              <a:spcBef>
                <a:spcPts val="600"/>
              </a:spcBef>
              <a:buClr>
                <a:schemeClr val="bg1"/>
              </a:buClr>
              <a:buSzPct val="100000"/>
              <a:buFont typeface="Arial" panose="020B0604020202020204" pitchFamily="34" charset="0"/>
              <a:buChar char="•"/>
              <a:defRPr/>
            </a:pPr>
            <a:r>
              <a:rPr lang="en-GB" sz="1400" dirty="0">
                <a:solidFill>
                  <a:schemeClr val="bg1"/>
                </a:solidFill>
              </a:rPr>
              <a:t>Screening is associated with an increase in prostate cancer diagnosis.</a:t>
            </a:r>
          </a:p>
          <a:p>
            <a:pPr marL="285750" indent="-285750">
              <a:spcBef>
                <a:spcPts val="600"/>
              </a:spcBef>
              <a:buClr>
                <a:schemeClr val="bg1"/>
              </a:buClr>
              <a:buSzPct val="100000"/>
              <a:buFont typeface="Arial" panose="020B0604020202020204" pitchFamily="34" charset="0"/>
              <a:buChar char="•"/>
              <a:defRPr/>
            </a:pPr>
            <a:r>
              <a:rPr lang="en-GB" sz="1400" dirty="0">
                <a:solidFill>
                  <a:schemeClr val="bg1"/>
                </a:solidFill>
              </a:rPr>
              <a:t>Screening is associated with the detection of more localised disease and less advanced disease.</a:t>
            </a:r>
          </a:p>
          <a:p>
            <a:pPr marL="285750" indent="-285750">
              <a:spcBef>
                <a:spcPts val="600"/>
              </a:spcBef>
              <a:buClr>
                <a:schemeClr val="bg1"/>
              </a:buClr>
              <a:buSzPct val="100000"/>
              <a:buFont typeface="Arial" panose="020B0604020202020204" pitchFamily="34" charset="0"/>
              <a:buChar char="•"/>
              <a:defRPr/>
            </a:pPr>
            <a:r>
              <a:rPr lang="en-GB" sz="1400" dirty="0">
                <a:solidFill>
                  <a:schemeClr val="bg1"/>
                </a:solidFill>
              </a:rPr>
              <a:t>Screening is associated with over-diagnosis and over-treatment.</a:t>
            </a:r>
          </a:p>
          <a:p>
            <a:pPr marL="285750" indent="-285750">
              <a:spcBef>
                <a:spcPts val="600"/>
              </a:spcBef>
              <a:buClr>
                <a:schemeClr val="bg1"/>
              </a:buClr>
              <a:buSzPct val="100000"/>
              <a:buFont typeface="Arial" panose="020B0604020202020204" pitchFamily="34" charset="0"/>
              <a:buChar char="•"/>
              <a:defRPr/>
            </a:pPr>
            <a:r>
              <a:rPr lang="en-GB" sz="1400" dirty="0">
                <a:solidFill>
                  <a:schemeClr val="bg1"/>
                </a:solidFill>
              </a:rPr>
              <a:t>Screening is not associated with survival benefit.</a:t>
            </a:r>
          </a:p>
          <a:p>
            <a:pPr marL="285750" indent="-285750">
              <a:spcBef>
                <a:spcPts val="600"/>
              </a:spcBef>
              <a:buClr>
                <a:schemeClr val="bg1"/>
              </a:buClr>
              <a:buSzPct val="100000"/>
              <a:buFont typeface="Arial" panose="020B0604020202020204" pitchFamily="34" charset="0"/>
              <a:buChar char="•"/>
              <a:defRPr/>
            </a:pPr>
            <a:r>
              <a:rPr lang="en-GB" sz="1400" dirty="0">
                <a:solidFill>
                  <a:schemeClr val="bg1"/>
                </a:solidFill>
              </a:rPr>
              <a:t>Impact on the quality of life of patients is unclear.</a:t>
            </a:r>
          </a:p>
        </p:txBody>
      </p:sp>
      <p:sp>
        <p:nvSpPr>
          <p:cNvPr id="13" name="Rounded Rectangle 12"/>
          <p:cNvSpPr/>
          <p:nvPr/>
        </p:nvSpPr>
        <p:spPr>
          <a:xfrm>
            <a:off x="4807708" y="1519037"/>
            <a:ext cx="4111994" cy="3794210"/>
          </a:xfrm>
          <a:prstGeom prst="roundRect">
            <a:avLst>
              <a:gd name="adj" fmla="val 442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274320" rIns="91440" bIns="914400" rtlCol="0" anchor="b" anchorCtr="0">
            <a:noAutofit/>
          </a:bodyPr>
          <a:lstStyle/>
          <a:p>
            <a:pPr>
              <a:buClr>
                <a:schemeClr val="accent1"/>
              </a:buClr>
              <a:buSzPct val="100000"/>
              <a:defRPr/>
            </a:pPr>
            <a:r>
              <a:rPr lang="en-GB" sz="1400" b="1" dirty="0">
                <a:solidFill>
                  <a:schemeClr val="bg1"/>
                </a:solidFill>
              </a:rPr>
              <a:t>Recommendations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US Preventive Services Task Force recommends against PSA-based screening for prostate cancer in men.</a:t>
            </a:r>
            <a:r>
              <a:rPr lang="en-US" sz="1400" baseline="30000" dirty="0">
                <a:solidFill>
                  <a:schemeClr val="bg1"/>
                </a:solidFill>
              </a:rPr>
              <a:t>2</a:t>
            </a:r>
          </a:p>
          <a:p>
            <a:pPr marL="285750" indent="-285750">
              <a:spcBef>
                <a:spcPts val="300"/>
              </a:spcBef>
              <a:buClr>
                <a:schemeClr val="bg1"/>
              </a:buClr>
              <a:buSzPct val="100000"/>
              <a:buFont typeface="Arial" panose="020B0604020202020204" pitchFamily="34" charset="0"/>
              <a:buChar char="•"/>
              <a:defRPr/>
            </a:pPr>
            <a:r>
              <a:rPr lang="en-US" sz="1400" dirty="0">
                <a:solidFill>
                  <a:schemeClr val="bg1"/>
                </a:solidFill>
              </a:rPr>
              <a:t>The European Association of Urology (EAU) recommends PSA testing in men after counselling on the potential risks and benefits of screening and </a:t>
            </a:r>
            <a:r>
              <a:rPr lang="en-US" sz="1400" dirty="0" err="1">
                <a:solidFill>
                  <a:schemeClr val="bg1"/>
                </a:solidFill>
              </a:rPr>
              <a:t>individualising</a:t>
            </a:r>
            <a:r>
              <a:rPr lang="en-US" sz="1400" dirty="0">
                <a:solidFill>
                  <a:schemeClr val="bg1"/>
                </a:solidFill>
              </a:rPr>
              <a:t> risk-adapted strategies for early detection in men with at least a 10-15 years life expectancy.</a:t>
            </a:r>
            <a:r>
              <a:rPr lang="en-US" sz="1400" baseline="30000" dirty="0">
                <a:solidFill>
                  <a:schemeClr val="bg1"/>
                </a:solidFill>
              </a:rPr>
              <a:t>1,3</a:t>
            </a:r>
          </a:p>
        </p:txBody>
      </p:sp>
    </p:spTree>
    <p:extLst>
      <p:ext uri="{BB962C8B-B14F-4D97-AF65-F5344CB8AC3E}">
        <p14:creationId xmlns:p14="http://schemas.microsoft.com/office/powerpoint/2010/main" val="1578943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par>
                                <p:cTn id="8" presetID="10" presetClass="entr" presetSubtype="0" fill="hold" nodeType="withEffect">
                                  <p:stCondLst>
                                    <p:cond delay="20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30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nodeType="withEffect">
                                  <p:stCondLst>
                                    <p:cond delay="60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par>
                                <p:cTn id="20" presetID="10" presetClass="entr" presetSubtype="0" fill="hold" nodeType="withEffect">
                                  <p:stCondLst>
                                    <p:cond delay="70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fade">
                                      <p:cBhvr>
                                        <p:cTn id="22" dur="500"/>
                                        <p:tgtEl>
                                          <p:spTgt spid="12">
                                            <p:txEl>
                                              <p:pRg st="5" end="5"/>
                                            </p:txEl>
                                          </p:spTgt>
                                        </p:tgtEl>
                                      </p:cBhvr>
                                    </p:animEffect>
                                  </p:childTnLst>
                                </p:cTn>
                              </p:par>
                              <p:par>
                                <p:cTn id="23" presetID="10" presetClass="entr" presetSubtype="0" fill="hold" nodeType="withEffect">
                                  <p:stCondLst>
                                    <p:cond delay="80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fade">
                                      <p:cBhvr>
                                        <p:cTn id="25" dur="500"/>
                                        <p:tgtEl>
                                          <p:spTgt spid="1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childTnLst>
                                </p:cTn>
                              </p:par>
                              <p:par>
                                <p:cTn id="31" presetID="10" presetClass="entr" presetSubtype="0" fill="hold" nodeType="withEffect">
                                  <p:stCondLst>
                                    <p:cond delay="110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600"/>
                                        <p:tgtEl>
                                          <p:spTgt spid="13">
                                            <p:txEl>
                                              <p:pRg st="1" end="1"/>
                                            </p:txEl>
                                          </p:spTgt>
                                        </p:tgtEl>
                                      </p:cBhvr>
                                    </p:animEffect>
                                  </p:childTnLst>
                                </p:cTn>
                              </p:par>
                              <p:par>
                                <p:cTn id="34" presetID="10" presetClass="entr" presetSubtype="0" fill="hold" nodeType="withEffect">
                                  <p:stCondLst>
                                    <p:cond delay="1300"/>
                                  </p:stCondLst>
                                  <p:childTnLst>
                                    <p:set>
                                      <p:cBhvr>
                                        <p:cTn id="35" dur="1" fill="hold">
                                          <p:stCondLst>
                                            <p:cond delay="0"/>
                                          </p:stCondLst>
                                        </p:cTn>
                                        <p:tgtEl>
                                          <p:spTgt spid="13">
                                            <p:txEl>
                                              <p:pRg st="2" end="2"/>
                                            </p:txEl>
                                          </p:spTgt>
                                        </p:tgtEl>
                                        <p:attrNameLst>
                                          <p:attrName>style.visibility</p:attrName>
                                        </p:attrNameLst>
                                      </p:cBhvr>
                                      <p:to>
                                        <p:strVal val="visible"/>
                                      </p:to>
                                    </p:set>
                                    <p:animEffect transition="in" filter="fade">
                                      <p:cBhvr>
                                        <p:cTn id="36"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74644"/>
            <a:ext cx="8474576" cy="1001748"/>
          </a:xfrm>
        </p:spPr>
        <p:txBody>
          <a:bodyPr>
            <a:noAutofit/>
          </a:bodyPr>
          <a:lstStyle/>
          <a:p>
            <a:r>
              <a:rPr lang="en-US" sz="3000" b="1" dirty="0">
                <a:solidFill>
                  <a:schemeClr val="accent2">
                    <a:lumMod val="50000"/>
                  </a:schemeClr>
                </a:solidFill>
                <a:latin typeface="+mn-lt"/>
              </a:rPr>
              <a:t>EAU Guidelines for Screening </a:t>
            </a:r>
            <a:r>
              <a:rPr lang="en-US" sz="3000" b="1" dirty="0" smtClean="0">
                <a:solidFill>
                  <a:schemeClr val="accent2">
                    <a:lumMod val="50000"/>
                  </a:schemeClr>
                </a:solidFill>
                <a:latin typeface="+mn-lt"/>
              </a:rPr>
              <a:t>of</a:t>
            </a:r>
            <a:br>
              <a:rPr lang="en-US" sz="3000" b="1" dirty="0" smtClean="0">
                <a:solidFill>
                  <a:schemeClr val="accent2">
                    <a:lumMod val="50000"/>
                  </a:schemeClr>
                </a:solidFill>
                <a:latin typeface="+mn-lt"/>
              </a:rPr>
            </a:br>
            <a:r>
              <a:rPr lang="en-US" sz="3000" b="1" dirty="0" smtClean="0">
                <a:solidFill>
                  <a:schemeClr val="accent2">
                    <a:lumMod val="50000"/>
                  </a:schemeClr>
                </a:solidFill>
                <a:latin typeface="+mn-lt"/>
              </a:rPr>
              <a:t>Prostate </a:t>
            </a:r>
            <a:r>
              <a:rPr lang="en-US" sz="3000" b="1" dirty="0">
                <a:solidFill>
                  <a:schemeClr val="accent2">
                    <a:lumMod val="50000"/>
                  </a:schemeClr>
                </a:solidFill>
                <a:latin typeface="+mn-lt"/>
              </a:rPr>
              <a:t>Cancer</a:t>
            </a:r>
          </a:p>
        </p:txBody>
      </p:sp>
      <p:sp>
        <p:nvSpPr>
          <p:cNvPr id="12" name="Text Box 139"/>
          <p:cNvSpPr txBox="1">
            <a:spLocks noChangeArrowheads="1"/>
          </p:cNvSpPr>
          <p:nvPr/>
        </p:nvSpPr>
        <p:spPr bwMode="auto">
          <a:xfrm>
            <a:off x="88650" y="6376167"/>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US" sz="800" dirty="0">
                <a:latin typeface="+mn-lt"/>
              </a:rPr>
              <a:t>http://uroweb.org/wp-content/uploads/09-Prostate-Cancer_LR.pdf. Accessed April 8, 2016.</a:t>
            </a:r>
            <a:endParaRPr lang="en-IN" sz="800" dirty="0">
              <a:latin typeface="+mn-lt"/>
            </a:endParaRPr>
          </a:p>
        </p:txBody>
      </p:sp>
      <p:sp>
        <p:nvSpPr>
          <p:cNvPr id="9" name="Pentagon 8"/>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2/10</a:t>
            </a:r>
            <a:endParaRPr lang="en-IN" sz="1600" spc="-38" dirty="0">
              <a:solidFill>
                <a:srgbClr val="A7381D"/>
              </a:solidFill>
              <a:ea typeface="+mj-ea"/>
              <a:cs typeface="+mj-cs"/>
            </a:endParaRPr>
          </a:p>
        </p:txBody>
      </p:sp>
      <p:sp>
        <p:nvSpPr>
          <p:cNvPr id="23" name="TextBox 22"/>
          <p:cNvSpPr txBox="1"/>
          <p:nvPr/>
        </p:nvSpPr>
        <p:spPr>
          <a:xfrm>
            <a:off x="184604" y="5661986"/>
            <a:ext cx="5981700" cy="646331"/>
          </a:xfrm>
          <a:prstGeom prst="rect">
            <a:avLst/>
          </a:prstGeom>
          <a:noFill/>
        </p:spPr>
        <p:txBody>
          <a:bodyPr wrap="square" rtlCol="0">
            <a:spAutoFit/>
          </a:bodyPr>
          <a:lstStyle/>
          <a:p>
            <a:pPr defTabSz="457200"/>
            <a:r>
              <a:rPr lang="en-GB" sz="1200" dirty="0" err="1" smtClean="0"/>
              <a:t>ERSPC</a:t>
            </a:r>
            <a:r>
              <a:rPr lang="en-GB" sz="1200" dirty="0"/>
              <a:t>, </a:t>
            </a:r>
            <a:r>
              <a:rPr lang="en-US" sz="1200" dirty="0"/>
              <a:t>European randomized study of screening for prostate cancer; </a:t>
            </a:r>
            <a:r>
              <a:rPr lang="en-GB" sz="1200" dirty="0"/>
              <a:t>GR, grade of recommendation; LE, level of evidence; PIVOT, prostate cancer intervention versus observation trial; </a:t>
            </a:r>
            <a:r>
              <a:rPr lang="en-GB" sz="1200" dirty="0" err="1"/>
              <a:t>PSA</a:t>
            </a:r>
            <a:r>
              <a:rPr lang="en-GB" sz="1200" dirty="0"/>
              <a:t>, prostate-specific antigen.</a:t>
            </a:r>
          </a:p>
        </p:txBody>
      </p:sp>
      <p:sp>
        <p:nvSpPr>
          <p:cNvPr id="25" name="TextBox 24"/>
          <p:cNvSpPr txBox="1"/>
          <p:nvPr/>
        </p:nvSpPr>
        <p:spPr>
          <a:xfrm>
            <a:off x="7330195" y="5730947"/>
            <a:ext cx="1699504" cy="246221"/>
          </a:xfrm>
          <a:prstGeom prst="rect">
            <a:avLst/>
          </a:prstGeom>
          <a:noFill/>
        </p:spPr>
        <p:txBody>
          <a:bodyPr wrap="none" rtlCol="0">
            <a:spAutoFit/>
          </a:bodyPr>
          <a:lstStyle/>
          <a:p>
            <a:r>
              <a:rPr lang="en-GB" sz="1000" dirty="0"/>
              <a:t>Adapted from Mottet, 2015</a:t>
            </a:r>
            <a:r>
              <a:rPr lang="en-GB" sz="1000" baseline="30000" dirty="0"/>
              <a:t>1</a:t>
            </a:r>
          </a:p>
        </p:txBody>
      </p:sp>
      <p:sp>
        <p:nvSpPr>
          <p:cNvPr id="26" name="TextBox 25"/>
          <p:cNvSpPr txBox="1"/>
          <p:nvPr/>
        </p:nvSpPr>
        <p:spPr>
          <a:xfrm>
            <a:off x="0" y="1054299"/>
            <a:ext cx="9144000" cy="339659"/>
          </a:xfrm>
          <a:prstGeom prst="rect">
            <a:avLst/>
          </a:prstGeom>
          <a:noFill/>
        </p:spPr>
        <p:txBody>
          <a:bodyPr wrap="square" rtlCol="0">
            <a:spAutoFit/>
          </a:bodyPr>
          <a:lstStyle/>
          <a:p>
            <a:pPr algn="ctr"/>
            <a:r>
              <a:rPr lang="en-US" sz="1600" b="1" dirty="0"/>
              <a:t>Guidelines for screening and early detection</a:t>
            </a:r>
            <a:r>
              <a:rPr lang="en-US" sz="1600" b="1" baseline="30000" dirty="0"/>
              <a:t>1</a:t>
            </a:r>
            <a:endParaRPr lang="en-GB" sz="1600" b="1" baseline="30000" dirty="0"/>
          </a:p>
        </p:txBody>
      </p:sp>
      <p:grpSp>
        <p:nvGrpSpPr>
          <p:cNvPr id="3" name="Group 2"/>
          <p:cNvGrpSpPr/>
          <p:nvPr/>
        </p:nvGrpSpPr>
        <p:grpSpPr>
          <a:xfrm>
            <a:off x="181026" y="1489652"/>
            <a:ext cx="1586195" cy="4196628"/>
            <a:chOff x="287945" y="1489652"/>
            <a:chExt cx="1689575" cy="4196628"/>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78831"/>
            <a:stretch/>
          </p:blipFill>
          <p:spPr>
            <a:xfrm>
              <a:off x="287945" y="1489652"/>
              <a:ext cx="1689575" cy="4196628"/>
            </a:xfrm>
            <a:prstGeom prst="rect">
              <a:avLst/>
            </a:prstGeom>
          </p:spPr>
        </p:pic>
        <p:sp>
          <p:nvSpPr>
            <p:cNvPr id="4" name="Rectangle 3"/>
            <p:cNvSpPr/>
            <p:nvPr/>
          </p:nvSpPr>
          <p:spPr>
            <a:xfrm>
              <a:off x="298851" y="1621082"/>
              <a:ext cx="1639857" cy="430887"/>
            </a:xfrm>
            <a:prstGeom prst="rect">
              <a:avLst/>
            </a:prstGeom>
          </p:spPr>
          <p:txBody>
            <a:bodyPr wrap="square" lIns="0" tIns="0" rIns="0" bIns="0">
              <a:spAutoFit/>
            </a:bodyPr>
            <a:lstStyle/>
            <a:p>
              <a:pPr>
                <a:buClr>
                  <a:schemeClr val="bg1"/>
                </a:buClr>
                <a:buSzPct val="100000"/>
                <a:defRPr/>
              </a:pPr>
              <a:r>
                <a:rPr lang="en-GB" sz="1400" b="1" dirty="0">
                  <a:solidFill>
                    <a:schemeClr val="bg1"/>
                  </a:solidFill>
                </a:rPr>
                <a:t>Guideline </a:t>
              </a:r>
            </a:p>
            <a:p>
              <a:pPr>
                <a:buClr>
                  <a:schemeClr val="bg1"/>
                </a:buClr>
                <a:buSzPct val="100000"/>
                <a:defRPr/>
              </a:pPr>
              <a:r>
                <a:rPr lang="en-GB" sz="1400" b="1" dirty="0">
                  <a:solidFill>
                    <a:schemeClr val="bg1"/>
                  </a:solidFill>
                </a:rPr>
                <a:t>recommendations</a:t>
              </a:r>
            </a:p>
          </p:txBody>
        </p:sp>
        <p:sp>
          <p:nvSpPr>
            <p:cNvPr id="27" name="Rectangle 26"/>
            <p:cNvSpPr/>
            <p:nvPr/>
          </p:nvSpPr>
          <p:spPr>
            <a:xfrm>
              <a:off x="324289" y="4947616"/>
              <a:ext cx="1508157" cy="215444"/>
            </a:xfrm>
            <a:prstGeom prst="rect">
              <a:avLst/>
            </a:prstGeom>
          </p:spPr>
          <p:txBody>
            <a:bodyPr wrap="square" lIns="0" tIns="0" rIns="0" bIns="0">
              <a:spAutoFit/>
            </a:bodyPr>
            <a:lstStyle/>
            <a:p>
              <a:pPr>
                <a:buClr>
                  <a:schemeClr val="bg1"/>
                </a:buClr>
                <a:buSzPct val="100000"/>
                <a:defRPr/>
              </a:pPr>
              <a:r>
                <a:rPr lang="en-GB" sz="1400" b="1" dirty="0" smtClean="0">
                  <a:solidFill>
                    <a:schemeClr val="bg1"/>
                  </a:solidFill>
                </a:rPr>
                <a:t>LE</a:t>
              </a:r>
              <a:endParaRPr lang="en-GB" sz="1400" b="1" dirty="0">
                <a:solidFill>
                  <a:schemeClr val="bg1"/>
                </a:solidFill>
              </a:endParaRPr>
            </a:p>
          </p:txBody>
        </p:sp>
        <p:sp>
          <p:nvSpPr>
            <p:cNvPr id="28" name="Rectangle 27"/>
            <p:cNvSpPr/>
            <p:nvPr/>
          </p:nvSpPr>
          <p:spPr>
            <a:xfrm>
              <a:off x="324289" y="5337140"/>
              <a:ext cx="1508157" cy="215444"/>
            </a:xfrm>
            <a:prstGeom prst="rect">
              <a:avLst/>
            </a:prstGeom>
          </p:spPr>
          <p:txBody>
            <a:bodyPr wrap="square" lIns="0" tIns="0" rIns="0" bIns="0">
              <a:spAutoFit/>
            </a:bodyPr>
            <a:lstStyle/>
            <a:p>
              <a:pPr>
                <a:buClr>
                  <a:schemeClr val="bg1"/>
                </a:buClr>
                <a:buSzPct val="100000"/>
                <a:defRPr/>
              </a:pPr>
              <a:r>
                <a:rPr lang="en-GB" sz="1400" b="1" dirty="0" smtClean="0">
                  <a:solidFill>
                    <a:schemeClr val="bg1"/>
                  </a:solidFill>
                </a:rPr>
                <a:t>GR</a:t>
              </a:r>
              <a:endParaRPr lang="en-GB" sz="1400" b="1" dirty="0">
                <a:solidFill>
                  <a:schemeClr val="bg1"/>
                </a:solidFill>
              </a:endParaRPr>
            </a:p>
          </p:txBody>
        </p:sp>
      </p:grpSp>
      <p:grpSp>
        <p:nvGrpSpPr>
          <p:cNvPr id="5" name="Group 4"/>
          <p:cNvGrpSpPr/>
          <p:nvPr/>
        </p:nvGrpSpPr>
        <p:grpSpPr>
          <a:xfrm>
            <a:off x="1760371" y="1490985"/>
            <a:ext cx="1972923" cy="4196628"/>
            <a:chOff x="2122511" y="1490985"/>
            <a:chExt cx="1697943" cy="4196628"/>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20993" r="59190"/>
            <a:stretch/>
          </p:blipFill>
          <p:spPr>
            <a:xfrm>
              <a:off x="2122511" y="1490985"/>
              <a:ext cx="1405920" cy="4196628"/>
            </a:xfrm>
            <a:prstGeom prst="rect">
              <a:avLst/>
            </a:prstGeom>
          </p:spPr>
        </p:pic>
        <p:sp>
          <p:nvSpPr>
            <p:cNvPr id="19" name="Rectangle 18"/>
            <p:cNvSpPr/>
            <p:nvPr/>
          </p:nvSpPr>
          <p:spPr>
            <a:xfrm>
              <a:off x="2192380" y="1621082"/>
              <a:ext cx="1294342" cy="2369880"/>
            </a:xfrm>
            <a:prstGeom prst="rect">
              <a:avLst/>
            </a:prstGeom>
          </p:spPr>
          <p:txBody>
            <a:bodyPr wrap="square" lIns="0" tIns="0" rIns="0" bIns="0">
              <a:spAutoFit/>
            </a:bodyPr>
            <a:lstStyle/>
            <a:p>
              <a:pPr>
                <a:buClr>
                  <a:schemeClr val="bg1"/>
                </a:buClr>
                <a:buSzPct val="100000"/>
                <a:defRPr/>
              </a:pPr>
              <a:r>
                <a:rPr lang="en-US" sz="1400" dirty="0"/>
                <a:t>An </a:t>
              </a:r>
              <a:r>
                <a:rPr lang="en-US" sz="1400" dirty="0" err="1"/>
                <a:t>individualised</a:t>
              </a:r>
              <a:r>
                <a:rPr lang="en-US" sz="1400" dirty="0"/>
                <a:t> </a:t>
              </a:r>
              <a:r>
                <a:rPr lang="en-US" sz="1400" dirty="0" smtClean="0"/>
                <a:t>risk-adapted </a:t>
              </a:r>
              <a:r>
                <a:rPr lang="en-US" sz="1400" dirty="0"/>
                <a:t>strategy for </a:t>
              </a:r>
            </a:p>
            <a:p>
              <a:pPr>
                <a:buClr>
                  <a:schemeClr val="bg1"/>
                </a:buClr>
                <a:buSzPct val="100000"/>
                <a:defRPr/>
              </a:pPr>
              <a:r>
                <a:rPr lang="en-US" sz="1400" dirty="0"/>
                <a:t>early detection might </a:t>
              </a:r>
              <a:r>
                <a:rPr lang="en-US" sz="1400" dirty="0" smtClean="0"/>
                <a:t>be </a:t>
              </a:r>
              <a:r>
                <a:rPr lang="en-US" sz="1400" dirty="0"/>
                <a:t>offered to a </a:t>
              </a:r>
              <a:r>
                <a:rPr lang="en-US" sz="1400" dirty="0" smtClean="0"/>
                <a:t>well-informed </a:t>
              </a:r>
              <a:r>
                <a:rPr lang="en-US" sz="1400" dirty="0"/>
                <a:t>man with a </a:t>
              </a:r>
              <a:r>
                <a:rPr lang="en-US" sz="1400" dirty="0" smtClean="0"/>
                <a:t>good </a:t>
              </a:r>
              <a:r>
                <a:rPr lang="en-US" sz="1400" dirty="0"/>
                <a:t>performance </a:t>
              </a:r>
            </a:p>
            <a:p>
              <a:pPr>
                <a:buClr>
                  <a:schemeClr val="bg1"/>
                </a:buClr>
                <a:buSzPct val="100000"/>
                <a:defRPr/>
              </a:pPr>
              <a:r>
                <a:rPr lang="en-US" sz="1400" dirty="0"/>
                <a:t>status and at least </a:t>
              </a:r>
              <a:r>
                <a:rPr lang="en-US" sz="1400" dirty="0" smtClean="0"/>
                <a:t>a 10- </a:t>
              </a:r>
              <a:r>
                <a:rPr lang="en-US" sz="1400" dirty="0"/>
                <a:t>to 15-year life </a:t>
              </a:r>
              <a:r>
                <a:rPr lang="en-US" sz="1400" dirty="0" smtClean="0"/>
                <a:t>expectancy</a:t>
              </a:r>
              <a:r>
                <a:rPr lang="en-US" sz="1400" dirty="0"/>
                <a:t>.</a:t>
              </a:r>
              <a:endParaRPr lang="en-GB" sz="1400" dirty="0"/>
            </a:p>
          </p:txBody>
        </p:sp>
        <p:sp>
          <p:nvSpPr>
            <p:cNvPr id="29" name="Rectangle 28"/>
            <p:cNvSpPr/>
            <p:nvPr/>
          </p:nvSpPr>
          <p:spPr>
            <a:xfrm>
              <a:off x="2231058" y="4930398"/>
              <a:ext cx="1589396" cy="215444"/>
            </a:xfrm>
            <a:prstGeom prst="rect">
              <a:avLst/>
            </a:prstGeom>
          </p:spPr>
          <p:txBody>
            <a:bodyPr wrap="square" lIns="0" tIns="0" rIns="0" bIns="0">
              <a:spAutoFit/>
            </a:bodyPr>
            <a:lstStyle/>
            <a:p>
              <a:pPr>
                <a:buClr>
                  <a:schemeClr val="bg1"/>
                </a:buClr>
                <a:buSzPct val="100000"/>
                <a:defRPr/>
              </a:pPr>
              <a:r>
                <a:rPr lang="en-US" sz="1400" dirty="0" smtClean="0"/>
                <a:t>3</a:t>
              </a:r>
              <a:endParaRPr lang="en-GB" sz="1400" dirty="0"/>
            </a:p>
          </p:txBody>
        </p:sp>
        <p:sp>
          <p:nvSpPr>
            <p:cNvPr id="30" name="Rectangle 29"/>
            <p:cNvSpPr/>
            <p:nvPr/>
          </p:nvSpPr>
          <p:spPr>
            <a:xfrm>
              <a:off x="2231058" y="5388171"/>
              <a:ext cx="1589396" cy="215444"/>
            </a:xfrm>
            <a:prstGeom prst="rect">
              <a:avLst/>
            </a:prstGeom>
          </p:spPr>
          <p:txBody>
            <a:bodyPr wrap="square" lIns="0" tIns="0" rIns="0" bIns="0">
              <a:spAutoFit/>
            </a:bodyPr>
            <a:lstStyle/>
            <a:p>
              <a:pPr>
                <a:buClr>
                  <a:schemeClr val="bg1"/>
                </a:buClr>
                <a:buSzPct val="100000"/>
                <a:defRPr/>
              </a:pPr>
              <a:r>
                <a:rPr lang="en-US" sz="1400" dirty="0" smtClean="0"/>
                <a:t>B</a:t>
              </a:r>
              <a:endParaRPr lang="en-GB" sz="1400" dirty="0"/>
            </a:p>
          </p:txBody>
        </p:sp>
      </p:grpSp>
      <p:grpSp>
        <p:nvGrpSpPr>
          <p:cNvPr id="11" name="Group 10"/>
          <p:cNvGrpSpPr/>
          <p:nvPr/>
        </p:nvGrpSpPr>
        <p:grpSpPr>
          <a:xfrm>
            <a:off x="3381952" y="1490985"/>
            <a:ext cx="2079260" cy="4196628"/>
            <a:chOff x="3872287" y="1490985"/>
            <a:chExt cx="1761327" cy="4196628"/>
          </a:xfrm>
        </p:grpSpPr>
        <p:grpSp>
          <p:nvGrpSpPr>
            <p:cNvPr id="6" name="Group 5"/>
            <p:cNvGrpSpPr/>
            <p:nvPr/>
          </p:nvGrpSpPr>
          <p:grpSpPr>
            <a:xfrm>
              <a:off x="3872287" y="1490985"/>
              <a:ext cx="1761327" cy="4196628"/>
              <a:chOff x="3872287" y="1490985"/>
              <a:chExt cx="1761327" cy="4196628"/>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40638" r="39545"/>
              <a:stretch/>
            </p:blipFill>
            <p:spPr>
              <a:xfrm>
                <a:off x="3872287" y="1490985"/>
                <a:ext cx="1761327" cy="4196628"/>
              </a:xfrm>
              <a:prstGeom prst="rect">
                <a:avLst/>
              </a:prstGeom>
            </p:spPr>
          </p:pic>
          <p:sp>
            <p:nvSpPr>
              <p:cNvPr id="14" name="Rectangle 13"/>
              <p:cNvSpPr/>
              <p:nvPr/>
            </p:nvSpPr>
            <p:spPr>
              <a:xfrm>
                <a:off x="3960076" y="1621082"/>
                <a:ext cx="1603866" cy="3093154"/>
              </a:xfrm>
              <a:prstGeom prst="rect">
                <a:avLst/>
              </a:prstGeom>
            </p:spPr>
            <p:txBody>
              <a:bodyPr wrap="square" lIns="0" tIns="0" rIns="0" bIns="0">
                <a:spAutoFit/>
              </a:bodyPr>
              <a:lstStyle/>
              <a:p>
                <a:pPr>
                  <a:buClr>
                    <a:schemeClr val="bg1"/>
                  </a:buClr>
                  <a:buSzPct val="100000"/>
                  <a:defRPr/>
                </a:pPr>
                <a:r>
                  <a:rPr lang="en-US" sz="1400" dirty="0"/>
                  <a:t>Early PSA </a:t>
                </a:r>
                <a:r>
                  <a:rPr lang="en-US" sz="1400" dirty="0" smtClean="0"/>
                  <a:t>testing</a:t>
                </a:r>
              </a:p>
              <a:p>
                <a:pPr>
                  <a:buClr>
                    <a:schemeClr val="bg1"/>
                  </a:buClr>
                  <a:buSzPct val="100000"/>
                  <a:defRPr/>
                </a:pPr>
                <a:r>
                  <a:rPr lang="en-US" sz="1400" dirty="0" smtClean="0"/>
                  <a:t>should be offered to men at elevated risk for prostate cancer. Risk groups are:</a:t>
                </a:r>
              </a:p>
              <a:p>
                <a:pPr marL="171450" indent="-171450">
                  <a:spcBef>
                    <a:spcPts val="600"/>
                  </a:spcBef>
                  <a:buClr>
                    <a:schemeClr val="accent1"/>
                  </a:buClr>
                  <a:buSzPct val="100000"/>
                  <a:buFont typeface="Arial" panose="020B0604020202020204" pitchFamily="34" charset="0"/>
                  <a:buChar char="•"/>
                  <a:defRPr/>
                </a:pPr>
                <a:r>
                  <a:rPr lang="en-GB" sz="1400" dirty="0" smtClean="0"/>
                  <a:t>Men &gt; 50 years</a:t>
                </a:r>
              </a:p>
              <a:p>
                <a:pPr marL="171450" indent="-171450">
                  <a:buClr>
                    <a:schemeClr val="accent1"/>
                  </a:buClr>
                  <a:buSzPct val="100000"/>
                  <a:buFont typeface="Arial" panose="020B0604020202020204" pitchFamily="34" charset="0"/>
                  <a:buChar char="•"/>
                  <a:defRPr/>
                </a:pPr>
                <a:r>
                  <a:rPr lang="en-US" sz="1400" dirty="0" smtClean="0"/>
                  <a:t>Men </a:t>
                </a:r>
                <a:r>
                  <a:rPr lang="en-US" sz="1400" dirty="0"/>
                  <a:t>&gt; 45 years and </a:t>
                </a:r>
                <a:r>
                  <a:rPr lang="en-US" sz="1400" dirty="0" smtClean="0"/>
                  <a:t>a </a:t>
                </a:r>
                <a:r>
                  <a:rPr lang="en-US" sz="1400" dirty="0"/>
                  <a:t>family history of </a:t>
                </a:r>
                <a:r>
                  <a:rPr lang="en-US" sz="1400" dirty="0" smtClean="0"/>
                  <a:t>prostate cancer</a:t>
                </a:r>
              </a:p>
              <a:p>
                <a:pPr marL="171450" indent="-171450">
                  <a:buClr>
                    <a:schemeClr val="accent1"/>
                  </a:buClr>
                  <a:buSzPct val="100000"/>
                  <a:buFont typeface="Arial" panose="020B0604020202020204" pitchFamily="34" charset="0"/>
                  <a:buChar char="•"/>
                  <a:defRPr/>
                </a:pPr>
                <a:r>
                  <a:rPr lang="en-GB" sz="1400" dirty="0" smtClean="0"/>
                  <a:t>African-Americans</a:t>
                </a:r>
                <a:endParaRPr lang="en-GB" sz="1400" dirty="0"/>
              </a:p>
              <a:p>
                <a:pPr marL="171450" indent="-171450">
                  <a:buClr>
                    <a:schemeClr val="accent1"/>
                  </a:buClr>
                  <a:buSzPct val="100000"/>
                  <a:buFont typeface="Arial" panose="020B0604020202020204" pitchFamily="34" charset="0"/>
                  <a:buChar char="•"/>
                  <a:defRPr/>
                </a:pPr>
                <a:r>
                  <a:rPr lang="en-US" sz="1400" dirty="0" smtClean="0"/>
                  <a:t>Men </a:t>
                </a:r>
                <a:r>
                  <a:rPr lang="en-US" sz="1400" dirty="0"/>
                  <a:t>with </a:t>
                </a:r>
                <a:r>
                  <a:rPr lang="en-US" sz="1400" dirty="0" smtClean="0"/>
                  <a:t>PSA level </a:t>
                </a:r>
                <a:r>
                  <a:rPr lang="en-US" sz="1400" dirty="0"/>
                  <a:t>&gt; 1 </a:t>
                </a:r>
                <a:r>
                  <a:rPr lang="en-US" sz="1400" dirty="0" smtClean="0"/>
                  <a:t>ng/mL </a:t>
                </a:r>
                <a:r>
                  <a:rPr lang="en-US" sz="1400" dirty="0"/>
                  <a:t>at 40 </a:t>
                </a:r>
                <a:r>
                  <a:rPr lang="en-US" sz="1400" dirty="0" smtClean="0"/>
                  <a:t>years </a:t>
                </a:r>
              </a:p>
              <a:p>
                <a:pPr marL="171450" indent="-171450">
                  <a:buClr>
                    <a:schemeClr val="accent1"/>
                  </a:buClr>
                  <a:buSzPct val="100000"/>
                  <a:buFont typeface="Arial" panose="020B0604020202020204" pitchFamily="34" charset="0"/>
                  <a:buChar char="•"/>
                  <a:defRPr/>
                </a:pPr>
                <a:r>
                  <a:rPr lang="en-US" sz="1400" dirty="0" smtClean="0"/>
                  <a:t>Men </a:t>
                </a:r>
                <a:r>
                  <a:rPr lang="en-US" sz="1400" dirty="0"/>
                  <a:t>with PSA </a:t>
                </a:r>
                <a:r>
                  <a:rPr lang="en-US" sz="1400" dirty="0" smtClean="0"/>
                  <a:t>level </a:t>
                </a:r>
                <a:r>
                  <a:rPr lang="en-US" sz="1400" dirty="0"/>
                  <a:t>&gt; 2 </a:t>
                </a:r>
                <a:r>
                  <a:rPr lang="en-US" sz="1400" dirty="0" smtClean="0"/>
                  <a:t>ng/mL at </a:t>
                </a:r>
                <a:r>
                  <a:rPr lang="en-US" sz="1400" dirty="0"/>
                  <a:t>60 </a:t>
                </a:r>
                <a:r>
                  <a:rPr lang="en-US" sz="1400" dirty="0" smtClean="0"/>
                  <a:t>years</a:t>
                </a:r>
                <a:endParaRPr lang="en-GB" sz="1400" dirty="0"/>
              </a:p>
            </p:txBody>
          </p:sp>
        </p:grpSp>
        <p:sp>
          <p:nvSpPr>
            <p:cNvPr id="33" name="Rectangle 32"/>
            <p:cNvSpPr/>
            <p:nvPr/>
          </p:nvSpPr>
          <p:spPr>
            <a:xfrm>
              <a:off x="3951542" y="4930398"/>
              <a:ext cx="1589396" cy="215444"/>
            </a:xfrm>
            <a:prstGeom prst="rect">
              <a:avLst/>
            </a:prstGeom>
          </p:spPr>
          <p:txBody>
            <a:bodyPr wrap="square" lIns="0" tIns="0" rIns="0" bIns="0">
              <a:spAutoFit/>
            </a:bodyPr>
            <a:lstStyle/>
            <a:p>
              <a:pPr>
                <a:buClr>
                  <a:schemeClr val="bg1"/>
                </a:buClr>
                <a:buSzPct val="100000"/>
                <a:defRPr/>
              </a:pPr>
              <a:r>
                <a:rPr lang="en-US" sz="1400" dirty="0" smtClean="0"/>
                <a:t>2B</a:t>
              </a:r>
              <a:endParaRPr lang="en-GB" sz="1400" dirty="0"/>
            </a:p>
          </p:txBody>
        </p:sp>
        <p:sp>
          <p:nvSpPr>
            <p:cNvPr id="34" name="Rectangle 33"/>
            <p:cNvSpPr/>
            <p:nvPr/>
          </p:nvSpPr>
          <p:spPr>
            <a:xfrm>
              <a:off x="3951542" y="5388171"/>
              <a:ext cx="1589396" cy="215444"/>
            </a:xfrm>
            <a:prstGeom prst="rect">
              <a:avLst/>
            </a:prstGeom>
          </p:spPr>
          <p:txBody>
            <a:bodyPr wrap="square" lIns="0" tIns="0" rIns="0" bIns="0">
              <a:spAutoFit/>
            </a:bodyPr>
            <a:lstStyle/>
            <a:p>
              <a:pPr>
                <a:buClr>
                  <a:schemeClr val="bg1"/>
                </a:buClr>
                <a:buSzPct val="100000"/>
                <a:defRPr/>
              </a:pPr>
              <a:r>
                <a:rPr lang="en-US" sz="1400" dirty="0" smtClean="0"/>
                <a:t>A</a:t>
              </a:r>
              <a:endParaRPr lang="en-GB" sz="1400" dirty="0"/>
            </a:p>
          </p:txBody>
        </p:sp>
      </p:grpSp>
      <p:grpSp>
        <p:nvGrpSpPr>
          <p:cNvPr id="39" name="Group 38"/>
          <p:cNvGrpSpPr/>
          <p:nvPr/>
        </p:nvGrpSpPr>
        <p:grpSpPr>
          <a:xfrm>
            <a:off x="5421490" y="1490985"/>
            <a:ext cx="1970622" cy="4196628"/>
            <a:chOff x="5524501" y="1490985"/>
            <a:chExt cx="1822280" cy="4196628"/>
          </a:xfrm>
        </p:grpSpPr>
        <p:grpSp>
          <p:nvGrpSpPr>
            <p:cNvPr id="7" name="Group 6"/>
            <p:cNvGrpSpPr/>
            <p:nvPr/>
          </p:nvGrpSpPr>
          <p:grpSpPr>
            <a:xfrm>
              <a:off x="5524501" y="1490985"/>
              <a:ext cx="1822280" cy="4196628"/>
              <a:chOff x="5524501" y="1490985"/>
              <a:chExt cx="1822280" cy="4196628"/>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60193" r="19904"/>
              <a:stretch/>
            </p:blipFill>
            <p:spPr>
              <a:xfrm>
                <a:off x="5524501" y="1490985"/>
                <a:ext cx="1822280" cy="4196628"/>
              </a:xfrm>
              <a:prstGeom prst="rect">
                <a:avLst/>
              </a:prstGeom>
            </p:spPr>
          </p:pic>
          <p:sp>
            <p:nvSpPr>
              <p:cNvPr id="15" name="Rectangle 14"/>
              <p:cNvSpPr/>
              <p:nvPr/>
            </p:nvSpPr>
            <p:spPr>
              <a:xfrm>
                <a:off x="5645947" y="1621082"/>
                <a:ext cx="1584251" cy="2369880"/>
              </a:xfrm>
              <a:prstGeom prst="rect">
                <a:avLst/>
              </a:prstGeom>
            </p:spPr>
            <p:txBody>
              <a:bodyPr wrap="square" lIns="0" tIns="0" rIns="0" bIns="0">
                <a:spAutoFit/>
              </a:bodyPr>
              <a:lstStyle/>
              <a:p>
                <a:pPr>
                  <a:buClr>
                    <a:schemeClr val="bg1"/>
                  </a:buClr>
                  <a:buSzPct val="100000"/>
                  <a:defRPr/>
                </a:pPr>
                <a:r>
                  <a:rPr lang="en-US" sz="1400" dirty="0"/>
                  <a:t>A risk-adapted </a:t>
                </a:r>
                <a:r>
                  <a:rPr lang="en-US" sz="1400" dirty="0" smtClean="0"/>
                  <a:t>strategy might </a:t>
                </a:r>
                <a:r>
                  <a:rPr lang="en-US" sz="1400" dirty="0"/>
                  <a:t>be considered </a:t>
                </a:r>
                <a:r>
                  <a:rPr lang="en-US" sz="1400" dirty="0" smtClean="0"/>
                  <a:t>(</a:t>
                </a:r>
                <a:r>
                  <a:rPr lang="en-US" sz="1400" dirty="0"/>
                  <a:t>based on the initial PSA </a:t>
                </a:r>
                <a:r>
                  <a:rPr lang="en-US" sz="1400" dirty="0" smtClean="0"/>
                  <a:t>level</a:t>
                </a:r>
                <a:r>
                  <a:rPr lang="en-US" sz="1400" dirty="0"/>
                  <a:t>), which may be every </a:t>
                </a:r>
                <a:r>
                  <a:rPr lang="en-US" sz="1400" dirty="0" smtClean="0"/>
                  <a:t>2 </a:t>
                </a:r>
                <a:r>
                  <a:rPr lang="en-US" sz="1400" dirty="0"/>
                  <a:t>years for those initially at </a:t>
                </a:r>
                <a:r>
                  <a:rPr lang="en-US" sz="1400" dirty="0" smtClean="0"/>
                  <a:t>risk</a:t>
                </a:r>
                <a:r>
                  <a:rPr lang="en-US" sz="1400" dirty="0"/>
                  <a:t>, or postponed up to 8 </a:t>
                </a:r>
              </a:p>
              <a:p>
                <a:pPr>
                  <a:buClr>
                    <a:schemeClr val="bg1"/>
                  </a:buClr>
                  <a:buSzPct val="100000"/>
                  <a:defRPr/>
                </a:pPr>
                <a:r>
                  <a:rPr lang="en-US" sz="1400" dirty="0"/>
                  <a:t>years in those not at risk.</a:t>
                </a:r>
              </a:p>
            </p:txBody>
          </p:sp>
        </p:grpSp>
        <p:sp>
          <p:nvSpPr>
            <p:cNvPr id="35" name="Rectangle 34"/>
            <p:cNvSpPr/>
            <p:nvPr/>
          </p:nvSpPr>
          <p:spPr>
            <a:xfrm>
              <a:off x="5641161" y="4930398"/>
              <a:ext cx="1589396" cy="215444"/>
            </a:xfrm>
            <a:prstGeom prst="rect">
              <a:avLst/>
            </a:prstGeom>
          </p:spPr>
          <p:txBody>
            <a:bodyPr wrap="square" lIns="0" tIns="0" rIns="0" bIns="0">
              <a:spAutoFit/>
            </a:bodyPr>
            <a:lstStyle/>
            <a:p>
              <a:pPr>
                <a:buClr>
                  <a:schemeClr val="bg1"/>
                </a:buClr>
                <a:buSzPct val="100000"/>
                <a:defRPr/>
              </a:pPr>
              <a:r>
                <a:rPr lang="en-US" sz="1400" dirty="0" smtClean="0"/>
                <a:t>3</a:t>
              </a:r>
              <a:endParaRPr lang="en-GB" sz="1400" dirty="0"/>
            </a:p>
          </p:txBody>
        </p:sp>
        <p:sp>
          <p:nvSpPr>
            <p:cNvPr id="36" name="Rectangle 35"/>
            <p:cNvSpPr/>
            <p:nvPr/>
          </p:nvSpPr>
          <p:spPr>
            <a:xfrm>
              <a:off x="5641161" y="5388171"/>
              <a:ext cx="1589396" cy="215444"/>
            </a:xfrm>
            <a:prstGeom prst="rect">
              <a:avLst/>
            </a:prstGeom>
          </p:spPr>
          <p:txBody>
            <a:bodyPr wrap="square" lIns="0" tIns="0" rIns="0" bIns="0">
              <a:spAutoFit/>
            </a:bodyPr>
            <a:lstStyle/>
            <a:p>
              <a:pPr>
                <a:buClr>
                  <a:schemeClr val="bg1"/>
                </a:buClr>
                <a:buSzPct val="100000"/>
                <a:defRPr/>
              </a:pPr>
              <a:r>
                <a:rPr lang="en-US" sz="1400" dirty="0" smtClean="0"/>
                <a:t>C</a:t>
              </a:r>
              <a:endParaRPr lang="en-GB" sz="1400" dirty="0"/>
            </a:p>
          </p:txBody>
        </p:sp>
      </p:grpSp>
      <p:grpSp>
        <p:nvGrpSpPr>
          <p:cNvPr id="40" name="Group 39"/>
          <p:cNvGrpSpPr/>
          <p:nvPr/>
        </p:nvGrpSpPr>
        <p:grpSpPr>
          <a:xfrm>
            <a:off x="7243769" y="1490985"/>
            <a:ext cx="1798633" cy="4196628"/>
            <a:chOff x="7341572" y="1490985"/>
            <a:chExt cx="1700131" cy="4196628"/>
          </a:xfrm>
        </p:grpSpPr>
        <p:grpSp>
          <p:nvGrpSpPr>
            <p:cNvPr id="10" name="Group 9"/>
            <p:cNvGrpSpPr/>
            <p:nvPr/>
          </p:nvGrpSpPr>
          <p:grpSpPr>
            <a:xfrm>
              <a:off x="7341572" y="1490985"/>
              <a:ext cx="1700131" cy="4196628"/>
              <a:chOff x="7341572" y="1490985"/>
              <a:chExt cx="1700131" cy="4196628"/>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9811" r="-139"/>
              <a:stretch/>
            </p:blipFill>
            <p:spPr>
              <a:xfrm>
                <a:off x="7341572" y="1490985"/>
                <a:ext cx="1700131" cy="4196628"/>
              </a:xfrm>
              <a:prstGeom prst="rect">
                <a:avLst/>
              </a:prstGeom>
            </p:spPr>
          </p:pic>
          <p:sp>
            <p:nvSpPr>
              <p:cNvPr id="16" name="Rectangle 15"/>
              <p:cNvSpPr/>
              <p:nvPr/>
            </p:nvSpPr>
            <p:spPr>
              <a:xfrm>
                <a:off x="7423263" y="1621082"/>
                <a:ext cx="1514564" cy="2800767"/>
              </a:xfrm>
              <a:prstGeom prst="rect">
                <a:avLst/>
              </a:prstGeom>
            </p:spPr>
            <p:txBody>
              <a:bodyPr wrap="square" lIns="0" tIns="0" rIns="0" bIns="0">
                <a:spAutoFit/>
              </a:bodyPr>
              <a:lstStyle/>
              <a:p>
                <a:pPr>
                  <a:buClr>
                    <a:schemeClr val="bg1"/>
                  </a:buClr>
                  <a:buSzPct val="100000"/>
                  <a:defRPr/>
                </a:pPr>
                <a:r>
                  <a:rPr lang="en-US" sz="1400" dirty="0"/>
                  <a:t>The age at which </a:t>
                </a:r>
                <a:r>
                  <a:rPr lang="en-US" sz="1400" dirty="0" smtClean="0"/>
                  <a:t>early diagnosis </a:t>
                </a:r>
                <a:r>
                  <a:rPr lang="en-US" sz="1400" dirty="0"/>
                  <a:t>of prostate cancer </a:t>
                </a:r>
                <a:r>
                  <a:rPr lang="en-US" sz="1400" dirty="0" smtClean="0"/>
                  <a:t>should be stopped </a:t>
                </a:r>
                <a:r>
                  <a:rPr lang="en-US" sz="1400" dirty="0"/>
                  <a:t>is </a:t>
                </a:r>
                <a:r>
                  <a:rPr lang="en-US" sz="1400" dirty="0" smtClean="0"/>
                  <a:t>influenced </a:t>
                </a:r>
                <a:r>
                  <a:rPr lang="en-US" sz="1400" dirty="0"/>
                  <a:t>by life expectancy </a:t>
                </a:r>
                <a:r>
                  <a:rPr lang="en-US" sz="1400" dirty="0" smtClean="0"/>
                  <a:t>and </a:t>
                </a:r>
                <a:r>
                  <a:rPr lang="en-US" sz="1400" dirty="0"/>
                  <a:t>performance status. </a:t>
                </a:r>
              </a:p>
              <a:p>
                <a:pPr>
                  <a:buClr>
                    <a:schemeClr val="bg1"/>
                  </a:buClr>
                  <a:buSzPct val="100000"/>
                  <a:defRPr/>
                </a:pPr>
                <a:r>
                  <a:rPr lang="en-US" sz="1400" dirty="0"/>
                  <a:t>Men who have &lt; 15 </a:t>
                </a:r>
                <a:r>
                  <a:rPr lang="en-US" sz="1400" dirty="0" smtClean="0"/>
                  <a:t>years </a:t>
                </a:r>
                <a:r>
                  <a:rPr lang="en-US" sz="1400" dirty="0"/>
                  <a:t>of </a:t>
                </a:r>
                <a:r>
                  <a:rPr lang="en-US" sz="1400" dirty="0" smtClean="0"/>
                  <a:t>life expectancy </a:t>
                </a:r>
                <a:r>
                  <a:rPr lang="en-US" sz="1400" dirty="0"/>
                  <a:t>are unlikely </a:t>
                </a:r>
                <a:r>
                  <a:rPr lang="en-US" sz="1400" dirty="0" smtClean="0"/>
                  <a:t>to </a:t>
                </a:r>
                <a:r>
                  <a:rPr lang="en-US" sz="1400" dirty="0"/>
                  <a:t>benefit based on PIVOT </a:t>
                </a:r>
                <a:r>
                  <a:rPr lang="en-US" sz="1400" dirty="0" smtClean="0"/>
                  <a:t>and </a:t>
                </a:r>
                <a:r>
                  <a:rPr lang="en-US" sz="1400" dirty="0"/>
                  <a:t>ERSPC trials.</a:t>
                </a:r>
              </a:p>
            </p:txBody>
          </p:sp>
        </p:grpSp>
        <p:sp>
          <p:nvSpPr>
            <p:cNvPr id="37" name="Rectangle 36"/>
            <p:cNvSpPr/>
            <p:nvPr/>
          </p:nvSpPr>
          <p:spPr>
            <a:xfrm>
              <a:off x="7448160" y="4930398"/>
              <a:ext cx="1589396" cy="215444"/>
            </a:xfrm>
            <a:prstGeom prst="rect">
              <a:avLst/>
            </a:prstGeom>
          </p:spPr>
          <p:txBody>
            <a:bodyPr wrap="square" lIns="0" tIns="0" rIns="0" bIns="0">
              <a:spAutoFit/>
            </a:bodyPr>
            <a:lstStyle/>
            <a:p>
              <a:pPr>
                <a:buClr>
                  <a:schemeClr val="bg1"/>
                </a:buClr>
                <a:buSzPct val="100000"/>
                <a:defRPr/>
              </a:pPr>
              <a:r>
                <a:rPr lang="en-US" sz="1400" dirty="0" smtClean="0"/>
                <a:t>3</a:t>
              </a:r>
              <a:endParaRPr lang="en-GB" sz="1400" dirty="0"/>
            </a:p>
          </p:txBody>
        </p:sp>
        <p:sp>
          <p:nvSpPr>
            <p:cNvPr id="38" name="Rectangle 37"/>
            <p:cNvSpPr/>
            <p:nvPr/>
          </p:nvSpPr>
          <p:spPr>
            <a:xfrm>
              <a:off x="7437079" y="5388171"/>
              <a:ext cx="1589396" cy="215444"/>
            </a:xfrm>
            <a:prstGeom prst="rect">
              <a:avLst/>
            </a:prstGeom>
          </p:spPr>
          <p:txBody>
            <a:bodyPr wrap="square" lIns="0" tIns="0" rIns="0" bIns="0">
              <a:spAutoFit/>
            </a:bodyPr>
            <a:lstStyle/>
            <a:p>
              <a:pPr>
                <a:buClr>
                  <a:schemeClr val="bg1"/>
                </a:buClr>
                <a:buSzPct val="100000"/>
                <a:defRPr/>
              </a:pPr>
              <a:r>
                <a:rPr lang="en-US" sz="1400" dirty="0" smtClean="0"/>
                <a:t>A</a:t>
              </a:r>
              <a:endParaRPr lang="en-GB" sz="1400" dirty="0"/>
            </a:p>
          </p:txBody>
        </p:sp>
      </p:grpSp>
    </p:spTree>
    <p:extLst>
      <p:ext uri="{BB962C8B-B14F-4D97-AF65-F5344CB8AC3E}">
        <p14:creationId xmlns:p14="http://schemas.microsoft.com/office/powerpoint/2010/main" val="167032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up)">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137161" y="195114"/>
            <a:ext cx="7383312" cy="638348"/>
          </a:xfrm>
        </p:spPr>
        <p:txBody>
          <a:bodyPr>
            <a:normAutofit fontScale="90000"/>
          </a:bodyPr>
          <a:lstStyle/>
          <a:p>
            <a:r>
              <a:rPr lang="fr-FR" sz="3000" b="1" dirty="0">
                <a:solidFill>
                  <a:schemeClr val="accent2">
                    <a:lumMod val="50000"/>
                  </a:schemeClr>
                </a:solidFill>
                <a:latin typeface="+mn-lt"/>
              </a:rPr>
              <a:t>EAU Guidelines for Prostate Cancer Diagnosis</a:t>
            </a:r>
            <a:endParaRPr lang="en-GB" sz="3000" dirty="0">
              <a:solidFill>
                <a:schemeClr val="accent2">
                  <a:lumMod val="50000"/>
                </a:schemeClr>
              </a:solidFill>
              <a:latin typeface="+mn-lt"/>
            </a:endParaRPr>
          </a:p>
        </p:txBody>
      </p:sp>
      <p:sp>
        <p:nvSpPr>
          <p:cNvPr id="23" name="TextBox 22"/>
          <p:cNvSpPr txBox="1"/>
          <p:nvPr/>
        </p:nvSpPr>
        <p:spPr>
          <a:xfrm>
            <a:off x="2540000" y="1056944"/>
            <a:ext cx="4064000" cy="338554"/>
          </a:xfrm>
          <a:prstGeom prst="rect">
            <a:avLst/>
          </a:prstGeom>
          <a:noFill/>
        </p:spPr>
        <p:txBody>
          <a:bodyPr wrap="square" rtlCol="0">
            <a:spAutoFit/>
          </a:bodyPr>
          <a:lstStyle/>
          <a:p>
            <a:pPr algn="ctr"/>
            <a:r>
              <a:rPr lang="en-GB" sz="1600" b="1" dirty="0"/>
              <a:t>Clinical diagnosis of</a:t>
            </a:r>
            <a:r>
              <a:rPr lang="en-US" sz="1600" b="1" dirty="0"/>
              <a:t> prostate cancer</a:t>
            </a:r>
            <a:r>
              <a:rPr lang="en-US" sz="1600" b="1" baseline="30000" dirty="0"/>
              <a:t>1,2</a:t>
            </a:r>
            <a:endParaRPr lang="en-GB" sz="1600" b="1" baseline="30000" dirty="0"/>
          </a:p>
        </p:txBody>
      </p:sp>
      <p:sp>
        <p:nvSpPr>
          <p:cNvPr id="27" name="Text Box 139"/>
          <p:cNvSpPr txBox="1">
            <a:spLocks noChangeArrowheads="1"/>
          </p:cNvSpPr>
          <p:nvPr/>
        </p:nvSpPr>
        <p:spPr bwMode="auto">
          <a:xfrm>
            <a:off x="88650" y="6253056"/>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AutoNum type="arabicPeriod"/>
            </a:pPr>
            <a:r>
              <a:rPr lang="en-US" sz="800" dirty="0">
                <a:latin typeface="+mn-lt"/>
              </a:rPr>
              <a:t>http://uroweb.org/wp-content/uploads/09-Prostate-Cancer_LR.pdf. Accessed April 8, 2016.</a:t>
            </a:r>
          </a:p>
          <a:p>
            <a:pPr marL="228600" lvl="0" indent="-228600">
              <a:buFont typeface="+mj-lt"/>
              <a:buAutoNum type="arabicPeriod"/>
              <a:defRPr/>
            </a:pPr>
            <a:r>
              <a:rPr lang="en-US" sz="800" dirty="0">
                <a:latin typeface="+mn-lt"/>
              </a:rPr>
              <a:t>https://uroweb.org/guideline/prostate-cancer/#4. Accessed April 7, 2016.</a:t>
            </a:r>
            <a:endParaRPr lang="en-IN" sz="800" dirty="0">
              <a:latin typeface="+mn-lt"/>
            </a:endParaRPr>
          </a:p>
        </p:txBody>
      </p:sp>
      <p:sp>
        <p:nvSpPr>
          <p:cNvPr id="24" name="Pentagon 23"/>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25" name="TextBox 24"/>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3/10</a:t>
            </a:r>
            <a:endParaRPr lang="en-IN" sz="1600" spc="-38" dirty="0">
              <a:solidFill>
                <a:srgbClr val="A7381D"/>
              </a:solidFill>
              <a:ea typeface="+mj-ea"/>
              <a:cs typeface="+mj-cs"/>
            </a:endParaRPr>
          </a:p>
        </p:txBody>
      </p:sp>
      <p:sp>
        <p:nvSpPr>
          <p:cNvPr id="12" name="TextBox 11"/>
          <p:cNvSpPr txBox="1"/>
          <p:nvPr/>
        </p:nvSpPr>
        <p:spPr>
          <a:xfrm>
            <a:off x="342899" y="5789036"/>
            <a:ext cx="8713419" cy="276999"/>
          </a:xfrm>
          <a:prstGeom prst="rect">
            <a:avLst/>
          </a:prstGeom>
          <a:noFill/>
        </p:spPr>
        <p:txBody>
          <a:bodyPr wrap="square" rtlCol="0">
            <a:spAutoFit/>
          </a:bodyPr>
          <a:lstStyle/>
          <a:p>
            <a:r>
              <a:rPr lang="en-US" sz="1200" dirty="0" err="1"/>
              <a:t>DRE</a:t>
            </a:r>
            <a:r>
              <a:rPr lang="en-US" sz="1200" dirty="0"/>
              <a:t>, digital rectum exam; </a:t>
            </a:r>
            <a:r>
              <a:rPr lang="en-US" sz="1200" dirty="0" err="1"/>
              <a:t>ISUP</a:t>
            </a:r>
            <a:r>
              <a:rPr lang="en-US" sz="1200" dirty="0"/>
              <a:t>, International Society of Urological Pathology; </a:t>
            </a:r>
            <a:r>
              <a:rPr lang="en-US" sz="1200" dirty="0" err="1"/>
              <a:t>PSA</a:t>
            </a:r>
            <a:r>
              <a:rPr lang="en-US" sz="1200" dirty="0"/>
              <a:t>, prostate-specific antigen; </a:t>
            </a:r>
            <a:r>
              <a:rPr lang="en-US" sz="1200" dirty="0" err="1"/>
              <a:t>TRUS</a:t>
            </a:r>
            <a:r>
              <a:rPr lang="en-US" sz="1200" dirty="0"/>
              <a:t>, </a:t>
            </a:r>
            <a:r>
              <a:rPr lang="en-GB" sz="1200" dirty="0" err="1"/>
              <a:t>transrectal</a:t>
            </a:r>
            <a:r>
              <a:rPr lang="en-GB" sz="1200" dirty="0"/>
              <a:t> ultrasound.</a:t>
            </a:r>
          </a:p>
        </p:txBody>
      </p:sp>
      <p:sp>
        <p:nvSpPr>
          <p:cNvPr id="32" name="Freeform 5"/>
          <p:cNvSpPr>
            <a:spLocks/>
          </p:cNvSpPr>
          <p:nvPr/>
        </p:nvSpPr>
        <p:spPr bwMode="auto">
          <a:xfrm rot="16200000" flipH="1">
            <a:off x="2818091" y="2685384"/>
            <a:ext cx="371154" cy="176766"/>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rot="16200000" flipH="1">
            <a:off x="6150514" y="2685384"/>
            <a:ext cx="371154" cy="176766"/>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p:cNvSpPr>
          <p:nvPr/>
        </p:nvSpPr>
        <p:spPr bwMode="auto">
          <a:xfrm rot="5400000" flipH="1">
            <a:off x="6150514" y="5028975"/>
            <a:ext cx="371154" cy="176766"/>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p:cNvSpPr>
          <p:nvPr/>
        </p:nvSpPr>
        <p:spPr bwMode="auto">
          <a:xfrm rot="5400000" flipH="1">
            <a:off x="2818091" y="5028975"/>
            <a:ext cx="371154" cy="176766"/>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ounded Rectangle 36"/>
          <p:cNvSpPr/>
          <p:nvPr/>
        </p:nvSpPr>
        <p:spPr>
          <a:xfrm>
            <a:off x="3220182" y="1431098"/>
            <a:ext cx="2928504" cy="2685336"/>
          </a:xfrm>
          <a:prstGeom prst="roundRect">
            <a:avLst>
              <a:gd name="adj" fmla="val 6637"/>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82880" rIns="0" bIns="182880" rtlCol="0" anchor="ctr" anchorCtr="0">
            <a:spAutoFit/>
          </a:bodyPr>
          <a:lstStyle/>
          <a:p>
            <a:pPr lvl="0" algn="ctr">
              <a:spcBef>
                <a:spcPts val="600"/>
              </a:spcBef>
              <a:buClr>
                <a:schemeClr val="bg1"/>
              </a:buClr>
              <a:buSzPct val="100000"/>
              <a:defRPr/>
            </a:pPr>
            <a:r>
              <a:rPr lang="en-GB" sz="1400" b="1" kern="0" dirty="0">
                <a:solidFill>
                  <a:schemeClr val="bg1"/>
                </a:solidFill>
              </a:rPr>
              <a:t>Undertake biopsy?</a:t>
            </a:r>
          </a:p>
          <a:p>
            <a:pPr marL="285750" indent="-285750">
              <a:spcBef>
                <a:spcPts val="600"/>
              </a:spcBef>
              <a:buClr>
                <a:schemeClr val="bg1"/>
              </a:buClr>
              <a:buSzPct val="100000"/>
              <a:buFont typeface="Arial" panose="020B0604020202020204" pitchFamily="34" charset="0"/>
              <a:buChar char="•"/>
              <a:defRPr/>
            </a:pPr>
            <a:r>
              <a:rPr lang="en-US" sz="1400" dirty="0" smtClean="0">
                <a:solidFill>
                  <a:schemeClr val="bg1"/>
                </a:solidFill>
              </a:rPr>
              <a:t>Elevated </a:t>
            </a:r>
            <a:r>
              <a:rPr lang="en-US" sz="1400" dirty="0">
                <a:solidFill>
                  <a:schemeClr val="bg1"/>
                </a:solidFill>
              </a:rPr>
              <a:t>PSA</a:t>
            </a:r>
          </a:p>
          <a:p>
            <a:pPr marL="285750" indent="-285750">
              <a:spcBef>
                <a:spcPts val="600"/>
              </a:spcBef>
              <a:buClr>
                <a:schemeClr val="bg1"/>
              </a:buClr>
              <a:buSzPct val="100000"/>
              <a:buFont typeface="Arial" panose="020B0604020202020204" pitchFamily="34" charset="0"/>
              <a:buChar char="•"/>
              <a:defRPr/>
            </a:pPr>
            <a:r>
              <a:rPr lang="en-US" sz="1400" dirty="0" smtClean="0">
                <a:solidFill>
                  <a:schemeClr val="bg1"/>
                </a:solidFill>
              </a:rPr>
              <a:t>Suspicious </a:t>
            </a:r>
            <a:r>
              <a:rPr lang="en-US" sz="1400" dirty="0">
                <a:solidFill>
                  <a:schemeClr val="bg1"/>
                </a:solidFill>
              </a:rPr>
              <a:t>DRE</a:t>
            </a:r>
          </a:p>
          <a:p>
            <a:pPr marL="285750" indent="-285750">
              <a:spcBef>
                <a:spcPts val="600"/>
              </a:spcBef>
              <a:buClr>
                <a:schemeClr val="bg1"/>
              </a:buClr>
              <a:buSzPct val="100000"/>
              <a:buFont typeface="Arial" panose="020B0604020202020204" pitchFamily="34" charset="0"/>
              <a:buChar char="•"/>
              <a:defRPr/>
            </a:pPr>
            <a:r>
              <a:rPr lang="en-US" sz="1400" dirty="0" smtClean="0">
                <a:solidFill>
                  <a:schemeClr val="bg1"/>
                </a:solidFill>
              </a:rPr>
              <a:t>Other </a:t>
            </a:r>
            <a:r>
              <a:rPr lang="en-US" sz="1400" dirty="0">
                <a:solidFill>
                  <a:schemeClr val="bg1"/>
                </a:solidFill>
              </a:rPr>
              <a:t>factors to be considered:</a:t>
            </a:r>
          </a:p>
          <a:p>
            <a:pPr marL="742950" lvl="1" indent="-285750">
              <a:spcBef>
                <a:spcPts val="600"/>
              </a:spcBef>
              <a:buClr>
                <a:schemeClr val="bg1"/>
              </a:buClr>
              <a:buSzPct val="100000"/>
              <a:buFont typeface="Calibri Light" panose="020F0302020204030204" pitchFamily="34" charset="0"/>
              <a:buChar char="–"/>
              <a:defRPr/>
            </a:pPr>
            <a:r>
              <a:rPr lang="en-US" sz="1400" dirty="0">
                <a:solidFill>
                  <a:schemeClr val="bg1"/>
                </a:solidFill>
              </a:rPr>
              <a:t>Age</a:t>
            </a:r>
          </a:p>
          <a:p>
            <a:pPr marL="742950" lvl="1" indent="-285750">
              <a:spcBef>
                <a:spcPts val="600"/>
              </a:spcBef>
              <a:buClr>
                <a:schemeClr val="bg1"/>
              </a:buClr>
              <a:buSzPct val="100000"/>
              <a:buFont typeface="Calibri Light" panose="020F0302020204030204" pitchFamily="34" charset="0"/>
              <a:buChar char="–"/>
              <a:defRPr/>
            </a:pPr>
            <a:r>
              <a:rPr lang="en-US" sz="1400" dirty="0">
                <a:solidFill>
                  <a:schemeClr val="bg1"/>
                </a:solidFill>
              </a:rPr>
              <a:t>Comorbidities</a:t>
            </a:r>
          </a:p>
          <a:p>
            <a:pPr marL="742950" lvl="1" indent="-285750">
              <a:spcBef>
                <a:spcPts val="600"/>
              </a:spcBef>
              <a:buClr>
                <a:schemeClr val="bg1"/>
              </a:buClr>
              <a:buSzPct val="100000"/>
              <a:buFont typeface="Calibri Light" panose="020F0302020204030204" pitchFamily="34" charset="0"/>
              <a:buChar char="–"/>
              <a:defRPr/>
            </a:pPr>
            <a:r>
              <a:rPr lang="en-US" sz="1400" dirty="0" smtClean="0">
                <a:solidFill>
                  <a:schemeClr val="bg1"/>
                </a:solidFill>
              </a:rPr>
              <a:t>Therapeutic consequences</a:t>
            </a:r>
            <a:endParaRPr lang="en-US" sz="1400" dirty="0">
              <a:solidFill>
                <a:schemeClr val="bg1"/>
              </a:solidFill>
            </a:endParaRPr>
          </a:p>
        </p:txBody>
      </p:sp>
      <p:sp>
        <p:nvSpPr>
          <p:cNvPr id="38" name="Rounded Rectangle 37"/>
          <p:cNvSpPr/>
          <p:nvPr/>
        </p:nvSpPr>
        <p:spPr>
          <a:xfrm>
            <a:off x="3200340" y="4570862"/>
            <a:ext cx="2905681" cy="1140738"/>
          </a:xfrm>
          <a:prstGeom prst="roundRect">
            <a:avLst>
              <a:gd name="adj" fmla="val 1745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0" bIns="182880" rtlCol="0" anchor="ctr" anchorCtr="0">
            <a:spAutoFit/>
          </a:bodyPr>
          <a:lstStyle/>
          <a:p>
            <a:pPr lvl="0" algn="ctr">
              <a:spcBef>
                <a:spcPts val="600"/>
              </a:spcBef>
              <a:buClr>
                <a:schemeClr val="bg1"/>
              </a:buClr>
              <a:buSzPct val="100000"/>
              <a:defRPr/>
            </a:pPr>
            <a:r>
              <a:rPr lang="en-GB" sz="1400" b="1" kern="0" dirty="0">
                <a:solidFill>
                  <a:schemeClr val="bg1"/>
                </a:solidFill>
              </a:rPr>
              <a:t>Staging</a:t>
            </a:r>
          </a:p>
          <a:p>
            <a:pPr lvl="0" algn="ctr">
              <a:spcBef>
                <a:spcPts val="600"/>
              </a:spcBef>
              <a:buClr>
                <a:schemeClr val="bg1"/>
              </a:buClr>
              <a:buSzPct val="100000"/>
              <a:defRPr/>
            </a:pPr>
            <a:r>
              <a:rPr lang="en-US" sz="1400" dirty="0">
                <a:solidFill>
                  <a:schemeClr val="bg1"/>
                </a:solidFill>
              </a:rPr>
              <a:t>Determine if cancer is</a:t>
            </a:r>
          </a:p>
          <a:p>
            <a:pPr lvl="0" algn="ctr">
              <a:buClr>
                <a:schemeClr val="bg1"/>
              </a:buClr>
              <a:buSzPct val="100000"/>
              <a:defRPr/>
            </a:pPr>
            <a:r>
              <a:rPr lang="en-US" sz="1400" dirty="0" err="1">
                <a:solidFill>
                  <a:schemeClr val="bg1"/>
                </a:solidFill>
              </a:rPr>
              <a:t>localised</a:t>
            </a:r>
            <a:r>
              <a:rPr lang="en-US" sz="1400" dirty="0">
                <a:solidFill>
                  <a:schemeClr val="bg1"/>
                </a:solidFill>
              </a:rPr>
              <a:t> or metastatic</a:t>
            </a:r>
          </a:p>
        </p:txBody>
      </p:sp>
      <p:sp>
        <p:nvSpPr>
          <p:cNvPr id="39" name="Rounded Rectangle 38"/>
          <p:cNvSpPr/>
          <p:nvPr/>
        </p:nvSpPr>
        <p:spPr>
          <a:xfrm>
            <a:off x="137161" y="3874617"/>
            <a:ext cx="2653461" cy="1888688"/>
          </a:xfrm>
          <a:prstGeom prst="roundRect">
            <a:avLst>
              <a:gd name="adj" fmla="val 10170"/>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82880" rIns="0" bIns="182880" rtlCol="0" anchor="ctr" anchorCtr="0">
            <a:spAutoFit/>
          </a:bodyPr>
          <a:lstStyle/>
          <a:p>
            <a:pPr lvl="0" algn="ctr">
              <a:spcBef>
                <a:spcPts val="600"/>
              </a:spcBef>
              <a:buClr>
                <a:schemeClr val="bg1"/>
              </a:buClr>
              <a:buSzPct val="100000"/>
              <a:defRPr/>
            </a:pPr>
            <a:r>
              <a:rPr lang="en-GB" sz="1400" b="1" kern="0" dirty="0">
                <a:solidFill>
                  <a:schemeClr val="bg1"/>
                </a:solidFill>
              </a:rPr>
              <a:t>Treatment</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Surgery</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Radiotherapy</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Hormonal therapy</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Chemotherapy</a:t>
            </a:r>
          </a:p>
        </p:txBody>
      </p:sp>
      <p:sp>
        <p:nvSpPr>
          <p:cNvPr id="40" name="Rounded Rectangle 39"/>
          <p:cNvSpPr/>
          <p:nvPr/>
        </p:nvSpPr>
        <p:spPr>
          <a:xfrm>
            <a:off x="6511817" y="4119024"/>
            <a:ext cx="2488856" cy="1644461"/>
          </a:xfrm>
          <a:prstGeom prst="roundRect">
            <a:avLst>
              <a:gd name="adj" fmla="val 10868"/>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82880" rIns="0" bIns="182880" rtlCol="0" anchor="ctr" anchorCtr="0">
            <a:spAutoFit/>
          </a:bodyPr>
          <a:lstStyle/>
          <a:p>
            <a:pPr lvl="0" algn="ctr" defTabSz="457200">
              <a:defRPr/>
            </a:pPr>
            <a:r>
              <a:rPr lang="en-GB" sz="1400" b="1" kern="0" dirty="0">
                <a:solidFill>
                  <a:schemeClr val="bg1"/>
                </a:solidFill>
              </a:rPr>
              <a:t>Gleason score</a:t>
            </a:r>
          </a:p>
          <a:p>
            <a:pPr lvl="0">
              <a:spcBef>
                <a:spcPts val="600"/>
              </a:spcBef>
              <a:buClr>
                <a:schemeClr val="bg1"/>
              </a:buClr>
              <a:buSzPct val="100000"/>
              <a:defRPr/>
            </a:pPr>
            <a:r>
              <a:rPr lang="en-US" sz="1400" dirty="0">
                <a:solidFill>
                  <a:schemeClr val="bg1"/>
                </a:solidFill>
              </a:rPr>
              <a:t>Grading of biopsy cores to predict aggressiveness of the disease based on 2005 and 2014 ISUP guidelines</a:t>
            </a:r>
          </a:p>
        </p:txBody>
      </p:sp>
      <p:sp>
        <p:nvSpPr>
          <p:cNvPr id="41" name="Rounded Rectangle 40"/>
          <p:cNvSpPr/>
          <p:nvPr/>
        </p:nvSpPr>
        <p:spPr>
          <a:xfrm>
            <a:off x="6511817" y="1827655"/>
            <a:ext cx="2488856" cy="1921252"/>
          </a:xfrm>
          <a:prstGeom prst="roundRect">
            <a:avLst>
              <a:gd name="adj" fmla="val 9642"/>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82880" rIns="0" bIns="182880" rtlCol="0" anchor="ctr" anchorCtr="0">
            <a:spAutoFit/>
          </a:bodyPr>
          <a:lstStyle/>
          <a:p>
            <a:pPr algn="ctr">
              <a:spcBef>
                <a:spcPts val="600"/>
              </a:spcBef>
              <a:buClr>
                <a:schemeClr val="bg1"/>
              </a:buClr>
              <a:buSzPct val="100000"/>
              <a:defRPr/>
            </a:pPr>
            <a:r>
              <a:rPr lang="en-GB" sz="1400" b="1" kern="0" dirty="0">
                <a:solidFill>
                  <a:schemeClr val="bg1"/>
                </a:solidFill>
              </a:rPr>
              <a:t>TRUS or </a:t>
            </a:r>
            <a:r>
              <a:rPr lang="en-GB" sz="1400" b="1" kern="0" dirty="0" err="1">
                <a:solidFill>
                  <a:schemeClr val="bg1"/>
                </a:solidFill>
              </a:rPr>
              <a:t>perineal</a:t>
            </a:r>
            <a:r>
              <a:rPr lang="en-GB" sz="1400" b="1" kern="0" dirty="0">
                <a:solidFill>
                  <a:schemeClr val="bg1"/>
                </a:solidFill>
              </a:rPr>
              <a:t> biopsy</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10-12 cores to </a:t>
            </a:r>
            <a:r>
              <a:rPr lang="en-US" sz="1400" dirty="0" smtClean="0">
                <a:solidFill>
                  <a:schemeClr val="bg1"/>
                </a:solidFill>
              </a:rPr>
              <a:t>be obtained </a:t>
            </a:r>
            <a:r>
              <a:rPr lang="en-US" sz="1400" dirty="0">
                <a:solidFill>
                  <a:schemeClr val="bg1"/>
                </a:solidFill>
              </a:rPr>
              <a:t>for initial analysis</a:t>
            </a:r>
          </a:p>
          <a:p>
            <a:pPr marL="285750" lvl="0" indent="-285750">
              <a:spcBef>
                <a:spcPts val="600"/>
              </a:spcBef>
              <a:buClr>
                <a:schemeClr val="bg1"/>
              </a:buClr>
              <a:buSzPct val="100000"/>
              <a:buFont typeface="Arial" panose="020B0604020202020204" pitchFamily="34" charset="0"/>
              <a:buChar char="•"/>
              <a:defRPr/>
            </a:pPr>
            <a:r>
              <a:rPr lang="en-US" sz="1400" dirty="0">
                <a:solidFill>
                  <a:schemeClr val="bg1"/>
                </a:solidFill>
              </a:rPr>
              <a:t>Biopsies to be guided by ultrasound </a:t>
            </a:r>
          </a:p>
        </p:txBody>
      </p:sp>
      <p:sp>
        <p:nvSpPr>
          <p:cNvPr id="42" name="Rounded Rectangle 41"/>
          <p:cNvSpPr/>
          <p:nvPr/>
        </p:nvSpPr>
        <p:spPr>
          <a:xfrm>
            <a:off x="137161" y="2149403"/>
            <a:ext cx="2653461" cy="1248728"/>
          </a:xfrm>
          <a:prstGeom prst="roundRect">
            <a:avLst>
              <a:gd name="adj" fmla="val 11140"/>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182880" rIns="0" bIns="182880" rtlCol="0" anchor="ctr" anchorCtr="0">
            <a:spAutoFit/>
          </a:bodyPr>
          <a:lstStyle/>
          <a:p>
            <a:pPr algn="ctr">
              <a:spcBef>
                <a:spcPts val="600"/>
              </a:spcBef>
              <a:buClr>
                <a:schemeClr val="bg1"/>
              </a:buClr>
              <a:buSzPct val="100000"/>
              <a:defRPr/>
            </a:pPr>
            <a:r>
              <a:rPr lang="en-GB" sz="1400" b="1" kern="0" dirty="0">
                <a:solidFill>
                  <a:schemeClr val="bg1"/>
                </a:solidFill>
              </a:rPr>
              <a:t>Suspicion of prostate cancer</a:t>
            </a:r>
            <a:endParaRPr lang="en-US" sz="1400" dirty="0">
              <a:solidFill>
                <a:schemeClr val="bg1"/>
              </a:solidFill>
            </a:endParaRP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Suspicious DRE</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Elevated serum PSA</a:t>
            </a:r>
          </a:p>
        </p:txBody>
      </p:sp>
      <p:sp>
        <p:nvSpPr>
          <p:cNvPr id="19" name="Freeform 5"/>
          <p:cNvSpPr>
            <a:spLocks/>
          </p:cNvSpPr>
          <p:nvPr/>
        </p:nvSpPr>
        <p:spPr bwMode="auto">
          <a:xfrm flipH="1">
            <a:off x="7651631" y="3873947"/>
            <a:ext cx="371154" cy="176766"/>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2514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1000"/>
                                        <p:tgtEl>
                                          <p:spTgt spid="37"/>
                                        </p:tgtEl>
                                      </p:cBhvr>
                                    </p:animEffect>
                                  </p:childTnLst>
                                </p:cTn>
                              </p:par>
                              <p:par>
                                <p:cTn id="16" presetID="10" presetClass="entr" presetSubtype="0" fill="hold" grpId="0" nodeType="withEffect">
                                  <p:stCondLst>
                                    <p:cond delay="220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2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childTnLst>
                                </p:cTn>
                              </p:par>
                              <p:par>
                                <p:cTn id="32" presetID="10" presetClass="entr" presetSubtype="0" fill="hold" grpId="0" nodeType="withEffect">
                                  <p:stCondLst>
                                    <p:cond delay="46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childTnLst>
                                </p:cTn>
                              </p:par>
                              <p:par>
                                <p:cTn id="40" presetID="10" presetClass="entr" presetSubtype="0" fill="hold" grpId="0" nodeType="withEffect">
                                  <p:stCondLst>
                                    <p:cond delay="58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Digital Rectal Exam</a:t>
            </a:r>
          </a:p>
        </p:txBody>
      </p:sp>
      <p:sp>
        <p:nvSpPr>
          <p:cNvPr id="3" name="Content Placeholder 2"/>
          <p:cNvSpPr txBox="1">
            <a:spLocks/>
          </p:cNvSpPr>
          <p:nvPr/>
        </p:nvSpPr>
        <p:spPr>
          <a:xfrm>
            <a:off x="611410" y="1564220"/>
            <a:ext cx="4343400" cy="373805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buClr>
                <a:srgbClr val="EA5532"/>
              </a:buClr>
              <a:buFont typeface="Arial" pitchFamily="34" charset="0"/>
              <a:buChar char="•"/>
            </a:pPr>
            <a:r>
              <a:rPr lang="en-GB" altLang="zh-CN" sz="1600" dirty="0">
                <a:solidFill>
                  <a:prstClr val="black"/>
                </a:solidFill>
              </a:rPr>
              <a:t>DRE </a:t>
            </a:r>
            <a:r>
              <a:rPr lang="en-GB" altLang="zh-CN" sz="1600" dirty="0"/>
              <a:t>focuses on prostate size and prostate abnormalities.</a:t>
            </a:r>
            <a:r>
              <a:rPr lang="en-GB" altLang="zh-CN" sz="1600" baseline="30000" dirty="0"/>
              <a:t>1</a:t>
            </a:r>
          </a:p>
          <a:p>
            <a:pPr>
              <a:spcBef>
                <a:spcPts val="600"/>
              </a:spcBef>
              <a:buClr>
                <a:srgbClr val="EA5532"/>
              </a:buClr>
              <a:buFont typeface="Arial" pitchFamily="34" charset="0"/>
              <a:buChar char="•"/>
            </a:pPr>
            <a:r>
              <a:rPr lang="en-GB" altLang="zh-CN" sz="1600" dirty="0"/>
              <a:t>20%-25% of men with an abnormal DRE have prostate cancer.</a:t>
            </a:r>
            <a:r>
              <a:rPr lang="en-GB" altLang="zh-CN" sz="1600" baseline="30000" dirty="0"/>
              <a:t>1</a:t>
            </a:r>
            <a:endParaRPr lang="en-GB" altLang="zh-CN" sz="1600" dirty="0"/>
          </a:p>
          <a:p>
            <a:pPr>
              <a:spcBef>
                <a:spcPts val="600"/>
              </a:spcBef>
              <a:buClr>
                <a:srgbClr val="EA5532"/>
              </a:buClr>
              <a:buFont typeface="Arial" pitchFamily="34" charset="0"/>
              <a:buChar char="•"/>
            </a:pPr>
            <a:r>
              <a:rPr lang="en-GB" altLang="zh-CN" sz="1600" dirty="0"/>
              <a:t>Most prostate cancers are located in the peripheral zone of the prostate and can be palpated on DRE when the volume is ≥0.2 mL.</a:t>
            </a:r>
            <a:r>
              <a:rPr lang="en-GB" altLang="zh-CN" sz="1600" baseline="30000" dirty="0"/>
              <a:t>2</a:t>
            </a:r>
            <a:endParaRPr lang="en-GB" altLang="zh-CN" sz="1600" dirty="0"/>
          </a:p>
          <a:p>
            <a:pPr>
              <a:spcBef>
                <a:spcPts val="600"/>
              </a:spcBef>
              <a:buClr>
                <a:srgbClr val="EA5532"/>
              </a:buClr>
              <a:buFont typeface="Arial" pitchFamily="34" charset="0"/>
              <a:buChar char="•"/>
            </a:pPr>
            <a:r>
              <a:rPr lang="en-GB" altLang="zh-CN" sz="1600" dirty="0"/>
              <a:t>Suspect DRE</a:t>
            </a:r>
            <a:r>
              <a:rPr lang="en-GB" altLang="zh-CN" sz="1600" baseline="30000" dirty="0"/>
              <a:t>2</a:t>
            </a:r>
            <a:r>
              <a:rPr lang="en-GB" altLang="zh-CN" sz="1600" dirty="0"/>
              <a:t> </a:t>
            </a:r>
          </a:p>
          <a:p>
            <a:pPr lvl="1">
              <a:spcBef>
                <a:spcPts val="600"/>
              </a:spcBef>
              <a:buClr>
                <a:srgbClr val="EA5532"/>
              </a:buClr>
              <a:buSzPct val="100000"/>
              <a:defRPr/>
            </a:pPr>
            <a:r>
              <a:rPr lang="en-GB" altLang="zh-CN" sz="1600" dirty="0">
                <a:solidFill>
                  <a:sysClr val="windowText" lastClr="000000"/>
                </a:solidFill>
              </a:rPr>
              <a:t>Detects prostate cancer in 18% of patients irrespective of the PSA level</a:t>
            </a:r>
            <a:r>
              <a:rPr lang="en-GB" altLang="zh-CN" sz="1600" baseline="30000" dirty="0">
                <a:solidFill>
                  <a:sysClr val="windowText" lastClr="000000"/>
                </a:solidFill>
              </a:rPr>
              <a:t>2</a:t>
            </a:r>
          </a:p>
          <a:p>
            <a:pPr lvl="1">
              <a:spcBef>
                <a:spcPts val="600"/>
              </a:spcBef>
              <a:buClr>
                <a:srgbClr val="EA5532"/>
              </a:buClr>
              <a:buSzPct val="100000"/>
              <a:defRPr/>
            </a:pPr>
            <a:r>
              <a:rPr lang="en-GB" altLang="zh-CN" sz="1600" dirty="0">
                <a:solidFill>
                  <a:sysClr val="windowText" lastClr="000000"/>
                </a:solidFill>
              </a:rPr>
              <a:t>Has a positive predictive value of 5%-30% in patients with a PSA level of ≤ 2 ng/mL</a:t>
            </a:r>
            <a:r>
              <a:rPr lang="en-GB" altLang="zh-CN" sz="1600" baseline="30000" dirty="0">
                <a:solidFill>
                  <a:sysClr val="windowText" lastClr="000000"/>
                </a:solidFill>
              </a:rPr>
              <a:t>2</a:t>
            </a:r>
            <a:r>
              <a:rPr lang="en-GB" altLang="zh-CN" sz="1600" dirty="0">
                <a:solidFill>
                  <a:sysClr val="windowText" lastClr="000000"/>
                </a:solidFill>
              </a:rPr>
              <a:t> </a:t>
            </a:r>
          </a:p>
          <a:p>
            <a:pPr lvl="1">
              <a:spcBef>
                <a:spcPts val="600"/>
              </a:spcBef>
              <a:buClr>
                <a:srgbClr val="EA5532"/>
              </a:buClr>
              <a:buSzPct val="100000"/>
              <a:defRPr/>
            </a:pPr>
            <a:r>
              <a:rPr lang="en-GB" altLang="zh-CN" sz="1600" dirty="0">
                <a:solidFill>
                  <a:sysClr val="windowText" lastClr="000000"/>
                </a:solidFill>
              </a:rPr>
              <a:t>Is a strong indication for prostate biopsy</a:t>
            </a:r>
            <a:r>
              <a:rPr lang="en-GB" altLang="zh-CN" sz="1600" baseline="30000" dirty="0">
                <a:solidFill>
                  <a:sysClr val="windowText" lastClr="000000"/>
                </a:solidFill>
              </a:rPr>
              <a:t>2</a:t>
            </a:r>
            <a:endParaRPr lang="en-GB" sz="1600" dirty="0"/>
          </a:p>
        </p:txBody>
      </p:sp>
      <p:sp>
        <p:nvSpPr>
          <p:cNvPr id="6" name="TextBox 5"/>
          <p:cNvSpPr txBox="1"/>
          <p:nvPr/>
        </p:nvSpPr>
        <p:spPr>
          <a:xfrm>
            <a:off x="5408132" y="1561509"/>
            <a:ext cx="3522926" cy="338554"/>
          </a:xfrm>
          <a:prstGeom prst="rect">
            <a:avLst/>
          </a:prstGeom>
          <a:noFill/>
        </p:spPr>
        <p:txBody>
          <a:bodyPr wrap="square" rtlCol="0">
            <a:spAutoFit/>
          </a:bodyPr>
          <a:lstStyle/>
          <a:p>
            <a:pPr algn="ctr"/>
            <a:r>
              <a:rPr lang="en-GB" sz="1600" b="1" dirty="0"/>
              <a:t>Digital rectal examination</a:t>
            </a:r>
            <a:r>
              <a:rPr lang="en-GB" sz="1600" b="1" baseline="30000" dirty="0"/>
              <a:t>3</a:t>
            </a:r>
          </a:p>
        </p:txBody>
      </p:sp>
      <p:sp>
        <p:nvSpPr>
          <p:cNvPr id="11" name="Text Box 139"/>
          <p:cNvSpPr txBox="1">
            <a:spLocks noChangeArrowheads="1"/>
          </p:cNvSpPr>
          <p:nvPr/>
        </p:nvSpPr>
        <p:spPr bwMode="auto">
          <a:xfrm>
            <a:off x="88650" y="6129948"/>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a:p>
            <a:pPr marL="228600" lvl="0" indent="-228600" defTabSz="457200">
              <a:buFont typeface="+mj-lt"/>
              <a:buAutoNum type="arabicPeriod"/>
              <a:defRPr/>
            </a:pPr>
            <a:r>
              <a:rPr lang="en-US" sz="800" dirty="0">
                <a:solidFill>
                  <a:prstClr val="black"/>
                </a:solidFill>
                <a:latin typeface="+mn-lt"/>
              </a:rPr>
              <a:t>http://uroweb.org/wp-content/uploads/09-Prostate-Cancer_LR.pdf. Accessed April 8, 2016.</a:t>
            </a:r>
          </a:p>
          <a:p>
            <a:pPr marL="228600" lvl="0" indent="-228600" defTabSz="457200">
              <a:buFont typeface="+mj-lt"/>
              <a:buAutoNum type="arabicPeriod"/>
              <a:defRPr/>
            </a:pPr>
            <a:r>
              <a:rPr lang="en-US" sz="800" dirty="0">
                <a:solidFill>
                  <a:prstClr val="black"/>
                </a:solidFill>
                <a:latin typeface="+mn-lt"/>
              </a:rPr>
              <a:t>http://www.cancer.gov/types/prostate/patient/prostate-treatment-pdq. Accessed May 12, 2016.</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4/10</a:t>
            </a:r>
            <a:endParaRPr lang="en-IN" sz="1600" spc="-38" dirty="0">
              <a:solidFill>
                <a:srgbClr val="A7381D"/>
              </a:solidFill>
              <a:ea typeface="+mj-ea"/>
              <a:cs typeface="+mj-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9072" y="1914223"/>
            <a:ext cx="3521045" cy="3484494"/>
          </a:xfrm>
          <a:prstGeom prst="rect">
            <a:avLst/>
          </a:prstGeom>
          <a:solidFill>
            <a:srgbClr val="FFFFFF">
              <a:shade val="85000"/>
            </a:srgbClr>
          </a:solidFill>
          <a:ln w="88900" cap="sq">
            <a:noFill/>
            <a:miter lim="800000"/>
          </a:ln>
          <a:effectLst/>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5466928" y="5447353"/>
            <a:ext cx="3544143" cy="246221"/>
          </a:xfrm>
          <a:prstGeom prst="rect">
            <a:avLst/>
          </a:prstGeom>
          <a:noFill/>
        </p:spPr>
        <p:txBody>
          <a:bodyPr wrap="square" rtlCol="0">
            <a:spAutoFit/>
          </a:bodyPr>
          <a:lstStyle/>
          <a:p>
            <a:pPr algn="r"/>
            <a:r>
              <a:rPr lang="en-GB" sz="1000" dirty="0"/>
              <a:t>Adapted from Prostate Cancer Treatment, 2016</a:t>
            </a:r>
            <a:r>
              <a:rPr lang="en-GB" sz="1000" baseline="30000" dirty="0"/>
              <a:t>3</a:t>
            </a:r>
          </a:p>
        </p:txBody>
      </p:sp>
    </p:spTree>
    <p:extLst>
      <p:ext uri="{BB962C8B-B14F-4D97-AF65-F5344CB8AC3E}">
        <p14:creationId xmlns:p14="http://schemas.microsoft.com/office/powerpoint/2010/main" val="404742874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Prostate-Specific Antigen</a:t>
            </a:r>
          </a:p>
        </p:txBody>
      </p:sp>
      <p:sp>
        <p:nvSpPr>
          <p:cNvPr id="3" name="Content Placeholder 2"/>
          <p:cNvSpPr txBox="1">
            <a:spLocks/>
          </p:cNvSpPr>
          <p:nvPr/>
        </p:nvSpPr>
        <p:spPr>
          <a:xfrm>
            <a:off x="620331" y="1545625"/>
            <a:ext cx="4702098" cy="38653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300"/>
              </a:spcBef>
              <a:spcAft>
                <a:spcPts val="30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A kallikrein-like serine protease produced by prostate epithelial cell</a:t>
            </a:r>
            <a:r>
              <a:rPr kumimoji="0" lang="en-GB" sz="1600" b="0" i="0" u="none" strike="noStrike" kern="1200" cap="none" spc="0" normalizeH="0" baseline="30000" noProof="0" dirty="0">
                <a:ln>
                  <a:noFill/>
                </a:ln>
                <a:solidFill>
                  <a:sysClr val="windowText" lastClr="000000"/>
                </a:solidFill>
                <a:effectLst/>
                <a:uLnTx/>
                <a:uFillTx/>
              </a:rPr>
              <a:t>1</a:t>
            </a:r>
          </a:p>
          <a:p>
            <a:pPr marL="342900" marR="0" lvl="0" indent="-342900" algn="l" defTabSz="457200" rtl="0" eaLnBrk="1" fontAlgn="auto" latinLnBrk="0" hangingPunct="1">
              <a:lnSpc>
                <a:spcPct val="100000"/>
              </a:lnSpc>
              <a:spcBef>
                <a:spcPts val="300"/>
              </a:spcBef>
              <a:spcAft>
                <a:spcPts val="30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Organ-specific, not cancer-specific</a:t>
            </a:r>
            <a:r>
              <a:rPr kumimoji="0" lang="en-GB" sz="1600" b="0" i="0" u="none" strike="noStrike" kern="1200" cap="none" spc="0" normalizeH="0" baseline="30000" noProof="0" dirty="0">
                <a:ln>
                  <a:noFill/>
                </a:ln>
                <a:solidFill>
                  <a:sysClr val="windowText" lastClr="000000"/>
                </a:solidFill>
                <a:effectLst/>
                <a:uLnTx/>
                <a:uFillTx/>
              </a:rPr>
              <a:t>1</a:t>
            </a:r>
            <a:endParaRPr kumimoji="0" lang="en-GB" sz="1600" b="0" i="0" u="none" strike="noStrike" kern="1200" cap="none" spc="0" normalizeH="0" baseline="0" noProof="0" dirty="0">
              <a:ln>
                <a:noFill/>
              </a:ln>
              <a:solidFill>
                <a:sysClr val="windowText" lastClr="000000"/>
              </a:solidFill>
              <a:effectLst/>
              <a:uLnTx/>
              <a:uFillTx/>
            </a:endParaRPr>
          </a:p>
          <a:p>
            <a:pPr lvl="0">
              <a:spcBef>
                <a:spcPts val="300"/>
              </a:spcBef>
              <a:spcAft>
                <a:spcPts val="300"/>
              </a:spcAft>
              <a:buClr>
                <a:srgbClr val="EA5532"/>
              </a:buClr>
              <a:defRPr/>
            </a:pPr>
            <a:r>
              <a:rPr kumimoji="0" lang="en-GB" sz="1600" b="0" i="0" u="none" strike="noStrike" kern="1200" cap="none" spc="0" normalizeH="0" baseline="0" noProof="0" dirty="0">
                <a:ln>
                  <a:noFill/>
                </a:ln>
                <a:solidFill>
                  <a:sysClr val="windowText" lastClr="000000"/>
                </a:solidFill>
                <a:effectLst/>
                <a:uLnTx/>
                <a:uFillTx/>
              </a:rPr>
              <a:t>May be elevated in nonmalignant conditions such as BPH and prostatitis</a:t>
            </a:r>
            <a:r>
              <a:rPr kumimoji="0" lang="en-GB" sz="1600" b="0" i="0" u="none" strike="noStrike" kern="1200" cap="none" spc="0" normalizeH="0" baseline="30000" noProof="0" dirty="0">
                <a:ln>
                  <a:noFill/>
                </a:ln>
                <a:solidFill>
                  <a:sysClr val="windowText" lastClr="000000"/>
                </a:solidFill>
                <a:effectLst/>
                <a:uLnTx/>
                <a:uFillTx/>
              </a:rPr>
              <a:t>1</a:t>
            </a:r>
            <a:endParaRPr kumimoji="0" lang="en-GB" sz="1600" b="0" i="0" u="none" strike="noStrike" kern="1200" cap="none" spc="0" normalizeH="0" baseline="0" noProof="0" dirty="0">
              <a:ln>
                <a:noFill/>
              </a:ln>
              <a:solidFill>
                <a:sysClr val="windowText" lastClr="000000"/>
              </a:solidFill>
              <a:effectLst/>
              <a:uLnTx/>
              <a:uFillTx/>
            </a:endParaRPr>
          </a:p>
          <a:p>
            <a:pPr lvl="0">
              <a:spcBef>
                <a:spcPts val="300"/>
              </a:spcBef>
              <a:spcAft>
                <a:spcPts val="300"/>
              </a:spcAft>
              <a:buClr>
                <a:srgbClr val="EA5532"/>
              </a:buClr>
              <a:buFont typeface="Arial" pitchFamily="34" charset="0"/>
              <a:buChar char="•"/>
              <a:defRPr/>
            </a:pPr>
            <a:r>
              <a:rPr lang="en-US" sz="1600" dirty="0">
                <a:solidFill>
                  <a:sysClr val="windowText" lastClr="000000"/>
                </a:solidFill>
              </a:rPr>
              <a:t>Values are affected by biopsy, but not DRE</a:t>
            </a:r>
            <a:r>
              <a:rPr kumimoji="0" lang="en-GB" sz="1600" b="0" i="0" u="none" strike="noStrike" kern="1200" cap="none" spc="0" normalizeH="0" baseline="30000" noProof="0" dirty="0">
                <a:ln>
                  <a:noFill/>
                </a:ln>
                <a:solidFill>
                  <a:sysClr val="windowText" lastClr="000000"/>
                </a:solidFill>
                <a:effectLst/>
                <a:uLnTx/>
                <a:uFillTx/>
              </a:rPr>
              <a:t>1</a:t>
            </a:r>
            <a:endParaRPr kumimoji="0" lang="en-GB" sz="1600" b="0" i="0" u="none" strike="noStrike" kern="1200" cap="none" spc="0" normalizeH="0" baseline="0" noProof="0" dirty="0">
              <a:ln>
                <a:noFill/>
              </a:ln>
              <a:solidFill>
                <a:sysClr val="windowText" lastClr="000000"/>
              </a:solidFill>
              <a:effectLst/>
              <a:uLnTx/>
              <a:uFillTx/>
            </a:endParaRPr>
          </a:p>
          <a:p>
            <a:pPr lvl="0">
              <a:spcBef>
                <a:spcPts val="300"/>
              </a:spcBef>
              <a:spcAft>
                <a:spcPts val="300"/>
              </a:spcAft>
              <a:buClr>
                <a:srgbClr val="EA5532"/>
              </a:buClr>
              <a:buFont typeface="Arial" pitchFamily="34" charset="0"/>
              <a:buChar char="•"/>
              <a:defRPr/>
            </a:pPr>
            <a:r>
              <a:rPr lang="en-US" sz="1600" dirty="0">
                <a:solidFill>
                  <a:sysClr val="windowText" lastClr="000000"/>
                </a:solidFill>
              </a:rPr>
              <a:t>A continuous parameter; the higher the value, the likelier the presence of prostate cancer</a:t>
            </a:r>
            <a:r>
              <a:rPr kumimoji="0" lang="en-GB" sz="1600" b="0" i="0" u="none" strike="noStrike" kern="1200" cap="none" spc="0" normalizeH="0" baseline="30000" noProof="0" dirty="0">
                <a:ln>
                  <a:noFill/>
                </a:ln>
                <a:solidFill>
                  <a:sysClr val="windowText" lastClr="000000"/>
                </a:solidFill>
                <a:effectLst/>
                <a:uLnTx/>
                <a:uFillTx/>
              </a:rPr>
              <a:t>2</a:t>
            </a:r>
            <a:endParaRPr kumimoji="0" lang="en-GB" sz="1600" b="0" i="0" u="none" strike="noStrike" kern="1200" cap="none" spc="0" normalizeH="0" baseline="0" noProof="0" dirty="0">
              <a:ln>
                <a:noFill/>
              </a:ln>
              <a:solidFill>
                <a:sysClr val="windowText" lastClr="000000"/>
              </a:solidFill>
              <a:effectLst/>
              <a:uLnTx/>
              <a:uFillTx/>
            </a:endParaRPr>
          </a:p>
          <a:p>
            <a:pPr lvl="0">
              <a:spcBef>
                <a:spcPts val="300"/>
              </a:spcBef>
              <a:spcAft>
                <a:spcPts val="300"/>
              </a:spcAft>
              <a:buClr>
                <a:srgbClr val="EA5532"/>
              </a:buClr>
              <a:buFont typeface="Arial" pitchFamily="34" charset="0"/>
              <a:buChar char="•"/>
              <a:defRPr/>
            </a:pPr>
            <a:r>
              <a:rPr lang="en-US" sz="1600" dirty="0">
                <a:solidFill>
                  <a:sysClr val="windowText" lastClr="000000"/>
                </a:solidFill>
              </a:rPr>
              <a:t>Does not have a universally accepted cut-off or upper limit of normal threshold</a:t>
            </a:r>
            <a:r>
              <a:rPr kumimoji="0" lang="en-GB" sz="1600" b="0" i="0" u="none" strike="noStrike" kern="1200" cap="none" spc="0" normalizeH="0" baseline="30000" noProof="0" dirty="0">
                <a:ln>
                  <a:noFill/>
                </a:ln>
                <a:solidFill>
                  <a:sysClr val="windowText" lastClr="000000"/>
                </a:solidFill>
                <a:effectLst/>
                <a:uLnTx/>
                <a:uFillTx/>
              </a:rPr>
              <a:t>2</a:t>
            </a:r>
          </a:p>
          <a:p>
            <a:pPr lvl="0">
              <a:spcBef>
                <a:spcPts val="300"/>
              </a:spcBef>
              <a:spcAft>
                <a:spcPts val="300"/>
              </a:spcAft>
              <a:buClr>
                <a:srgbClr val="EA5532"/>
              </a:buClr>
              <a:buFont typeface="Arial" pitchFamily="34" charset="0"/>
              <a:buChar char="•"/>
              <a:defRPr/>
            </a:pPr>
            <a:r>
              <a:rPr lang="en-US" sz="1600" dirty="0">
                <a:solidFill>
                  <a:sysClr val="windowText" lastClr="000000"/>
                </a:solidFill>
              </a:rPr>
              <a:t>Total serum </a:t>
            </a:r>
            <a:r>
              <a:rPr lang="en-US" sz="1600" dirty="0" err="1">
                <a:solidFill>
                  <a:sysClr val="windowText" lastClr="000000"/>
                </a:solidFill>
              </a:rPr>
              <a:t>PSA</a:t>
            </a:r>
            <a:r>
              <a:rPr lang="en-US" sz="1600" dirty="0">
                <a:solidFill>
                  <a:sysClr val="windowText" lastClr="000000"/>
                </a:solidFill>
              </a:rPr>
              <a:t> levels may help to discriminate </a:t>
            </a:r>
            <a:r>
              <a:rPr lang="en-US" sz="1600" dirty="0" err="1">
                <a:solidFill>
                  <a:sysClr val="windowText" lastClr="000000"/>
                </a:solidFill>
              </a:rPr>
              <a:t>BPH</a:t>
            </a:r>
            <a:r>
              <a:rPr lang="en-US" sz="1600" dirty="0">
                <a:solidFill>
                  <a:sysClr val="windowText" lastClr="000000"/>
                </a:solidFill>
              </a:rPr>
              <a:t> from prostate cancer</a:t>
            </a:r>
            <a:r>
              <a:rPr lang="en-US" sz="1600" baseline="30000" dirty="0">
                <a:solidFill>
                  <a:sysClr val="windowText" lastClr="000000"/>
                </a:solidFill>
              </a:rPr>
              <a:t>2</a:t>
            </a:r>
          </a:p>
          <a:p>
            <a:pPr lvl="0">
              <a:spcBef>
                <a:spcPts val="300"/>
              </a:spcBef>
              <a:spcAft>
                <a:spcPts val="300"/>
              </a:spcAft>
              <a:buClr>
                <a:srgbClr val="EA5532"/>
              </a:buClr>
              <a:buFont typeface="Arial" pitchFamily="34" charset="0"/>
              <a:buChar char="•"/>
              <a:defRPr/>
            </a:pPr>
            <a:r>
              <a:rPr lang="en-US" sz="1600" dirty="0" err="1">
                <a:solidFill>
                  <a:sysClr val="windowText" lastClr="000000"/>
                </a:solidFill>
              </a:rPr>
              <a:t>PSA</a:t>
            </a:r>
            <a:r>
              <a:rPr lang="en-US" sz="1600" dirty="0">
                <a:solidFill>
                  <a:sysClr val="windowText" lastClr="000000"/>
                </a:solidFill>
              </a:rPr>
              <a:t> velocity and doubling time may have a prognostic role in patients with treated prostate cancer</a:t>
            </a:r>
            <a:r>
              <a:rPr lang="en-US" sz="1600" baseline="30000" dirty="0">
                <a:solidFill>
                  <a:sysClr val="windowText" lastClr="000000"/>
                </a:solidFill>
              </a:rPr>
              <a:t>2</a:t>
            </a:r>
            <a:endParaRPr lang="en-GB" sz="1600" baseline="30000" dirty="0">
              <a:solidFill>
                <a:sysClr val="windowText" lastClr="000000"/>
              </a:solidFill>
            </a:endParaRPr>
          </a:p>
        </p:txBody>
      </p:sp>
      <p:pic>
        <p:nvPicPr>
          <p:cNvPr id="5" name="Picture 4" descr="PSA_KLK3_PDB_2ZCK.png"/>
          <p:cNvPicPr>
            <a:picLocks noChangeAspect="1"/>
          </p:cNvPicPr>
          <p:nvPr/>
        </p:nvPicPr>
        <p:blipFill rotWithShape="1">
          <a:blip r:embed="rId3" cstate="screen">
            <a:extLst>
              <a:ext uri="{28A0092B-C50C-407E-A947-70E740481C1C}">
                <a14:useLocalDpi xmlns:a14="http://schemas.microsoft.com/office/drawing/2010/main"/>
              </a:ext>
            </a:extLst>
          </a:blip>
          <a:srcRect l="5377" r="5407" b="5779"/>
          <a:stretch/>
        </p:blipFill>
        <p:spPr>
          <a:xfrm>
            <a:off x="5623374" y="2099340"/>
            <a:ext cx="3213178" cy="2598797"/>
          </a:xfrm>
          <a:prstGeom prst="rect">
            <a:avLst/>
          </a:prstGeom>
          <a:solidFill>
            <a:srgbClr val="FFFFFF">
              <a:shade val="85000"/>
            </a:srgbClr>
          </a:solidFill>
          <a:ln w="190500" cap="sq">
            <a:noFill/>
            <a:miter lim="800000"/>
          </a:ln>
          <a:effectLst/>
        </p:spPr>
      </p:pic>
      <p:sp>
        <p:nvSpPr>
          <p:cNvPr id="7" name="TextBox 6"/>
          <p:cNvSpPr txBox="1"/>
          <p:nvPr/>
        </p:nvSpPr>
        <p:spPr>
          <a:xfrm>
            <a:off x="5464098" y="1561509"/>
            <a:ext cx="3657600" cy="584775"/>
          </a:xfrm>
          <a:prstGeom prst="rect">
            <a:avLst/>
          </a:prstGeom>
          <a:noFill/>
        </p:spPr>
        <p:txBody>
          <a:bodyPr wrap="square" rtlCol="0">
            <a:spAutoFit/>
          </a:bodyPr>
          <a:lstStyle/>
          <a:p>
            <a:r>
              <a:rPr lang="en-GB" sz="1600" b="1" dirty="0"/>
              <a:t>Crystallographic structure of human PSA</a:t>
            </a:r>
            <a:r>
              <a:rPr lang="en-GB" sz="1600" b="1" baseline="30000" dirty="0"/>
              <a:t>3,4</a:t>
            </a:r>
          </a:p>
        </p:txBody>
      </p:sp>
      <p:sp>
        <p:nvSpPr>
          <p:cNvPr id="8" name="TextBox 7"/>
          <p:cNvSpPr txBox="1"/>
          <p:nvPr/>
        </p:nvSpPr>
        <p:spPr>
          <a:xfrm>
            <a:off x="5641447" y="4821247"/>
            <a:ext cx="3195105" cy="246221"/>
          </a:xfrm>
          <a:prstGeom prst="rect">
            <a:avLst/>
          </a:prstGeom>
          <a:noFill/>
        </p:spPr>
        <p:txBody>
          <a:bodyPr wrap="none" rtlCol="0">
            <a:spAutoFit/>
          </a:bodyPr>
          <a:lstStyle/>
          <a:p>
            <a:pPr algn="r"/>
            <a:r>
              <a:rPr lang="en-GB" sz="1000" dirty="0"/>
              <a:t>Adapted from Menez, 2008</a:t>
            </a:r>
            <a:r>
              <a:rPr lang="en-GB" sz="1000" baseline="30000" dirty="0"/>
              <a:t>3</a:t>
            </a:r>
            <a:r>
              <a:rPr lang="en-GB" sz="1000" dirty="0"/>
              <a:t>;</a:t>
            </a:r>
            <a:r>
              <a:rPr lang="en-GB" sz="1000" baseline="30000" dirty="0"/>
              <a:t> </a:t>
            </a:r>
            <a:r>
              <a:rPr lang="en-GB" sz="1000" dirty="0"/>
              <a:t>Wikimedia Commons, 2016</a:t>
            </a:r>
            <a:r>
              <a:rPr lang="en-GB" sz="1000" baseline="30000" dirty="0"/>
              <a:t>4</a:t>
            </a:r>
          </a:p>
        </p:txBody>
      </p:sp>
      <p:sp>
        <p:nvSpPr>
          <p:cNvPr id="11" name="Text Box 139"/>
          <p:cNvSpPr txBox="1">
            <a:spLocks noChangeArrowheads="1"/>
          </p:cNvSpPr>
          <p:nvPr/>
        </p:nvSpPr>
        <p:spPr bwMode="auto">
          <a:xfrm>
            <a:off x="88650" y="6006836"/>
            <a:ext cx="730346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a:p>
            <a:pPr marL="228600" indent="-228600">
              <a:buAutoNum type="arabicPeriod"/>
            </a:pPr>
            <a:r>
              <a:rPr lang="en-US" sz="800" dirty="0">
                <a:latin typeface="+mn-lt"/>
              </a:rPr>
              <a:t>http://uroweb.org/wp-content/uploads/09-Prostate-Cancer_LR.pdf. Accessed April 8, 2016.</a:t>
            </a:r>
          </a:p>
          <a:p>
            <a:pPr marL="228600" lvl="0" indent="-228600" defTabSz="457200">
              <a:buFontTx/>
              <a:buAutoNum type="arabicPeriod"/>
              <a:defRPr/>
            </a:pPr>
            <a:r>
              <a:rPr lang="en-IN" sz="800" dirty="0">
                <a:latin typeface="+mn-lt"/>
              </a:rPr>
              <a:t>Menez R, et al. </a:t>
            </a:r>
            <a:r>
              <a:rPr lang="en-IN" sz="800" i="1" dirty="0">
                <a:latin typeface="+mn-lt"/>
              </a:rPr>
              <a:t>J Mol Biol</a:t>
            </a:r>
            <a:r>
              <a:rPr lang="en-IN" sz="800" dirty="0">
                <a:latin typeface="+mn-lt"/>
              </a:rPr>
              <a:t>. 2008;376(4):1021-1033.</a:t>
            </a:r>
          </a:p>
          <a:p>
            <a:pPr marL="228600" indent="-228600" defTabSz="457200">
              <a:buFontTx/>
              <a:buAutoNum type="arabicPeriod"/>
              <a:defRPr/>
            </a:pPr>
            <a:r>
              <a:rPr lang="en-IN" sz="800" dirty="0">
                <a:latin typeface="+mn-lt"/>
              </a:rPr>
              <a:t>https://commons.wikimedia.org/wiki/File:PSA_KLK3_PDB_2ZCK.png. </a:t>
            </a:r>
            <a:r>
              <a:rPr lang="en-US" sz="800" dirty="0">
                <a:latin typeface="+mn-lt"/>
              </a:rPr>
              <a:t>Accessed May 18, 2016.</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56306" cy="338554"/>
          </a:xfrm>
          <a:prstGeom prst="rect">
            <a:avLst/>
          </a:prstGeom>
          <a:noFill/>
        </p:spPr>
        <p:txBody>
          <a:bodyPr wrap="none" rtlCol="0">
            <a:spAutoFit/>
          </a:bodyPr>
          <a:lstStyle/>
          <a:p>
            <a:r>
              <a:rPr lang="en-IN" sz="1600" spc="-38" dirty="0">
                <a:solidFill>
                  <a:srgbClr val="A7381D"/>
                </a:solidFill>
                <a:ea typeface="+mj-ea"/>
                <a:cs typeface="+mj-cs"/>
              </a:rPr>
              <a:t>5/10</a:t>
            </a:r>
          </a:p>
        </p:txBody>
      </p:sp>
    </p:spTree>
    <p:extLst>
      <p:ext uri="{BB962C8B-B14F-4D97-AF65-F5344CB8AC3E}">
        <p14:creationId xmlns:p14="http://schemas.microsoft.com/office/powerpoint/2010/main" val="2501313243"/>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Clinical Use of PSA Testing</a:t>
            </a:r>
          </a:p>
        </p:txBody>
      </p:sp>
      <p:sp>
        <p:nvSpPr>
          <p:cNvPr id="3" name="Content Placeholder 2"/>
          <p:cNvSpPr txBox="1">
            <a:spLocks/>
          </p:cNvSpPr>
          <p:nvPr/>
        </p:nvSpPr>
        <p:spPr>
          <a:xfrm>
            <a:off x="288544" y="1600200"/>
            <a:ext cx="40640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a:t>
            </a:r>
            <a:r>
              <a:rPr lang="en-GB" sz="1600" dirty="0">
                <a:solidFill>
                  <a:sysClr val="windowText" lastClr="000000"/>
                </a:solidFill>
              </a:rPr>
              <a:t>is </a:t>
            </a:r>
            <a:r>
              <a:rPr kumimoji="0" lang="en-GB" sz="1600" b="0" i="0" u="none" strike="noStrike" kern="1200" cap="none" spc="0" normalizeH="0" baseline="0" noProof="0" dirty="0">
                <a:ln>
                  <a:noFill/>
                </a:ln>
                <a:solidFill>
                  <a:sysClr val="windowText" lastClr="000000"/>
                </a:solidFill>
                <a:effectLst/>
                <a:uLnTx/>
                <a:uFillTx/>
              </a:rPr>
              <a:t>detected despite low PSA levels.</a:t>
            </a:r>
            <a:r>
              <a:rPr kumimoji="0" lang="en-GB" sz="1600" b="0" i="0" u="none" strike="noStrike" kern="1200" cap="none" spc="0" normalizeH="0" baseline="30000" noProof="0" dirty="0">
                <a:ln>
                  <a:noFill/>
                </a:ln>
                <a:solidFill>
                  <a:sysClr val="windowText" lastClr="000000"/>
                </a:solidFill>
                <a:effectLst/>
                <a:uLnTx/>
                <a:uFillTx/>
              </a:rPr>
              <a:t>1</a:t>
            </a:r>
          </a:p>
          <a:p>
            <a:pPr marL="342900" marR="0" lvl="0" indent="-34290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Other tests to improve specificity include</a:t>
            </a:r>
            <a:r>
              <a:rPr kumimoji="0" lang="en-GB" sz="1600" b="0" i="0" u="none" strike="noStrike" kern="1200" cap="none" spc="0" normalizeH="0" noProof="0" dirty="0">
                <a:ln>
                  <a:noFill/>
                </a:ln>
                <a:solidFill>
                  <a:sysClr val="windowText" lastClr="000000"/>
                </a:solidFill>
                <a:effectLst/>
                <a:uLnTx/>
                <a:uFillTx/>
              </a:rPr>
              <a:t>:</a:t>
            </a:r>
          </a:p>
          <a:p>
            <a:pPr marR="0" lvl="1" algn="l" defTabSz="457200" rtl="0" eaLnBrk="1" fontAlgn="auto" latinLnBrk="0" hangingPunct="1">
              <a:lnSpc>
                <a:spcPct val="100000"/>
              </a:lnSpc>
              <a:spcBef>
                <a:spcPts val="600"/>
              </a:spcBef>
              <a:spcAft>
                <a:spcPts val="0"/>
              </a:spcAft>
              <a:buClr>
                <a:srgbClr val="EA5532"/>
              </a:buClr>
              <a:buSzTx/>
              <a:tabLst/>
              <a:defRPr/>
            </a:pPr>
            <a:r>
              <a:rPr kumimoji="0" lang="en-GB" sz="1600" b="0" i="0" u="none" strike="noStrike" kern="1200" cap="none" spc="0" normalizeH="0" baseline="0" noProof="0" dirty="0">
                <a:ln>
                  <a:noFill/>
                </a:ln>
                <a:solidFill>
                  <a:sysClr val="windowText" lastClr="000000"/>
                </a:solidFill>
                <a:effectLst/>
                <a:uLnTx/>
                <a:uFillTx/>
              </a:rPr>
              <a:t>Ratio of free to total PSA (f/t PSA)</a:t>
            </a:r>
            <a:r>
              <a:rPr kumimoji="0" lang="en-GB" sz="1600" b="0" i="0" u="none" strike="noStrike" kern="1200" cap="none" spc="0" normalizeH="0" baseline="30000" noProof="0" dirty="0">
                <a:ln>
                  <a:noFill/>
                </a:ln>
                <a:solidFill>
                  <a:sysClr val="windowText" lastClr="000000"/>
                </a:solidFill>
                <a:effectLst/>
                <a:uLnTx/>
                <a:uFillTx/>
              </a:rPr>
              <a:t>1,2</a:t>
            </a:r>
            <a:r>
              <a:rPr kumimoji="0" lang="en-GB" sz="1600" b="0" i="0" u="none" strike="noStrike" kern="1200" cap="none" spc="0" normalizeH="0" baseline="0" noProof="0" dirty="0">
                <a:ln>
                  <a:noFill/>
                </a:ln>
                <a:solidFill>
                  <a:sysClr val="windowText" lastClr="000000"/>
                </a:solidFill>
                <a:effectLst/>
                <a:uLnTx/>
                <a:uFillTx/>
              </a:rPr>
              <a:t> </a:t>
            </a:r>
          </a:p>
          <a:p>
            <a:pPr marL="742950" marR="0" lvl="1" indent="-285750" algn="l" defTabSz="457200" rtl="0" eaLnBrk="1" fontAlgn="auto" latinLnBrk="0" hangingPunct="1">
              <a:lnSpc>
                <a:spcPct val="100000"/>
              </a:lnSpc>
              <a:spcBef>
                <a:spcPts val="600"/>
              </a:spcBef>
              <a:spcAft>
                <a:spcPts val="0"/>
              </a:spcAft>
              <a:buClr>
                <a:srgbClr val="EA5532"/>
              </a:buClr>
              <a:buSzTx/>
              <a:buFont typeface="Arial"/>
              <a:buChar char="–"/>
              <a:tabLst/>
              <a:defRPr/>
            </a:pPr>
            <a:r>
              <a:rPr kumimoji="0" lang="en-GB" sz="1600" b="0" i="0" u="none" strike="noStrike" kern="1200" cap="none" spc="0" normalizeH="0" baseline="0" noProof="0" dirty="0">
                <a:ln>
                  <a:noFill/>
                </a:ln>
                <a:solidFill>
                  <a:sysClr val="windowText" lastClr="000000"/>
                </a:solidFill>
                <a:effectLst/>
                <a:uLnTx/>
                <a:uFillTx/>
              </a:rPr>
              <a:t>Prostate cancer antigen 3 (PCA3) biomarker</a:t>
            </a:r>
            <a:r>
              <a:rPr kumimoji="0" lang="en-GB" sz="1600" b="0" i="0" u="none" strike="noStrike" kern="1200" cap="none" spc="0" normalizeH="0" baseline="30000" noProof="0" dirty="0">
                <a:ln>
                  <a:noFill/>
                </a:ln>
                <a:solidFill>
                  <a:sysClr val="windowText" lastClr="000000"/>
                </a:solidFill>
                <a:effectLst/>
                <a:uLnTx/>
                <a:uFillTx/>
              </a:rPr>
              <a:t>1</a:t>
            </a:r>
          </a:p>
          <a:p>
            <a:pPr lvl="1">
              <a:spcBef>
                <a:spcPts val="600"/>
              </a:spcBef>
              <a:buClr>
                <a:srgbClr val="EA5532"/>
              </a:buClr>
              <a:defRPr/>
            </a:pPr>
            <a:r>
              <a:rPr kumimoji="0" lang="en-GB" sz="1600" b="0" i="0" u="none" strike="noStrike" kern="1200" cap="none" spc="0" normalizeH="0" baseline="0" noProof="0" dirty="0">
                <a:ln>
                  <a:noFill/>
                </a:ln>
                <a:solidFill>
                  <a:sysClr val="windowText" lastClr="000000"/>
                </a:solidFill>
                <a:effectLst/>
                <a:uLnTx/>
                <a:uFillTx/>
              </a:rPr>
              <a:t>PSA density</a:t>
            </a:r>
            <a:r>
              <a:rPr lang="en-GB" sz="1600" baseline="30000" dirty="0">
                <a:solidFill>
                  <a:sysClr val="windowText" lastClr="000000"/>
                </a:solidFill>
              </a:rPr>
              <a:t>1</a:t>
            </a:r>
            <a:endParaRPr kumimoji="0" lang="en-GB" sz="1600" b="0" i="0" u="none" strike="noStrike" kern="1200" cap="none" spc="0" normalizeH="0" baseline="0" noProof="0" dirty="0">
              <a:ln>
                <a:noFill/>
              </a:ln>
              <a:solidFill>
                <a:sysClr val="windowText" lastClr="000000"/>
              </a:solidFill>
              <a:effectLst/>
              <a:uLnTx/>
              <a:uFillTx/>
            </a:endParaRPr>
          </a:p>
          <a:p>
            <a:pPr lvl="1">
              <a:spcBef>
                <a:spcPts val="600"/>
              </a:spcBef>
              <a:buClr>
                <a:srgbClr val="EA5532"/>
              </a:buClr>
              <a:defRPr/>
            </a:pPr>
            <a:r>
              <a:rPr kumimoji="0" lang="en-GB" sz="1600" b="0" i="0" u="none" strike="noStrike" kern="1200" cap="none" spc="0" normalizeH="0" baseline="0" noProof="0" dirty="0">
                <a:ln>
                  <a:noFill/>
                </a:ln>
                <a:solidFill>
                  <a:sysClr val="windowText" lastClr="000000"/>
                </a:solidFill>
                <a:effectLst/>
                <a:uLnTx/>
                <a:uFillTx/>
              </a:rPr>
              <a:t>PSA velocity</a:t>
            </a:r>
            <a:r>
              <a:rPr lang="en-GB" sz="1600" baseline="30000" dirty="0">
                <a:solidFill>
                  <a:sysClr val="windowText" lastClr="000000"/>
                </a:solidFill>
              </a:rPr>
              <a:t>1</a:t>
            </a:r>
            <a:endParaRPr kumimoji="0" lang="en-GB" sz="1600" b="0" i="0" u="none" strike="noStrike" kern="1200" cap="none" spc="0" normalizeH="0" baseline="0" noProof="0" dirty="0">
              <a:ln>
                <a:noFill/>
              </a:ln>
              <a:solidFill>
                <a:sysClr val="windowText" lastClr="000000"/>
              </a:solidFill>
              <a:effectLst/>
              <a:uLnTx/>
              <a:uFillTx/>
            </a:endParaRPr>
          </a:p>
          <a:p>
            <a:pPr lvl="1">
              <a:spcBef>
                <a:spcPts val="600"/>
              </a:spcBef>
              <a:buClr>
                <a:srgbClr val="EA5532"/>
              </a:buClr>
              <a:defRPr/>
            </a:pPr>
            <a:r>
              <a:rPr kumimoji="0" lang="en-GB" sz="1600" b="0" i="0" u="none" strike="noStrike" kern="1200" cap="none" spc="0" normalizeH="0" baseline="0" noProof="0" dirty="0">
                <a:ln>
                  <a:noFill/>
                </a:ln>
                <a:solidFill>
                  <a:sysClr val="windowText" lastClr="000000"/>
                </a:solidFill>
                <a:effectLst/>
                <a:uLnTx/>
                <a:uFillTx/>
              </a:rPr>
              <a:t>PSA doubling time</a:t>
            </a:r>
            <a:r>
              <a:rPr lang="en-GB" sz="1600" baseline="30000" dirty="0">
                <a:solidFill>
                  <a:sysClr val="windowText" lastClr="000000"/>
                </a:solidFill>
              </a:rPr>
              <a:t>1</a:t>
            </a:r>
          </a:p>
        </p:txBody>
      </p:sp>
      <p:sp>
        <p:nvSpPr>
          <p:cNvPr id="11" name="TextBox 10"/>
          <p:cNvSpPr txBox="1"/>
          <p:nvPr/>
        </p:nvSpPr>
        <p:spPr>
          <a:xfrm>
            <a:off x="4090486" y="1031430"/>
            <a:ext cx="4986270" cy="338554"/>
          </a:xfrm>
          <a:prstGeom prst="rect">
            <a:avLst/>
          </a:prstGeom>
          <a:noFill/>
        </p:spPr>
        <p:txBody>
          <a:bodyPr wrap="square" rtlCol="0">
            <a:spAutoFit/>
          </a:bodyPr>
          <a:lstStyle/>
          <a:p>
            <a:r>
              <a:rPr lang="en-GB" sz="1600" b="1" dirty="0"/>
              <a:t>Comparison of normal and prostate cancer PSA</a:t>
            </a:r>
            <a:r>
              <a:rPr lang="en-GB" sz="1600" b="1" baseline="30000" dirty="0"/>
              <a:t>3</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681" r="44714" b="4763"/>
          <a:stretch/>
        </p:blipFill>
        <p:spPr>
          <a:xfrm>
            <a:off x="3605534" y="1695450"/>
            <a:ext cx="3292927" cy="4124326"/>
          </a:xfrm>
          <a:prstGeom prst="rect">
            <a:avLst/>
          </a:prstGeom>
        </p:spPr>
      </p:pic>
      <p:sp>
        <p:nvSpPr>
          <p:cNvPr id="5" name="TextBox 4"/>
          <p:cNvSpPr txBox="1"/>
          <p:nvPr/>
        </p:nvSpPr>
        <p:spPr>
          <a:xfrm>
            <a:off x="6872653" y="1945501"/>
            <a:ext cx="2039117" cy="1600438"/>
          </a:xfrm>
          <a:prstGeom prst="rect">
            <a:avLst/>
          </a:prstGeom>
          <a:solidFill>
            <a:sysClr val="window" lastClr="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rPr>
              <a:t>Normal</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rPr>
              <a:t>Cells in the prostate are organised in a tight pattern, only a small amount of PSA leaks out of the prostate and into the blood stream</a:t>
            </a:r>
          </a:p>
        </p:txBody>
      </p:sp>
      <p:sp>
        <p:nvSpPr>
          <p:cNvPr id="6" name="TextBox 5"/>
          <p:cNvSpPr txBox="1"/>
          <p:nvPr/>
        </p:nvSpPr>
        <p:spPr>
          <a:xfrm>
            <a:off x="6872654" y="3980748"/>
            <a:ext cx="2271346" cy="2031325"/>
          </a:xfrm>
          <a:prstGeom prst="rect">
            <a:avLst/>
          </a:prstGeom>
          <a:solidFill>
            <a:sysClr val="window" lastClr="FFFFFF"/>
          </a:solid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rPr>
              <a:t>With prostate cancer</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prstClr val="black"/>
                </a:solidFill>
                <a:effectLst/>
                <a:uLnTx/>
                <a:uFillTx/>
              </a:rPr>
              <a:t>Cells in the prostate are disorganised and the layers between the prostate and the blood vessel are disrupted, more PSA leaks out of the prostate and into the blood stream</a:t>
            </a:r>
          </a:p>
        </p:txBody>
      </p:sp>
      <p:sp>
        <p:nvSpPr>
          <p:cNvPr id="9" name="TextBox 8"/>
          <p:cNvSpPr txBox="1"/>
          <p:nvPr/>
        </p:nvSpPr>
        <p:spPr>
          <a:xfrm>
            <a:off x="5936262" y="1423215"/>
            <a:ext cx="1287532"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rPr>
              <a:t>Blood vessel</a:t>
            </a:r>
          </a:p>
        </p:txBody>
      </p:sp>
      <p:sp>
        <p:nvSpPr>
          <p:cNvPr id="12" name="TextBox 11"/>
          <p:cNvSpPr txBox="1"/>
          <p:nvPr/>
        </p:nvSpPr>
        <p:spPr>
          <a:xfrm>
            <a:off x="4610212" y="5965225"/>
            <a:ext cx="1999265" cy="246221"/>
          </a:xfrm>
          <a:prstGeom prst="rect">
            <a:avLst/>
          </a:prstGeom>
          <a:noFill/>
        </p:spPr>
        <p:txBody>
          <a:bodyPr wrap="none" rtlCol="0">
            <a:spAutoFit/>
          </a:bodyPr>
          <a:lstStyle/>
          <a:p>
            <a:r>
              <a:rPr lang="en-GB" sz="1000" dirty="0"/>
              <a:t>Adapted from The PSA Test, 2016</a:t>
            </a:r>
            <a:r>
              <a:rPr lang="en-GB" sz="1000" baseline="30000" dirty="0"/>
              <a:t>3</a:t>
            </a:r>
          </a:p>
        </p:txBody>
      </p:sp>
      <p:sp>
        <p:nvSpPr>
          <p:cNvPr id="16" name="Text Box 139"/>
          <p:cNvSpPr txBox="1">
            <a:spLocks noChangeArrowheads="1"/>
          </p:cNvSpPr>
          <p:nvPr/>
        </p:nvSpPr>
        <p:spPr bwMode="auto">
          <a:xfrm>
            <a:off x="88650" y="6129946"/>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US" sz="800" dirty="0">
                <a:solidFill>
                  <a:prstClr val="black"/>
                </a:solidFill>
                <a:latin typeface="+mn-lt"/>
              </a:rPr>
              <a:t>http://uroweb.org/wp-content/uploads/09-Prostate-Cancer_LR.pdf. Accessed April 8, 2016.</a:t>
            </a:r>
          </a:p>
          <a:p>
            <a:pPr marL="228600" lvl="0" indent="-228600" defTabSz="457200">
              <a:buFont typeface="+mj-lt"/>
              <a:buAutoNum type="arabicPeriod"/>
              <a:defRPr/>
            </a:pPr>
            <a:r>
              <a:rPr lang="en-GB" sz="800" dirty="0">
                <a:solidFill>
                  <a:prstClr val="black"/>
                </a:solidFill>
                <a:latin typeface="+mn-lt"/>
              </a:rPr>
              <a:t>Heidenreich A, et al. </a:t>
            </a:r>
            <a:r>
              <a:rPr lang="en-GB" sz="800" i="1" dirty="0">
                <a:solidFill>
                  <a:prstClr val="black"/>
                </a:solidFill>
                <a:latin typeface="+mn-lt"/>
              </a:rPr>
              <a:t>Eur Urol.</a:t>
            </a:r>
            <a:r>
              <a:rPr lang="en-GB" sz="800" dirty="0">
                <a:solidFill>
                  <a:prstClr val="black"/>
                </a:solidFill>
                <a:latin typeface="+mn-lt"/>
              </a:rPr>
              <a:t> 2014;65(1):124-137.</a:t>
            </a:r>
          </a:p>
          <a:p>
            <a:pPr marL="228600" lvl="0" indent="-228600" defTabSz="457200">
              <a:buFont typeface="+mj-lt"/>
              <a:buAutoNum type="arabicPeriod"/>
              <a:defRPr/>
            </a:pPr>
            <a:r>
              <a:rPr lang="en-GB" sz="800" dirty="0">
                <a:solidFill>
                  <a:prstClr val="black"/>
                </a:solidFill>
                <a:latin typeface="+mn-lt"/>
              </a:rPr>
              <a:t>http://myprostate.ie/the-psa-test/. Accessed May 3, 2016.</a:t>
            </a:r>
          </a:p>
        </p:txBody>
      </p:sp>
      <p:sp>
        <p:nvSpPr>
          <p:cNvPr id="14" name="Pentagon 13"/>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7" name="TextBox 16"/>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6/10</a:t>
            </a:r>
            <a:endParaRPr lang="en-IN" sz="1600" spc="-38" dirty="0">
              <a:solidFill>
                <a:srgbClr val="A7381D"/>
              </a:solidFill>
              <a:ea typeface="+mj-ea"/>
              <a:cs typeface="+mj-cs"/>
            </a:endParaRPr>
          </a:p>
        </p:txBody>
      </p:sp>
      <p:sp>
        <p:nvSpPr>
          <p:cNvPr id="15" name="TextBox 14"/>
          <p:cNvSpPr txBox="1"/>
          <p:nvPr/>
        </p:nvSpPr>
        <p:spPr>
          <a:xfrm>
            <a:off x="4591791" y="5769725"/>
            <a:ext cx="2480564" cy="276999"/>
          </a:xfrm>
          <a:prstGeom prst="rect">
            <a:avLst/>
          </a:prstGeom>
          <a:noFill/>
        </p:spPr>
        <p:txBody>
          <a:bodyPr wrap="square" rtlCol="0">
            <a:spAutoFit/>
          </a:bodyPr>
          <a:lstStyle/>
          <a:p>
            <a:pPr defTabSz="457200"/>
            <a:r>
              <a:rPr lang="en-GB" sz="1200" dirty="0">
                <a:solidFill>
                  <a:prstClr val="black"/>
                </a:solidFill>
              </a:rPr>
              <a:t>PSA, prostate-specific antigen.</a:t>
            </a:r>
          </a:p>
        </p:txBody>
      </p:sp>
      <p:cxnSp>
        <p:nvCxnSpPr>
          <p:cNvPr id="13" name="Straight Connector 12"/>
          <p:cNvCxnSpPr/>
          <p:nvPr/>
        </p:nvCxnSpPr>
        <p:spPr>
          <a:xfrm>
            <a:off x="4740029" y="1808389"/>
            <a:ext cx="12686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341804" y="1738699"/>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25904" y="1808389"/>
            <a:ext cx="7225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385724" y="1738699"/>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008666" y="1803627"/>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740029" y="1803627"/>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748442" y="1803627"/>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025904" y="1803627"/>
            <a:ext cx="0" cy="69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639793" y="1413707"/>
            <a:ext cx="1426994" cy="307777"/>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prstClr val="black"/>
                </a:solidFill>
                <a:effectLst/>
                <a:uLnTx/>
                <a:uFillTx/>
              </a:rPr>
              <a:t>Prostate gland</a:t>
            </a:r>
          </a:p>
        </p:txBody>
      </p:sp>
    </p:spTree>
    <p:extLst>
      <p:ext uri="{BB962C8B-B14F-4D97-AF65-F5344CB8AC3E}">
        <p14:creationId xmlns:p14="http://schemas.microsoft.com/office/powerpoint/2010/main" val="288970912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39"/>
          <p:cNvSpPr txBox="1">
            <a:spLocks noChangeArrowheads="1"/>
          </p:cNvSpPr>
          <p:nvPr/>
        </p:nvSpPr>
        <p:spPr bwMode="auto">
          <a:xfrm>
            <a:off x="88650" y="6376168"/>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latin typeface="+mn-lt"/>
              </a:rPr>
              <a:t>http://uroweb.org/wp-content/uploads/09-Prostate-Cancer_LR.pdf. Accessed April 8, 2016.</a:t>
            </a:r>
            <a:endParaRPr lang="en-US" sz="800" dirty="0">
              <a:solidFill>
                <a:prstClr val="black"/>
              </a:solidFill>
              <a:latin typeface="+mn-lt"/>
            </a:endParaRPr>
          </a:p>
        </p:txBody>
      </p:sp>
      <p:sp>
        <p:nvSpPr>
          <p:cNvPr id="9" name="Title 1"/>
          <p:cNvSpPr>
            <a:spLocks noGrp="1"/>
          </p:cNvSpPr>
          <p:nvPr>
            <p:ph type="title"/>
          </p:nvPr>
        </p:nvSpPr>
        <p:spPr>
          <a:xfrm>
            <a:off x="137161" y="83485"/>
            <a:ext cx="7101839" cy="638348"/>
          </a:xfrm>
        </p:spPr>
        <p:txBody>
          <a:bodyPr>
            <a:normAutofit/>
          </a:bodyPr>
          <a:lstStyle/>
          <a:p>
            <a:r>
              <a:rPr lang="en-US" sz="3000" b="1" dirty="0">
                <a:solidFill>
                  <a:schemeClr val="accent2">
                    <a:lumMod val="50000"/>
                  </a:schemeClr>
                </a:solidFill>
                <a:latin typeface="+mn-lt"/>
              </a:rPr>
              <a:t>Clinical </a:t>
            </a:r>
            <a:r>
              <a:rPr lang="en-US" sz="3000" b="1" dirty="0" smtClean="0">
                <a:solidFill>
                  <a:schemeClr val="accent2">
                    <a:lumMod val="50000"/>
                  </a:schemeClr>
                </a:solidFill>
                <a:latin typeface="+mn-lt"/>
              </a:rPr>
              <a:t>Use </a:t>
            </a:r>
            <a:r>
              <a:rPr lang="en-US" sz="3000" b="1" dirty="0">
                <a:solidFill>
                  <a:schemeClr val="accent2">
                    <a:lumMod val="50000"/>
                  </a:schemeClr>
                </a:solidFill>
                <a:latin typeface="+mn-lt"/>
              </a:rPr>
              <a:t>of PSA Testing (cont.) </a:t>
            </a: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7/10</a:t>
            </a:r>
            <a:endParaRPr lang="en-IN" sz="1600" spc="-38" dirty="0">
              <a:solidFill>
                <a:srgbClr val="A7381D"/>
              </a:solidFill>
              <a:ea typeface="+mj-ea"/>
              <a:cs typeface="+mj-cs"/>
            </a:endParaRPr>
          </a:p>
        </p:txBody>
      </p:sp>
      <p:sp>
        <p:nvSpPr>
          <p:cNvPr id="8" name="TextBox 7"/>
          <p:cNvSpPr txBox="1"/>
          <p:nvPr/>
        </p:nvSpPr>
        <p:spPr>
          <a:xfrm>
            <a:off x="-14514" y="1080323"/>
            <a:ext cx="9158514" cy="338554"/>
          </a:xfrm>
          <a:prstGeom prst="rect">
            <a:avLst/>
          </a:prstGeom>
          <a:noFill/>
        </p:spPr>
        <p:txBody>
          <a:bodyPr wrap="square" rtlCol="0">
            <a:spAutoFit/>
          </a:bodyPr>
          <a:lstStyle/>
          <a:p>
            <a:pPr algn="ctr"/>
            <a:r>
              <a:rPr lang="en-US" sz="1600" b="1" dirty="0"/>
              <a:t>Risk of prostate cancer in relation to low PSA values</a:t>
            </a:r>
            <a:r>
              <a:rPr lang="en-US" sz="1600" b="1" baseline="30000" dirty="0"/>
              <a:t>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9" y="1424717"/>
            <a:ext cx="6870020" cy="4780727"/>
          </a:xfrm>
          <a:prstGeom prst="rect">
            <a:avLst/>
          </a:prstGeom>
        </p:spPr>
      </p:pic>
    </p:spTree>
    <p:extLst>
      <p:ext uri="{BB962C8B-B14F-4D97-AF65-F5344CB8AC3E}">
        <p14:creationId xmlns:p14="http://schemas.microsoft.com/office/powerpoint/2010/main" val="44129311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6073" y="2369823"/>
            <a:ext cx="2118647" cy="3176254"/>
          </a:xfrm>
          <a:prstGeom prst="rect">
            <a:avLst/>
          </a:prstGeom>
          <a:noFill/>
        </p:spPr>
        <p:txBody>
          <a:bodyPr wrap="square" lIns="0" tIns="0" rIns="0" bIns="0" rtlCol="0">
            <a:spAutoFit/>
          </a:bodyPr>
          <a:lstStyle/>
          <a:p>
            <a:pPr lvl="0" defTabSz="457200">
              <a:lnSpc>
                <a:spcPct val="150000"/>
              </a:lnSpc>
              <a:spcBef>
                <a:spcPts val="120"/>
              </a:spcBef>
              <a:defRPr/>
            </a:pPr>
            <a:r>
              <a:rPr lang="en-GB" sz="1600" dirty="0" smtClean="0">
                <a:solidFill>
                  <a:sysClr val="windowText" lastClr="000000"/>
                </a:solidFill>
              </a:rPr>
              <a:t>1.    Staging</a:t>
            </a:r>
            <a:endParaRPr lang="en-GB" sz="1600" dirty="0">
              <a:solidFill>
                <a:sysClr val="windowText" lastClr="000000"/>
              </a:solidFill>
            </a:endParaRPr>
          </a:p>
          <a:p>
            <a:pPr lvl="0" defTabSz="457200">
              <a:lnSpc>
                <a:spcPct val="200000"/>
              </a:lnSpc>
              <a:spcBef>
                <a:spcPts val="120"/>
              </a:spcBef>
              <a:defRPr/>
            </a:pPr>
            <a:r>
              <a:rPr lang="en-GB" sz="1600" dirty="0" smtClean="0">
                <a:solidFill>
                  <a:sysClr val="windowText" lastClr="000000"/>
                </a:solidFill>
              </a:rPr>
              <a:t>2.    Biopsy</a:t>
            </a:r>
            <a:endParaRPr lang="en-GB" sz="1600" dirty="0">
              <a:solidFill>
                <a:sysClr val="windowText" lastClr="000000"/>
              </a:solidFill>
            </a:endParaRPr>
          </a:p>
          <a:p>
            <a:pPr lvl="0" defTabSz="457200">
              <a:lnSpc>
                <a:spcPct val="180000"/>
              </a:lnSpc>
              <a:spcBef>
                <a:spcPts val="120"/>
              </a:spcBef>
              <a:defRPr/>
            </a:pPr>
            <a:r>
              <a:rPr lang="en-GB" sz="1600" dirty="0" smtClean="0">
                <a:solidFill>
                  <a:sysClr val="windowText" lastClr="000000"/>
                </a:solidFill>
              </a:rPr>
              <a:t>3.    Patient </a:t>
            </a:r>
            <a:r>
              <a:rPr lang="en-GB" sz="1600" dirty="0">
                <a:solidFill>
                  <a:sysClr val="windowText" lastClr="000000"/>
                </a:solidFill>
              </a:rPr>
              <a:t>history</a:t>
            </a:r>
          </a:p>
          <a:p>
            <a:pPr lvl="0" defTabSz="457200">
              <a:lnSpc>
                <a:spcPct val="200000"/>
              </a:lnSpc>
              <a:spcBef>
                <a:spcPts val="120"/>
              </a:spcBef>
              <a:defRPr/>
            </a:pPr>
            <a:r>
              <a:rPr lang="en-GB" sz="1600" dirty="0" smtClean="0">
                <a:solidFill>
                  <a:sysClr val="windowText" lastClr="000000"/>
                </a:solidFill>
              </a:rPr>
              <a:t>4.    Gleason </a:t>
            </a:r>
            <a:r>
              <a:rPr lang="en-GB" sz="1600" dirty="0">
                <a:solidFill>
                  <a:sysClr val="windowText" lastClr="000000"/>
                </a:solidFill>
              </a:rPr>
              <a:t>scoring</a:t>
            </a:r>
          </a:p>
          <a:p>
            <a:pPr lvl="0">
              <a:lnSpc>
                <a:spcPct val="200000"/>
              </a:lnSpc>
              <a:spcBef>
                <a:spcPts val="120"/>
              </a:spcBef>
              <a:defRPr/>
            </a:pPr>
            <a:r>
              <a:rPr lang="en-GB" sz="1600" dirty="0" smtClean="0">
                <a:solidFill>
                  <a:sysClr val="windowText" lastClr="000000"/>
                </a:solidFill>
              </a:rPr>
              <a:t>5.    DRE/PSA</a:t>
            </a:r>
            <a:endParaRPr lang="en-GB" sz="1600" dirty="0">
              <a:solidFill>
                <a:sysClr val="windowText" lastClr="000000"/>
              </a:solidFill>
            </a:endParaRPr>
          </a:p>
          <a:p>
            <a:pPr marL="514350" lvl="0" indent="-514350" defTabSz="457200">
              <a:lnSpc>
                <a:spcPct val="150000"/>
              </a:lnSpc>
              <a:spcBef>
                <a:spcPts val="120"/>
              </a:spcBef>
              <a:buFont typeface="Arial"/>
              <a:buAutoNum type="arabicPeriod"/>
              <a:defRPr/>
            </a:pPr>
            <a:endParaRPr lang="en-GB" dirty="0">
              <a:solidFill>
                <a:sysClr val="windowText" lastClr="000000"/>
              </a:solidFill>
            </a:endParaRPr>
          </a:p>
          <a:p>
            <a:pPr>
              <a:lnSpc>
                <a:spcPct val="150000"/>
              </a:lnSpc>
              <a:spcBef>
                <a:spcPts val="120"/>
              </a:spcBef>
            </a:pPr>
            <a:endParaRPr lang="en-US" sz="1600" dirty="0"/>
          </a:p>
        </p:txBody>
      </p:sp>
      <p:sp>
        <p:nvSpPr>
          <p:cNvPr id="10" name="Rounded Rectangle 9"/>
          <p:cNvSpPr/>
          <p:nvPr/>
        </p:nvSpPr>
        <p:spPr>
          <a:xfrm>
            <a:off x="422806" y="2404903"/>
            <a:ext cx="2590455"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1.    Patient </a:t>
            </a:r>
            <a:r>
              <a:rPr lang="en-US" sz="1600" dirty="0">
                <a:solidFill>
                  <a:schemeClr val="bg1"/>
                </a:solidFill>
              </a:rPr>
              <a:t>history</a:t>
            </a:r>
            <a:endParaRPr lang="en-GB" sz="16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640" y="2478131"/>
            <a:ext cx="213050" cy="213050"/>
          </a:xfrm>
          <a:prstGeom prst="rect">
            <a:avLst/>
          </a:prstGeom>
        </p:spPr>
      </p:pic>
      <p:sp>
        <p:nvSpPr>
          <p:cNvPr id="14" name="Rounded Rectangle 13"/>
          <p:cNvSpPr/>
          <p:nvPr/>
        </p:nvSpPr>
        <p:spPr>
          <a:xfrm>
            <a:off x="443859" y="2881057"/>
            <a:ext cx="2590455"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2.    DRE/PSA</a:t>
            </a:r>
            <a:endParaRPr lang="en-GB" sz="1600" dirty="0">
              <a:solidFill>
                <a:schemeClr val="bg1"/>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93" y="2954285"/>
            <a:ext cx="213050" cy="213050"/>
          </a:xfrm>
          <a:prstGeom prst="rect">
            <a:avLst/>
          </a:prstGeom>
        </p:spPr>
      </p:pic>
      <p:sp>
        <p:nvSpPr>
          <p:cNvPr id="17" name="Rounded Rectangle 16"/>
          <p:cNvSpPr/>
          <p:nvPr/>
        </p:nvSpPr>
        <p:spPr>
          <a:xfrm>
            <a:off x="446659" y="3345922"/>
            <a:ext cx="2590455"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3.    Biopsy</a:t>
            </a:r>
            <a:endParaRPr lang="en-GB" sz="1600"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493" y="3419150"/>
            <a:ext cx="213050" cy="213050"/>
          </a:xfrm>
          <a:prstGeom prst="rect">
            <a:avLst/>
          </a:prstGeom>
        </p:spPr>
      </p:pic>
      <p:sp>
        <p:nvSpPr>
          <p:cNvPr id="21" name="Rounded Rectangle 20"/>
          <p:cNvSpPr/>
          <p:nvPr/>
        </p:nvSpPr>
        <p:spPr>
          <a:xfrm>
            <a:off x="443859" y="3833482"/>
            <a:ext cx="2590455"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4.    Gleason </a:t>
            </a:r>
            <a:r>
              <a:rPr lang="en-US" sz="1600" dirty="0">
                <a:solidFill>
                  <a:schemeClr val="bg1"/>
                </a:solidFill>
              </a:rPr>
              <a:t>scoring</a:t>
            </a:r>
            <a:endParaRPr lang="en-GB" sz="1600" dirty="0">
              <a:solidFill>
                <a:schemeClr val="bg1"/>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93" y="3906897"/>
            <a:ext cx="213050" cy="213050"/>
          </a:xfrm>
          <a:prstGeom prst="rect">
            <a:avLst/>
          </a:prstGeom>
        </p:spPr>
      </p:pic>
      <p:sp>
        <p:nvSpPr>
          <p:cNvPr id="24" name="Rounded Rectangle 23"/>
          <p:cNvSpPr/>
          <p:nvPr/>
        </p:nvSpPr>
        <p:spPr>
          <a:xfrm>
            <a:off x="446659" y="4316073"/>
            <a:ext cx="2590455"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5.    Staging</a:t>
            </a:r>
            <a:endParaRPr lang="en-GB" sz="1600" dirty="0">
              <a:solidFill>
                <a:schemeClr val="bg1"/>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493" y="4389301"/>
            <a:ext cx="213050" cy="213050"/>
          </a:xfrm>
          <a:prstGeom prst="rect">
            <a:avLst/>
          </a:prstGeom>
        </p:spPr>
      </p:pic>
      <p:sp>
        <p:nvSpPr>
          <p:cNvPr id="3" name="Content Placeholder 2"/>
          <p:cNvSpPr txBox="1">
            <a:spLocks/>
          </p:cNvSpPr>
          <p:nvPr/>
        </p:nvSpPr>
        <p:spPr>
          <a:xfrm>
            <a:off x="494522" y="1544217"/>
            <a:ext cx="7084149"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600" b="0" i="0" u="none" strike="noStrike" kern="1200" cap="none" spc="0" normalizeH="0" baseline="0" noProof="0" dirty="0">
                <a:ln>
                  <a:noFill/>
                </a:ln>
                <a:solidFill>
                  <a:sysClr val="windowText" lastClr="000000"/>
                </a:solidFill>
                <a:effectLst/>
                <a:uLnTx/>
                <a:uFillTx/>
              </a:rPr>
              <a:t>Arrange the following diagnostic techniques in the order of their use for the initial diagnosis of prostate cancer.</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600" b="0" i="0" u="none" strike="noStrike" kern="1200" cap="none" spc="0" normalizeH="0" baseline="0" noProof="0" dirty="0">
              <a:ln>
                <a:noFill/>
              </a:ln>
              <a:solidFill>
                <a:sysClr val="windowText" lastClr="000000"/>
              </a:solidFill>
              <a:effectLst/>
              <a:uLnTx/>
              <a:uFillTx/>
            </a:endParaRPr>
          </a:p>
        </p:txBody>
      </p:sp>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(9)</a:t>
            </a:r>
            <a:endParaRPr lang="en-US" sz="3000" b="1"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8/10</a:t>
            </a:r>
            <a:endParaRPr lang="en-IN" sz="1600" spc="-38" dirty="0">
              <a:solidFill>
                <a:srgbClr val="A7381D"/>
              </a:solidFill>
              <a:ea typeface="+mj-ea"/>
              <a:cs typeface="+mj-cs"/>
            </a:endParaRPr>
          </a:p>
        </p:txBody>
      </p:sp>
      <p:sp>
        <p:nvSpPr>
          <p:cNvPr id="5" name="TextBox 4"/>
          <p:cNvSpPr txBox="1"/>
          <p:nvPr/>
        </p:nvSpPr>
        <p:spPr>
          <a:xfrm>
            <a:off x="494522" y="4962962"/>
            <a:ext cx="5203662" cy="276999"/>
          </a:xfrm>
          <a:prstGeom prst="rect">
            <a:avLst/>
          </a:prstGeom>
          <a:noFill/>
        </p:spPr>
        <p:txBody>
          <a:bodyPr wrap="square" rtlCol="0">
            <a:spAutoFit/>
          </a:bodyPr>
          <a:lstStyle/>
          <a:p>
            <a:r>
              <a:rPr lang="en-US" sz="1200" dirty="0" err="1"/>
              <a:t>DRE</a:t>
            </a:r>
            <a:r>
              <a:rPr lang="en-US" sz="1200" dirty="0"/>
              <a:t>, digital rectum exam; </a:t>
            </a:r>
            <a:r>
              <a:rPr lang="en-US" sz="1200" dirty="0" err="1"/>
              <a:t>PSA</a:t>
            </a:r>
            <a:r>
              <a:rPr lang="en-US" sz="1200" dirty="0"/>
              <a:t>, prostate-specific antigen.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13" name="Rectangle 2"/>
          <p:cNvSpPr/>
          <p:nvPr/>
        </p:nvSpPr>
        <p:spPr>
          <a:xfrm>
            <a:off x="-43103" y="2384778"/>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p:cNvSpPr/>
          <p:nvPr/>
        </p:nvSpPr>
        <p:spPr>
          <a:xfrm>
            <a:off x="-22050" y="2860932"/>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p:cNvSpPr/>
          <p:nvPr/>
        </p:nvSpPr>
        <p:spPr>
          <a:xfrm>
            <a:off x="-19250" y="3325797"/>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22050" y="3792248"/>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p:cNvSpPr/>
          <p:nvPr/>
        </p:nvSpPr>
        <p:spPr>
          <a:xfrm>
            <a:off x="-30430" y="4307363"/>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603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1.94444E-6 1.85185E-6 L 0.34861 -0.00695 " pathEditMode="relative" rAng="0" ptsTypes="AA">
                                      <p:cBhvr>
                                        <p:cTn id="16" dur="1000" fill="hold"/>
                                        <p:tgtEl>
                                          <p:spTgt spid="13"/>
                                        </p:tgtEl>
                                        <p:attrNameLst>
                                          <p:attrName>ppt_x</p:attrName>
                                          <p:attrName>ppt_y</p:attrName>
                                        </p:attrNameLst>
                                      </p:cBhvr>
                                      <p:rCtr x="17431" y="-347"/>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par>
                          <p:cTn id="27" fill="hold">
                            <p:stCondLst>
                              <p:cond delay="3000"/>
                            </p:stCondLst>
                            <p:childTnLst>
                              <p:par>
                                <p:cTn id="28" presetID="42" presetClass="path" presetSubtype="0" accel="50000" decel="50000" fill="hold" grpId="0" nodeType="afterEffect">
                                  <p:stCondLst>
                                    <p:cond delay="0"/>
                                  </p:stCondLst>
                                  <p:childTnLst>
                                    <p:animMotion origin="layout" path="M 5E-6 -2.59259E-6 L 0.34948 0.00972 " pathEditMode="relative" rAng="0" ptsTypes="AA">
                                      <p:cBhvr>
                                        <p:cTn id="29" dur="1000" fill="hold"/>
                                        <p:tgtEl>
                                          <p:spTgt spid="16"/>
                                        </p:tgtEl>
                                        <p:attrNameLst>
                                          <p:attrName>ppt_x</p:attrName>
                                          <p:attrName>ppt_y</p:attrName>
                                        </p:attrNameLst>
                                      </p:cBhvr>
                                      <p:rCtr x="17465" y="486"/>
                                    </p:animMotion>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5000"/>
                            </p:stCondLst>
                            <p:childTnLst>
                              <p:par>
                                <p:cTn id="41" presetID="42" presetClass="path" presetSubtype="0" accel="50000" decel="50000" fill="hold" grpId="0" nodeType="afterEffect">
                                  <p:stCondLst>
                                    <p:cond delay="0"/>
                                  </p:stCondLst>
                                  <p:childTnLst>
                                    <p:animMotion origin="layout" path="M -2.22222E-6 3.33333E-6 L 0.32761 0.00416 " pathEditMode="relative" rAng="0" ptsTypes="AA">
                                      <p:cBhvr>
                                        <p:cTn id="42" dur="1000" fill="hold"/>
                                        <p:tgtEl>
                                          <p:spTgt spid="19"/>
                                        </p:tgtEl>
                                        <p:attrNameLst>
                                          <p:attrName>ppt_x</p:attrName>
                                          <p:attrName>ppt_y</p:attrName>
                                        </p:attrNameLst>
                                      </p:cBhvr>
                                      <p:rCtr x="16372" y="208"/>
                                    </p:animMotion>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6500"/>
                            </p:stCondLst>
                            <p:childTnLst>
                              <p:par>
                                <p:cTn id="48" presetID="53" presetClass="entr" presetSubtype="16"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childTnLst>
                          </p:cTn>
                        </p:par>
                        <p:par>
                          <p:cTn id="53" fill="hold">
                            <p:stCondLst>
                              <p:cond delay="7000"/>
                            </p:stCondLst>
                            <p:childTnLst>
                              <p:par>
                                <p:cTn id="54" presetID="42" presetClass="path" presetSubtype="0" accel="50000" decel="50000" fill="hold" grpId="0" nodeType="afterEffect">
                                  <p:stCondLst>
                                    <p:cond delay="0"/>
                                  </p:stCondLst>
                                  <p:childTnLst>
                                    <p:animMotion origin="layout" path="M 5E-6 -2.22222E-6 L 0.32761 0.00556 " pathEditMode="relative" rAng="0" ptsTypes="AA">
                                      <p:cBhvr>
                                        <p:cTn id="55" dur="1000" fill="hold"/>
                                        <p:tgtEl>
                                          <p:spTgt spid="23"/>
                                        </p:tgtEl>
                                        <p:attrNameLst>
                                          <p:attrName>ppt_x</p:attrName>
                                          <p:attrName>ppt_y</p:attrName>
                                        </p:attrNameLst>
                                      </p:cBhvr>
                                      <p:rCtr x="16372" y="278"/>
                                    </p:animMotion>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8500"/>
                            </p:stCondLst>
                            <p:childTnLst>
                              <p:par>
                                <p:cTn id="61" presetID="53" presetClass="entr" presetSubtype="16"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fltVal val="0"/>
                                          </p:val>
                                        </p:tav>
                                        <p:tav tm="100000">
                                          <p:val>
                                            <p:strVal val="#ppt_w"/>
                                          </p:val>
                                        </p:tav>
                                      </p:tavLst>
                                    </p:anim>
                                    <p:anim calcmode="lin" valueType="num">
                                      <p:cBhvr>
                                        <p:cTn id="64" dur="500" fill="hold"/>
                                        <p:tgtEl>
                                          <p:spTgt spid="25"/>
                                        </p:tgtEl>
                                        <p:attrNameLst>
                                          <p:attrName>ppt_h</p:attrName>
                                        </p:attrNameLst>
                                      </p:cBhvr>
                                      <p:tavLst>
                                        <p:tav tm="0">
                                          <p:val>
                                            <p:fltVal val="0"/>
                                          </p:val>
                                        </p:tav>
                                        <p:tav tm="100000">
                                          <p:val>
                                            <p:strVal val="#ppt_h"/>
                                          </p:val>
                                        </p:tav>
                                      </p:tavLst>
                                    </p:anim>
                                    <p:animEffect transition="in" filter="fade">
                                      <p:cBhvr>
                                        <p:cTn id="65" dur="500"/>
                                        <p:tgtEl>
                                          <p:spTgt spid="25"/>
                                        </p:tgtEl>
                                      </p:cBhvr>
                                    </p:animEffect>
                                  </p:childTnLst>
                                </p:cTn>
                              </p:par>
                            </p:childTnLst>
                          </p:cTn>
                        </p:par>
                        <p:par>
                          <p:cTn id="66" fill="hold">
                            <p:stCondLst>
                              <p:cond delay="9000"/>
                            </p:stCondLst>
                            <p:childTnLst>
                              <p:par>
                                <p:cTn id="67" presetID="42" presetClass="path" presetSubtype="0" accel="50000" decel="50000" fill="hold" grpId="0" nodeType="afterEffect">
                                  <p:stCondLst>
                                    <p:cond delay="0"/>
                                  </p:stCondLst>
                                  <p:childTnLst>
                                    <p:animMotion origin="layout" path="M 3.05556E-6 -2.22222E-6 L 0.3276 -0.01018 " pathEditMode="relative" rAng="0" ptsTypes="AA">
                                      <p:cBhvr>
                                        <p:cTn id="68" dur="1000" fill="hold"/>
                                        <p:tgtEl>
                                          <p:spTgt spid="26"/>
                                        </p:tgtEl>
                                        <p:attrNameLst>
                                          <p:attrName>ppt_x</p:attrName>
                                          <p:attrName>ppt_y</p:attrName>
                                        </p:attrNameLst>
                                      </p:cBhvr>
                                      <p:rCtr x="16372"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P spid="21" grpId="0" animBg="1"/>
      <p:bldP spid="24" grpId="0" animBg="1"/>
      <p:bldP spid="13" grpId="0" animBg="1"/>
      <p:bldP spid="16" grpId="0" animBg="1"/>
      <p:bldP spid="19" grpId="0" animBg="1"/>
      <p:bldP spid="23"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94522" y="1544217"/>
            <a:ext cx="6898170" cy="4589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600" b="0" i="1" u="none" strike="noStrike" kern="1200" cap="none" spc="0" normalizeH="0" baseline="0" noProof="0" dirty="0">
                <a:ln>
                  <a:noFill/>
                </a:ln>
                <a:solidFill>
                  <a:sysClr val="windowText" lastClr="000000"/>
                </a:solidFill>
                <a:effectLst/>
                <a:uLnTx/>
                <a:uFillTx/>
              </a:rPr>
              <a:t>To screen or not to screen: that is the question.</a:t>
            </a:r>
          </a:p>
          <a:p>
            <a:pPr marL="0" lvl="0" indent="0">
              <a:buNone/>
              <a:defRPr/>
            </a:pPr>
            <a:r>
              <a:rPr lang="en-US" sz="1600" dirty="0">
                <a:solidFill>
                  <a:sysClr val="windowText" lastClr="000000"/>
                </a:solidFill>
              </a:rPr>
              <a:t>Of the following 4 patients, choose the ones who should be screened for prostate cancer.</a:t>
            </a:r>
          </a:p>
          <a:p>
            <a:pPr marL="0" marR="0" lvl="0" indent="0" algn="l" defTabSz="457200" rtl="0" eaLnBrk="1" fontAlgn="auto" latinLnBrk="0" hangingPunct="1">
              <a:lnSpc>
                <a:spcPct val="150000"/>
              </a:lnSpc>
              <a:spcBef>
                <a:spcPct val="20000"/>
              </a:spcBef>
              <a:spcAft>
                <a:spcPts val="0"/>
              </a:spcAft>
              <a:buClrTx/>
              <a:buSzTx/>
              <a:buFont typeface="Arial"/>
              <a:buNone/>
              <a:tabLst/>
              <a:defRPr/>
            </a:pPr>
            <a:endParaRPr kumimoji="0" lang="en-GB" sz="1600" b="0" i="0" u="none" strike="noStrike" kern="1200" cap="none" spc="0" normalizeH="0" baseline="0" noProof="0" dirty="0" smtClean="0">
              <a:ln>
                <a:noFill/>
              </a:ln>
              <a:solidFill>
                <a:sysClr val="windowText" lastClr="000000"/>
              </a:solidFill>
              <a:effectLst/>
              <a:uLnTx/>
              <a:uFillTx/>
            </a:endParaRPr>
          </a:p>
          <a:p>
            <a:pPr marL="0" marR="0" lvl="0" indent="0" algn="l" defTabSz="457200" rtl="0" eaLnBrk="1" fontAlgn="auto" latinLnBrk="0" hangingPunct="1">
              <a:lnSpc>
                <a:spcPct val="200000"/>
              </a:lnSpc>
              <a:spcBef>
                <a:spcPct val="20000"/>
              </a:spcBef>
              <a:spcAft>
                <a:spcPts val="0"/>
              </a:spcAft>
              <a:buClrTx/>
              <a:buSzTx/>
              <a:buNone/>
              <a:tabLst/>
              <a:defRPr/>
            </a:pPr>
            <a:r>
              <a:rPr kumimoji="0" lang="en-GB" sz="1600" b="0" i="0" u="none" strike="noStrike" kern="1200" cap="none" spc="0" normalizeH="0" baseline="0" noProof="0" dirty="0" smtClean="0">
                <a:ln>
                  <a:noFill/>
                </a:ln>
                <a:solidFill>
                  <a:sysClr val="windowText" lastClr="000000"/>
                </a:solidFill>
                <a:effectLst/>
                <a:uLnTx/>
                <a:uFillTx/>
              </a:rPr>
              <a:t>1.     Bob</a:t>
            </a:r>
            <a:r>
              <a:rPr kumimoji="0" lang="en-GB" sz="1600" b="0" i="0" u="none" strike="noStrike" kern="1200" cap="none" spc="0" normalizeH="0" baseline="0" noProof="0" dirty="0">
                <a:ln>
                  <a:noFill/>
                </a:ln>
                <a:solidFill>
                  <a:sysClr val="windowText" lastClr="000000"/>
                </a:solidFill>
                <a:effectLst/>
                <a:uLnTx/>
                <a:uFillTx/>
              </a:rPr>
              <a:t>: Caucasian, 70 years, PSA 1 ng/mL</a:t>
            </a:r>
          </a:p>
          <a:p>
            <a:pPr marL="0" marR="0" lvl="0" indent="0" algn="l" defTabSz="457200" rtl="0" eaLnBrk="1" fontAlgn="auto" latinLnBrk="0" hangingPunct="1">
              <a:lnSpc>
                <a:spcPct val="190000"/>
              </a:lnSpc>
              <a:spcBef>
                <a:spcPct val="20000"/>
              </a:spcBef>
              <a:spcAft>
                <a:spcPts val="0"/>
              </a:spcAft>
              <a:buClrTx/>
              <a:buSzTx/>
              <a:buNone/>
              <a:tabLst/>
              <a:defRPr/>
            </a:pPr>
            <a:r>
              <a:rPr kumimoji="0" lang="en-GB" sz="1600" b="0" i="0" u="none" strike="noStrike" kern="1200" cap="none" spc="0" normalizeH="0" baseline="0" noProof="0" dirty="0" smtClean="0">
                <a:ln>
                  <a:noFill/>
                </a:ln>
                <a:solidFill>
                  <a:sysClr val="windowText" lastClr="000000"/>
                </a:solidFill>
                <a:effectLst/>
                <a:uLnTx/>
                <a:uFillTx/>
              </a:rPr>
              <a:t>2.     </a:t>
            </a:r>
            <a:r>
              <a:rPr kumimoji="0" lang="en-GB" sz="1600" b="0" i="0" u="none" strike="noStrike" kern="1200" cap="none" spc="0" normalizeH="0" baseline="0" noProof="0" dirty="0" err="1" smtClean="0">
                <a:ln>
                  <a:noFill/>
                </a:ln>
                <a:solidFill>
                  <a:sysClr val="windowText" lastClr="000000"/>
                </a:solidFill>
                <a:effectLst/>
                <a:uLnTx/>
                <a:uFillTx/>
              </a:rPr>
              <a:t>Jian</a:t>
            </a:r>
            <a:r>
              <a:rPr kumimoji="0" lang="en-GB" sz="1600" b="0" i="0" u="none" strike="noStrike" kern="1200" cap="none" spc="0" normalizeH="0" baseline="0" noProof="0" dirty="0">
                <a:ln>
                  <a:noFill/>
                </a:ln>
                <a:solidFill>
                  <a:sysClr val="windowText" lastClr="000000"/>
                </a:solidFill>
                <a:effectLst/>
                <a:uLnTx/>
                <a:uFillTx/>
              </a:rPr>
              <a:t>: Asian, 42 years, PSA 2 ng/mL</a:t>
            </a:r>
          </a:p>
          <a:p>
            <a:pPr marL="0" marR="0" lvl="0" indent="0" algn="l" defTabSz="457200" rtl="0" eaLnBrk="1" fontAlgn="auto" latinLnBrk="0" hangingPunct="1">
              <a:lnSpc>
                <a:spcPct val="200000"/>
              </a:lnSpc>
              <a:spcBef>
                <a:spcPct val="20000"/>
              </a:spcBef>
              <a:spcAft>
                <a:spcPts val="0"/>
              </a:spcAft>
              <a:buClrTx/>
              <a:buSzTx/>
              <a:buNone/>
              <a:tabLst/>
              <a:defRPr/>
            </a:pPr>
            <a:r>
              <a:rPr kumimoji="0" lang="en-GB" sz="1600" b="0" i="0" u="none" strike="noStrike" kern="1200" cap="none" spc="0" normalizeH="0" baseline="0" noProof="0" dirty="0" smtClean="0">
                <a:ln>
                  <a:noFill/>
                </a:ln>
                <a:solidFill>
                  <a:sysClr val="windowText" lastClr="000000"/>
                </a:solidFill>
                <a:effectLst/>
                <a:uLnTx/>
                <a:uFillTx/>
              </a:rPr>
              <a:t>3.     Ron</a:t>
            </a:r>
            <a:r>
              <a:rPr kumimoji="0" lang="en-GB" sz="1600" b="0" i="0" u="none" strike="noStrike" kern="1200" cap="none" spc="0" normalizeH="0" baseline="0" noProof="0" dirty="0">
                <a:ln>
                  <a:noFill/>
                </a:ln>
                <a:solidFill>
                  <a:sysClr val="windowText" lastClr="000000"/>
                </a:solidFill>
                <a:effectLst/>
                <a:uLnTx/>
                <a:uFillTx/>
              </a:rPr>
              <a:t>: African-American, 45 years, PSA 2 </a:t>
            </a:r>
            <a:r>
              <a:rPr kumimoji="0" lang="en-GB" sz="1600" b="0" i="0" u="none" strike="noStrike" kern="1200" cap="none" spc="0" normalizeH="0" baseline="0" noProof="0" dirty="0" err="1" smtClean="0">
                <a:ln>
                  <a:noFill/>
                </a:ln>
                <a:solidFill>
                  <a:sysClr val="windowText" lastClr="000000"/>
                </a:solidFill>
                <a:effectLst/>
                <a:uLnTx/>
                <a:uFillTx/>
              </a:rPr>
              <a:t>ng</a:t>
            </a:r>
            <a:r>
              <a:rPr kumimoji="0" lang="en-GB" sz="1600" b="0" i="0" u="none" strike="noStrike" kern="1200" cap="none" spc="0" normalizeH="0" baseline="0" noProof="0" dirty="0" smtClean="0">
                <a:ln>
                  <a:noFill/>
                </a:ln>
                <a:solidFill>
                  <a:sysClr val="windowText" lastClr="000000"/>
                </a:solidFill>
                <a:effectLst/>
                <a:uLnTx/>
                <a:uFillTx/>
              </a:rPr>
              <a:t>/mL</a:t>
            </a:r>
            <a:endParaRPr kumimoji="0" lang="en-GB" sz="1600" b="0" i="0" u="none" strike="noStrike" kern="1200" cap="none" spc="0" normalizeH="0" baseline="0" noProof="0" dirty="0">
              <a:ln>
                <a:noFill/>
              </a:ln>
              <a:solidFill>
                <a:sysClr val="windowText" lastClr="000000"/>
              </a:solidFill>
              <a:effectLst/>
              <a:uLnTx/>
              <a:uFillTx/>
            </a:endParaRPr>
          </a:p>
          <a:p>
            <a:pPr marL="0" marR="0" lvl="0" indent="0" algn="l" defTabSz="457200" rtl="0" eaLnBrk="1" fontAlgn="auto" latinLnBrk="0" hangingPunct="1">
              <a:lnSpc>
                <a:spcPct val="200000"/>
              </a:lnSpc>
              <a:spcBef>
                <a:spcPct val="20000"/>
              </a:spcBef>
              <a:spcAft>
                <a:spcPts val="0"/>
              </a:spcAft>
              <a:buClrTx/>
              <a:buSzTx/>
              <a:buNone/>
              <a:tabLst/>
              <a:defRPr/>
            </a:pPr>
            <a:r>
              <a:rPr kumimoji="0" lang="en-GB" sz="1600" b="0" i="0" u="none" strike="noStrike" kern="1200" cap="none" spc="0" normalizeH="0" baseline="0" noProof="0" dirty="0" smtClean="0">
                <a:ln>
                  <a:noFill/>
                </a:ln>
                <a:solidFill>
                  <a:sysClr val="windowText" lastClr="000000"/>
                </a:solidFill>
                <a:effectLst/>
                <a:uLnTx/>
                <a:uFillTx/>
              </a:rPr>
              <a:t>4.     Stu</a:t>
            </a:r>
            <a:r>
              <a:rPr kumimoji="0" lang="en-GB" sz="1600" b="0" i="0" u="none" strike="noStrike" kern="1200" cap="none" spc="0" normalizeH="0" baseline="0" noProof="0" dirty="0">
                <a:ln>
                  <a:noFill/>
                </a:ln>
                <a:solidFill>
                  <a:sysClr val="windowText" lastClr="000000"/>
                </a:solidFill>
                <a:effectLst/>
                <a:uLnTx/>
                <a:uFillTx/>
              </a:rPr>
              <a:t>: Hispanic, 82 years, PSA 1.5 </a:t>
            </a:r>
            <a:r>
              <a:rPr kumimoji="0" lang="en-GB" sz="1600" b="0" i="0" u="none" strike="noStrike" kern="1200" cap="none" spc="0" normalizeH="0" baseline="0" noProof="0" dirty="0" err="1" smtClean="0">
                <a:ln>
                  <a:noFill/>
                </a:ln>
                <a:solidFill>
                  <a:sysClr val="windowText" lastClr="000000"/>
                </a:solidFill>
                <a:effectLst/>
                <a:uLnTx/>
                <a:uFillTx/>
              </a:rPr>
              <a:t>ng</a:t>
            </a:r>
            <a:r>
              <a:rPr kumimoji="0" lang="en-GB" sz="1600" b="0" i="0" u="none" strike="noStrike" kern="1200" cap="none" spc="0" normalizeH="0" baseline="0" noProof="0" dirty="0" smtClean="0">
                <a:ln>
                  <a:noFill/>
                </a:ln>
                <a:solidFill>
                  <a:sysClr val="windowText" lastClr="000000"/>
                </a:solidFill>
                <a:effectLst/>
                <a:uLnTx/>
                <a:uFillTx/>
              </a:rPr>
              <a:t>/mL</a:t>
            </a:r>
          </a:p>
        </p:txBody>
      </p:sp>
      <p:sp>
        <p:nvSpPr>
          <p:cNvPr id="13" name="Rounded Rectangle 12"/>
          <p:cNvSpPr/>
          <p:nvPr/>
        </p:nvSpPr>
        <p:spPr>
          <a:xfrm>
            <a:off x="424932" y="4003048"/>
            <a:ext cx="5407656"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3.     Ron</a:t>
            </a:r>
            <a:r>
              <a:rPr lang="en-US" sz="1600" dirty="0">
                <a:solidFill>
                  <a:schemeClr val="bg1"/>
                </a:solidFill>
              </a:rPr>
              <a:t>: African-American, 45 years, PSA 2 </a:t>
            </a:r>
            <a:r>
              <a:rPr lang="en-US" sz="1600" dirty="0" err="1">
                <a:solidFill>
                  <a:schemeClr val="bg1"/>
                </a:solidFill>
              </a:rPr>
              <a:t>ng</a:t>
            </a:r>
            <a:r>
              <a:rPr lang="en-US" sz="1600" dirty="0">
                <a:solidFill>
                  <a:schemeClr val="bg1"/>
                </a:solidFill>
              </a:rPr>
              <a:t>/mL</a:t>
            </a:r>
            <a:endParaRPr lang="en-GB" sz="1600" dirty="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995" y="4077009"/>
            <a:ext cx="213050" cy="213050"/>
          </a:xfrm>
          <a:prstGeom prst="rect">
            <a:avLst/>
          </a:prstGeom>
        </p:spPr>
      </p:pic>
      <p:sp>
        <p:nvSpPr>
          <p:cNvPr id="15" name="Rounded Rectangle 14"/>
          <p:cNvSpPr/>
          <p:nvPr/>
        </p:nvSpPr>
        <p:spPr>
          <a:xfrm>
            <a:off x="424933" y="2957870"/>
            <a:ext cx="4930838"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1.     Bob</a:t>
            </a:r>
            <a:r>
              <a:rPr lang="en-US" sz="1600" dirty="0">
                <a:solidFill>
                  <a:schemeClr val="bg1"/>
                </a:solidFill>
              </a:rPr>
              <a:t>: Caucasian, 70 years, PSA 1 </a:t>
            </a:r>
            <a:r>
              <a:rPr lang="en-US" sz="1600" dirty="0" err="1">
                <a:solidFill>
                  <a:schemeClr val="bg1"/>
                </a:solidFill>
              </a:rPr>
              <a:t>ng</a:t>
            </a:r>
            <a:r>
              <a:rPr lang="en-US" sz="1600" dirty="0">
                <a:solidFill>
                  <a:schemeClr val="bg1"/>
                </a:solidFill>
              </a:rPr>
              <a:t>/mL</a:t>
            </a:r>
            <a:endParaRPr lang="en-GB" sz="1600" dirty="0">
              <a:solidFill>
                <a:schemeClr val="bg1"/>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15" y="3044953"/>
            <a:ext cx="213050" cy="213050"/>
          </a:xfrm>
          <a:prstGeom prst="rect">
            <a:avLst/>
          </a:prstGeom>
        </p:spPr>
      </p:pic>
      <p:sp>
        <p:nvSpPr>
          <p:cNvPr id="17" name="Rounded Rectangle 16"/>
          <p:cNvSpPr/>
          <p:nvPr/>
        </p:nvSpPr>
        <p:spPr>
          <a:xfrm>
            <a:off x="415971" y="3480039"/>
            <a:ext cx="4406399"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fi-FI" sz="1600" dirty="0" smtClean="0">
                <a:solidFill>
                  <a:schemeClr val="bg1"/>
                </a:solidFill>
              </a:rPr>
              <a:t>2.     Jian</a:t>
            </a:r>
            <a:r>
              <a:rPr lang="fi-FI" sz="1600" dirty="0">
                <a:solidFill>
                  <a:schemeClr val="bg1"/>
                </a:solidFill>
              </a:rPr>
              <a:t>: Asian, 42 years, PSA 2 ng/mL</a:t>
            </a:r>
            <a:endParaRPr lang="en-GB" sz="1600"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623" y="3545901"/>
            <a:ext cx="213050" cy="213050"/>
          </a:xfrm>
          <a:prstGeom prst="rect">
            <a:avLst/>
          </a:prstGeom>
        </p:spPr>
      </p:pic>
      <p:sp>
        <p:nvSpPr>
          <p:cNvPr id="20" name="Rounded Rectangle 19"/>
          <p:cNvSpPr/>
          <p:nvPr/>
        </p:nvSpPr>
        <p:spPr>
          <a:xfrm>
            <a:off x="415972" y="4543445"/>
            <a:ext cx="4830942"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4.     Stu</a:t>
            </a:r>
            <a:r>
              <a:rPr lang="en-US" sz="1600" dirty="0">
                <a:solidFill>
                  <a:schemeClr val="bg1"/>
                </a:solidFill>
              </a:rPr>
              <a:t>: Hispanic, 82 years, PSA 1.5 </a:t>
            </a:r>
            <a:r>
              <a:rPr lang="en-US" sz="1600" dirty="0" err="1">
                <a:solidFill>
                  <a:schemeClr val="bg1"/>
                </a:solidFill>
              </a:rPr>
              <a:t>ng</a:t>
            </a:r>
            <a:r>
              <a:rPr lang="en-US" sz="1600" dirty="0">
                <a:solidFill>
                  <a:schemeClr val="bg1"/>
                </a:solidFill>
              </a:rPr>
              <a:t>/mL</a:t>
            </a:r>
            <a:endParaRPr lang="en-GB" sz="1600" dirty="0">
              <a:solidFill>
                <a:schemeClr val="bg1"/>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990" y="4609307"/>
            <a:ext cx="213050" cy="213050"/>
          </a:xfrm>
          <a:prstGeom prst="rect">
            <a:avLst/>
          </a:prstGeom>
        </p:spPr>
      </p:pic>
      <p:sp>
        <p:nvSpPr>
          <p:cNvPr id="23" name="Rectangle 2"/>
          <p:cNvSpPr/>
          <p:nvPr/>
        </p:nvSpPr>
        <p:spPr>
          <a:xfrm>
            <a:off x="-47569" y="3977265"/>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p:cNvSpPr/>
          <p:nvPr/>
        </p:nvSpPr>
        <p:spPr>
          <a:xfrm>
            <a:off x="-28440" y="3470196"/>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p:cNvSpPr/>
          <p:nvPr/>
        </p:nvSpPr>
        <p:spPr>
          <a:xfrm>
            <a:off x="-36909" y="2943255"/>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(10)</a:t>
            </a:r>
            <a:endParaRPr lang="en-US" sz="3000" b="1"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9/10</a:t>
            </a:r>
            <a:endParaRPr lang="en-IN" sz="1600" spc="-38" dirty="0">
              <a:solidFill>
                <a:srgbClr val="A7381D"/>
              </a:solidFill>
              <a:ea typeface="+mj-ea"/>
              <a:cs typeface="+mj-cs"/>
            </a:endParaRPr>
          </a:p>
        </p:txBody>
      </p:sp>
      <p:sp>
        <p:nvSpPr>
          <p:cNvPr id="8" name="TextBox 7"/>
          <p:cNvSpPr txBox="1"/>
          <p:nvPr/>
        </p:nvSpPr>
        <p:spPr>
          <a:xfrm>
            <a:off x="528923" y="5211040"/>
            <a:ext cx="5203662" cy="276999"/>
          </a:xfrm>
          <a:prstGeom prst="rect">
            <a:avLst/>
          </a:prstGeom>
          <a:noFill/>
        </p:spPr>
        <p:txBody>
          <a:bodyPr wrap="square" rtlCol="0">
            <a:spAutoFit/>
          </a:bodyPr>
          <a:lstStyle/>
          <a:p>
            <a:r>
              <a:rPr lang="en-US" sz="1200" dirty="0" err="1"/>
              <a:t>PSA</a:t>
            </a:r>
            <a:r>
              <a:rPr lang="en-US" sz="1200" dirty="0"/>
              <a:t>, prostate-specific antigen.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125" y="3683678"/>
            <a:ext cx="2958193" cy="2283012"/>
          </a:xfrm>
          <a:prstGeom prst="rect">
            <a:avLst/>
          </a:prstGeom>
          <a:effectLst>
            <a:softEdge rad="38100"/>
          </a:effectLst>
        </p:spPr>
      </p:pic>
      <p:sp>
        <p:nvSpPr>
          <p:cNvPr id="3" name="Rectangle 2"/>
          <p:cNvSpPr/>
          <p:nvPr/>
        </p:nvSpPr>
        <p:spPr>
          <a:xfrm>
            <a:off x="-49719" y="4528194"/>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950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2.5E-6 3.7037E-7 L 0.57917 -0.00903 " pathEditMode="relative" rAng="0" ptsTypes="AA">
                                      <p:cBhvr>
                                        <p:cTn id="16" dur="1000" fill="hold"/>
                                        <p:tgtEl>
                                          <p:spTgt spid="25"/>
                                        </p:tgtEl>
                                        <p:attrNameLst>
                                          <p:attrName>ppt_x</p:attrName>
                                          <p:attrName>ppt_y</p:attrName>
                                        </p:attrNameLst>
                                      </p:cBhvr>
                                      <p:rCtr x="28958" y="-463"/>
                                    </p:animMotion>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500"/>
                            </p:stCondLst>
                            <p:childTnLst>
                              <p:par>
                                <p:cTn id="27" presetID="42" presetClass="path" presetSubtype="0" accel="50000" decel="50000" fill="hold" grpId="0" nodeType="afterEffect">
                                  <p:stCondLst>
                                    <p:cond delay="0"/>
                                  </p:stCondLst>
                                  <p:childTnLst>
                                    <p:animMotion origin="layout" path="M -5.55556E-7 -1.48148E-6 L 0.57917 -0.00903 " pathEditMode="relative" rAng="0" ptsTypes="AA">
                                      <p:cBhvr>
                                        <p:cTn id="28" dur="1000" fill="hold"/>
                                        <p:tgtEl>
                                          <p:spTgt spid="24"/>
                                        </p:tgtEl>
                                        <p:attrNameLst>
                                          <p:attrName>ppt_x</p:attrName>
                                          <p:attrName>ppt_y</p:attrName>
                                        </p:attrNameLst>
                                      </p:cBhvr>
                                      <p:rCtr x="28958" y="-463"/>
                                    </p:animMotion>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4000"/>
                            </p:stCondLst>
                            <p:childTnLst>
                              <p:par>
                                <p:cTn id="39" presetID="42" presetClass="path" presetSubtype="0" accel="50000" decel="50000" fill="hold" grpId="0" nodeType="afterEffect">
                                  <p:stCondLst>
                                    <p:cond delay="0"/>
                                  </p:stCondLst>
                                  <p:childTnLst>
                                    <p:animMotion origin="layout" path="M 0.07153 0.01227 L 0.65069 0.00324 " pathEditMode="relative" rAng="0" ptsTypes="AA">
                                      <p:cBhvr>
                                        <p:cTn id="40" dur="1000" fill="hold"/>
                                        <p:tgtEl>
                                          <p:spTgt spid="23"/>
                                        </p:tgtEl>
                                        <p:attrNameLst>
                                          <p:attrName>ppt_x</p:attrName>
                                          <p:attrName>ppt_y</p:attrName>
                                        </p:attrNameLst>
                                      </p:cBhvr>
                                      <p:rCtr x="28958" y="-463"/>
                                    </p:animMotion>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par>
                          <p:cTn id="50" fill="hold">
                            <p:stCondLst>
                              <p:cond delay="5500"/>
                            </p:stCondLst>
                            <p:childTnLst>
                              <p:par>
                                <p:cTn id="51" presetID="42" presetClass="path" presetSubtype="0" accel="50000" decel="50000" fill="hold" grpId="0" nodeType="afterEffect">
                                  <p:stCondLst>
                                    <p:cond delay="0"/>
                                  </p:stCondLst>
                                  <p:childTnLst>
                                    <p:animMotion origin="layout" path="M -3.61111E-6 1.85185E-6 L 0.57917 -0.00903 " pathEditMode="relative" rAng="0" ptsTypes="AA">
                                      <p:cBhvr>
                                        <p:cTn id="52" dur="1000" fill="hold"/>
                                        <p:tgtEl>
                                          <p:spTgt spid="3"/>
                                        </p:tgtEl>
                                        <p:attrNameLst>
                                          <p:attrName>ppt_x</p:attrName>
                                          <p:attrName>ppt_y</p:attrName>
                                        </p:attrNameLst>
                                      </p:cBhvr>
                                      <p:rCtr x="28958"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20" grpId="0" animBg="1"/>
      <p:bldP spid="23" grpId="0" animBg="1"/>
      <p:bldP spid="24" grpId="0" animBg="1"/>
      <p:bldP spid="25"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98518" y="2224786"/>
            <a:ext cx="3114543" cy="3237164"/>
          </a:xfrm>
          <a:prstGeom prst="rect">
            <a:avLst/>
          </a:prstGeom>
        </p:spPr>
      </p:pic>
      <p:pic>
        <p:nvPicPr>
          <p:cNvPr id="8" name="Picture 7"/>
          <p:cNvPicPr>
            <a:picLocks noChangeAspect="1"/>
          </p:cNvPicPr>
          <p:nvPr/>
        </p:nvPicPr>
        <p:blipFill>
          <a:blip r:embed="rId4"/>
          <a:stretch>
            <a:fillRect/>
          </a:stretch>
        </p:blipFill>
        <p:spPr>
          <a:xfrm>
            <a:off x="8349323" y="606204"/>
            <a:ext cx="3110909" cy="3233386"/>
          </a:xfrm>
          <a:prstGeom prst="rect">
            <a:avLst/>
          </a:prstGeom>
        </p:spPr>
      </p:pic>
      <p:pic>
        <p:nvPicPr>
          <p:cNvPr id="9" name="Picture 8"/>
          <p:cNvPicPr>
            <a:picLocks noChangeAspect="1"/>
          </p:cNvPicPr>
          <p:nvPr/>
        </p:nvPicPr>
        <p:blipFill>
          <a:blip r:embed="rId5"/>
          <a:stretch>
            <a:fillRect/>
          </a:stretch>
        </p:blipFill>
        <p:spPr>
          <a:xfrm>
            <a:off x="9873323" y="396822"/>
            <a:ext cx="3110909" cy="3233386"/>
          </a:xfrm>
          <a:prstGeom prst="rect">
            <a:avLst/>
          </a:prstGeom>
        </p:spPr>
      </p:pic>
      <p:sp>
        <p:nvSpPr>
          <p:cNvPr id="2" name="Title 1"/>
          <p:cNvSpPr>
            <a:spLocks noGrp="1"/>
          </p:cNvSpPr>
          <p:nvPr>
            <p:ph type="title"/>
          </p:nvPr>
        </p:nvSpPr>
        <p:spPr/>
        <p:txBody>
          <a:bodyPr>
            <a:normAutofit/>
          </a:bodyPr>
          <a:lstStyle/>
          <a:p>
            <a:r>
              <a:rPr lang="en-GB" sz="3000" b="1" dirty="0">
                <a:solidFill>
                  <a:schemeClr val="accent2">
                    <a:lumMod val="50000"/>
                  </a:schemeClr>
                </a:solidFill>
                <a:latin typeface="+mn-lt"/>
              </a:rPr>
              <a:t>Learning Objectives</a:t>
            </a:r>
            <a:endParaRPr lang="en-US" sz="3000" b="1" dirty="0">
              <a:solidFill>
                <a:schemeClr val="accent2">
                  <a:lumMod val="50000"/>
                </a:schemeClr>
              </a:solidFill>
              <a:latin typeface="+mn-lt"/>
            </a:endParaRPr>
          </a:p>
        </p:txBody>
      </p:sp>
      <p:sp>
        <p:nvSpPr>
          <p:cNvPr id="4" name="Content Placeholder 2"/>
          <p:cNvSpPr txBox="1">
            <a:spLocks/>
          </p:cNvSpPr>
          <p:nvPr/>
        </p:nvSpPr>
        <p:spPr>
          <a:xfrm>
            <a:off x="342900" y="2464647"/>
            <a:ext cx="5372100" cy="32944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fontAlgn="auto">
              <a:spcBef>
                <a:spcPts val="1200"/>
              </a:spcBef>
              <a:spcAft>
                <a:spcPts val="600"/>
              </a:spcAft>
              <a:buClr>
                <a:srgbClr val="EA5532"/>
              </a:buClr>
              <a:buSzPct val="100000"/>
              <a:tabLst/>
              <a:defRPr/>
            </a:pPr>
            <a:r>
              <a:rPr lang="en-GB" sz="1600" dirty="0">
                <a:cs typeface="Times New Roman"/>
              </a:rPr>
              <a:t>Provide an overview of prostate cancer as a disease</a:t>
            </a:r>
          </a:p>
          <a:p>
            <a:pPr marR="0" lvl="0" fontAlgn="auto">
              <a:spcBef>
                <a:spcPts val="1200"/>
              </a:spcBef>
              <a:spcAft>
                <a:spcPts val="600"/>
              </a:spcAft>
              <a:buClr>
                <a:srgbClr val="EA5532"/>
              </a:buClr>
              <a:buSzPct val="100000"/>
              <a:tabLst/>
              <a:defRPr/>
            </a:pPr>
            <a:r>
              <a:rPr lang="en-GB" sz="1600" dirty="0">
                <a:cs typeface="Times New Roman"/>
              </a:rPr>
              <a:t>Explain the epidemiology of prostate cancer</a:t>
            </a:r>
          </a:p>
          <a:p>
            <a:pPr marR="0" lvl="0" fontAlgn="auto">
              <a:spcBef>
                <a:spcPts val="1200"/>
              </a:spcBef>
              <a:spcAft>
                <a:spcPts val="600"/>
              </a:spcAft>
              <a:buClr>
                <a:srgbClr val="EA5532"/>
              </a:buClr>
              <a:buSzPct val="100000"/>
              <a:tabLst/>
              <a:defRPr/>
            </a:pPr>
            <a:r>
              <a:rPr lang="en-GB" sz="1600" dirty="0">
                <a:cs typeface="Times New Roman"/>
              </a:rPr>
              <a:t>List the risk factors in the development of prostate cancer</a:t>
            </a:r>
          </a:p>
          <a:p>
            <a:pPr marR="0" lvl="0" fontAlgn="auto">
              <a:spcBef>
                <a:spcPts val="1200"/>
              </a:spcBef>
              <a:spcAft>
                <a:spcPts val="600"/>
              </a:spcAft>
              <a:buClr>
                <a:srgbClr val="EA5532"/>
              </a:buClr>
              <a:buSzPct val="100000"/>
              <a:tabLst/>
              <a:defRPr/>
            </a:pPr>
            <a:r>
              <a:rPr lang="en-GB" sz="1600" dirty="0">
                <a:cs typeface="Times New Roman"/>
              </a:rPr>
              <a:t>Identify the pros and cons of screening for prostate cancer</a:t>
            </a:r>
          </a:p>
          <a:p>
            <a:pPr marR="0" lvl="0" fontAlgn="auto">
              <a:spcBef>
                <a:spcPts val="1200"/>
              </a:spcBef>
              <a:spcAft>
                <a:spcPts val="600"/>
              </a:spcAft>
              <a:buClr>
                <a:srgbClr val="EA5532"/>
              </a:buClr>
              <a:buSzPct val="100000"/>
              <a:tabLst/>
              <a:defRPr/>
            </a:pPr>
            <a:r>
              <a:rPr lang="en-GB" sz="1600" dirty="0">
                <a:cs typeface="Times New Roman"/>
              </a:rPr>
              <a:t>Describe the various tests and the recommended protocol used for the diagnosis of prostate cancer</a:t>
            </a:r>
            <a:endParaRPr kumimoji="0" lang="en-GB" sz="1600" b="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1033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9" presetClass="path" presetSubtype="0" accel="50000" decel="50000" fill="hold" nodeType="withEffect">
                                  <p:stCondLst>
                                    <p:cond delay="100"/>
                                  </p:stCondLst>
                                  <p:childTnLst>
                                    <p:animMotion origin="layout" path="M 0.39791 -0.14746 L -0.44289 0.26643 " pathEditMode="relative" rAng="0" ptsTypes="AA">
                                      <p:cBhvr>
                                        <p:cTn id="15" dur="400" fill="hold"/>
                                        <p:tgtEl>
                                          <p:spTgt spid="9"/>
                                        </p:tgtEl>
                                        <p:attrNameLst>
                                          <p:attrName>ppt_x</p:attrName>
                                          <p:attrName>ppt_y</p:attrName>
                                        </p:attrNameLst>
                                      </p:cBhvr>
                                      <p:rCtr x="-42049" y="20694"/>
                                    </p:animMotion>
                                  </p:childTnLst>
                                </p:cTn>
                              </p:par>
                              <p:par>
                                <p:cTn id="16" presetID="56" presetClass="path" presetSubtype="0" accel="50000" decel="50000" fill="hold" nodeType="withEffect">
                                  <p:stCondLst>
                                    <p:cond delay="0"/>
                                  </p:stCondLst>
                                  <p:childTnLst>
                                    <p:animMotion origin="layout" path="M -0.06233 -0.10949 L -0.29792 0.24862 " pathEditMode="relative" rAng="0" ptsTypes="AA">
                                      <p:cBhvr>
                                        <p:cTn id="17" dur="400" fill="hold"/>
                                        <p:tgtEl>
                                          <p:spTgt spid="8"/>
                                        </p:tgtEl>
                                        <p:attrNameLst>
                                          <p:attrName>ppt_x</p:attrName>
                                          <p:attrName>ppt_y</p:attrName>
                                        </p:attrNameLst>
                                      </p:cBhvr>
                                      <p:rCtr x="-11788" y="17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6600825" y="3032054"/>
            <a:ext cx="1057276"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sp>
        <p:nvSpPr>
          <p:cNvPr id="16" name="Rounded Rectangle 15"/>
          <p:cNvSpPr/>
          <p:nvPr/>
        </p:nvSpPr>
        <p:spPr>
          <a:xfrm>
            <a:off x="6600825" y="2454103"/>
            <a:ext cx="1057276"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sp>
        <p:nvSpPr>
          <p:cNvPr id="18" name="Rounded Rectangle 17"/>
          <p:cNvSpPr/>
          <p:nvPr/>
        </p:nvSpPr>
        <p:spPr>
          <a:xfrm>
            <a:off x="6600825" y="2743078"/>
            <a:ext cx="1057276" cy="237582"/>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TRUE</a:t>
            </a:r>
            <a:endParaRPr lang="en-GB" sz="1600" dirty="0">
              <a:solidFill>
                <a:schemeClr val="bg1"/>
              </a:solidFill>
            </a:endParaRPr>
          </a:p>
        </p:txBody>
      </p:sp>
      <p:sp>
        <p:nvSpPr>
          <p:cNvPr id="23" name="Rounded Rectangle 22"/>
          <p:cNvSpPr/>
          <p:nvPr/>
        </p:nvSpPr>
        <p:spPr>
          <a:xfrm>
            <a:off x="6600825" y="2165128"/>
            <a:ext cx="1057276" cy="237582"/>
          </a:xfrm>
          <a:prstGeom prst="roundRect">
            <a:avLst/>
          </a:prstGeom>
          <a:solidFill>
            <a:srgbClr val="A7381D"/>
          </a:solidFill>
          <a:ln w="6350">
            <a:solidFill>
              <a:srgbClr val="FF000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GB" sz="1600" dirty="0" smtClean="0">
                <a:solidFill>
                  <a:schemeClr val="bg1"/>
                </a:solidFill>
              </a:rPr>
              <a:t>FALSE</a:t>
            </a:r>
            <a:endParaRPr lang="en-GB" sz="1600" dirty="0">
              <a:solidFill>
                <a:schemeClr val="bg1"/>
              </a:solidFill>
            </a:endParaRPr>
          </a:p>
        </p:txBody>
      </p:sp>
      <p:grpSp>
        <p:nvGrpSpPr>
          <p:cNvPr id="3" name="Group 2"/>
          <p:cNvGrpSpPr/>
          <p:nvPr/>
        </p:nvGrpSpPr>
        <p:grpSpPr>
          <a:xfrm>
            <a:off x="-43103" y="1989598"/>
            <a:ext cx="5775687" cy="1358694"/>
            <a:chOff x="-43103" y="1989598"/>
            <a:chExt cx="5775687" cy="1358694"/>
          </a:xfrm>
          <a:solidFill>
            <a:schemeClr val="bg1"/>
          </a:solidFill>
        </p:grpSpPr>
        <p:sp>
          <p:nvSpPr>
            <p:cNvPr id="29" name="Rectangle 28"/>
            <p:cNvSpPr/>
            <p:nvPr/>
          </p:nvSpPr>
          <p:spPr>
            <a:xfrm>
              <a:off x="-43103" y="1989598"/>
              <a:ext cx="4939245" cy="48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1" name="Rectangle 30"/>
            <p:cNvSpPr/>
            <p:nvPr/>
          </p:nvSpPr>
          <p:spPr>
            <a:xfrm>
              <a:off x="-43103" y="2292975"/>
              <a:ext cx="3434003" cy="7354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2" name="Rectangle 31"/>
            <p:cNvSpPr/>
            <p:nvPr/>
          </p:nvSpPr>
          <p:spPr>
            <a:xfrm>
              <a:off x="-43102" y="2622104"/>
              <a:ext cx="4243628" cy="48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3" name="Rectangle 32"/>
            <p:cNvSpPr/>
            <p:nvPr/>
          </p:nvSpPr>
          <p:spPr>
            <a:xfrm>
              <a:off x="-43103" y="2866738"/>
              <a:ext cx="5775687" cy="4815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155" y="2217374"/>
            <a:ext cx="133091" cy="13309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709" y="2505028"/>
            <a:ext cx="135732" cy="135732"/>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709" y="2794003"/>
            <a:ext cx="135732" cy="135732"/>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155" y="3084300"/>
            <a:ext cx="133091" cy="133091"/>
          </a:xfrm>
          <a:prstGeom prst="rect">
            <a:avLst/>
          </a:prstGeom>
        </p:spPr>
      </p:pic>
      <p:sp>
        <p:nvSpPr>
          <p:cNvPr id="8" name="Content Placeholder 2"/>
          <p:cNvSpPr txBox="1">
            <a:spLocks/>
          </p:cNvSpPr>
          <p:nvPr/>
        </p:nvSpPr>
        <p:spPr>
          <a:xfrm>
            <a:off x="494522" y="154421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600" b="0" i="0" u="none" strike="noStrike" kern="1200" cap="none" spc="0" normalizeH="0" baseline="0" noProof="0" dirty="0">
                <a:ln>
                  <a:noFill/>
                </a:ln>
                <a:solidFill>
                  <a:sysClr val="windowText" lastClr="000000"/>
                </a:solidFill>
                <a:effectLst/>
                <a:uLnTx/>
                <a:uFillTx/>
              </a:rPr>
              <a:t>State whether the following statements</a:t>
            </a:r>
            <a:r>
              <a:rPr kumimoji="0" lang="en-GB" sz="1600" b="0" i="0" u="none" strike="noStrike" kern="1200" cap="none" spc="0" normalizeH="0" noProof="0" dirty="0">
                <a:ln>
                  <a:noFill/>
                </a:ln>
                <a:solidFill>
                  <a:sysClr val="windowText" lastClr="000000"/>
                </a:solidFill>
                <a:effectLst/>
                <a:uLnTx/>
                <a:uFillTx/>
              </a:rPr>
              <a:t> about PSA are true or false.</a:t>
            </a:r>
            <a:endParaRPr kumimoji="0" lang="en-GB" sz="1600" b="0" i="0" u="none" strike="noStrike" kern="1200" cap="none" spc="0" normalizeH="0" baseline="0" noProof="0" dirty="0">
              <a:ln>
                <a:noFill/>
              </a:ln>
              <a:solidFill>
                <a:sysClr val="windowText" lastClr="000000"/>
              </a:solidFill>
              <a:effectLst/>
              <a:uLnTx/>
              <a:uFillTx/>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600" b="0" i="0" u="none" strike="noStrike" kern="1200" cap="none" spc="0" normalizeH="0" baseline="0" noProof="0" dirty="0">
              <a:ln>
                <a:noFill/>
              </a:ln>
              <a:solidFill>
                <a:sysClr val="windowText" lastClr="000000"/>
              </a:solidFill>
              <a:effectLst/>
              <a:uLnTx/>
              <a:uFillTx/>
            </a:endParaRPr>
          </a:p>
          <a:p>
            <a:pPr marL="365760" indent="-365760">
              <a:buFont typeface="Arial"/>
              <a:buAutoNum type="arabicPeriod"/>
              <a:defRPr/>
            </a:pPr>
            <a:r>
              <a:rPr lang="en-GB" sz="1600" dirty="0">
                <a:solidFill>
                  <a:sysClr val="windowText" lastClr="000000"/>
                </a:solidFill>
              </a:rPr>
              <a:t>A normal PSA level is any value below 4 ng/</a:t>
            </a:r>
            <a:r>
              <a:rPr lang="en-GB" sz="1600" dirty="0" err="1">
                <a:solidFill>
                  <a:sysClr val="windowText" lastClr="000000"/>
                </a:solidFill>
              </a:rPr>
              <a:t>mL.</a:t>
            </a:r>
            <a:endParaRPr lang="en-GB" sz="1600" dirty="0">
              <a:solidFill>
                <a:sysClr val="windowText" lastClr="000000"/>
              </a:solidFill>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600" b="0" i="0" u="none" strike="noStrike" kern="1200" cap="none" spc="0" normalizeH="0" baseline="0" noProof="0" dirty="0">
                <a:ln>
                  <a:noFill/>
                </a:ln>
                <a:solidFill>
                  <a:sysClr val="windowText" lastClr="000000"/>
                </a:solidFill>
                <a:effectLst/>
                <a:uLnTx/>
                <a:uFillTx/>
              </a:rPr>
              <a:t>PSA levels are organ-specific.</a:t>
            </a: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lang="en-GB" sz="1600" dirty="0">
                <a:solidFill>
                  <a:sysClr val="windowText" lastClr="000000"/>
                </a:solidFill>
              </a:rPr>
              <a:t>PSA levels are elevated in cases of </a:t>
            </a:r>
            <a:r>
              <a:rPr lang="en-GB" sz="1600" dirty="0" err="1">
                <a:solidFill>
                  <a:sysClr val="windowText" lastClr="000000"/>
                </a:solidFill>
              </a:rPr>
              <a:t>BPH</a:t>
            </a:r>
            <a:r>
              <a:rPr lang="en-GB" sz="1600" dirty="0">
                <a:solidFill>
                  <a:sysClr val="windowText" lastClr="000000"/>
                </a:solidFill>
              </a:rPr>
              <a:t>.</a:t>
            </a:r>
            <a:endParaRPr kumimoji="0" lang="en-GB" sz="1600" b="0" i="0" u="none" strike="noStrike" kern="1200" cap="none" spc="0" normalizeH="0" baseline="0" noProof="0" dirty="0">
              <a:ln>
                <a:noFill/>
              </a:ln>
              <a:solidFill>
                <a:sysClr val="windowText" lastClr="000000"/>
              </a:solidFill>
              <a:effectLst/>
              <a:uLnTx/>
              <a:uFillTx/>
            </a:endParaRPr>
          </a:p>
          <a:p>
            <a:pPr marL="365760" marR="0" lvl="0" indent="-365760" algn="l" defTabSz="457200" rtl="0" eaLnBrk="1" fontAlgn="auto" latinLnBrk="0" hangingPunct="1">
              <a:lnSpc>
                <a:spcPct val="100000"/>
              </a:lnSpc>
              <a:spcBef>
                <a:spcPct val="20000"/>
              </a:spcBef>
              <a:spcAft>
                <a:spcPts val="0"/>
              </a:spcAft>
              <a:buClrTx/>
              <a:buSzTx/>
              <a:buFont typeface="Arial"/>
              <a:buAutoNum type="arabicPeriod"/>
              <a:tabLst/>
              <a:defRPr/>
            </a:pPr>
            <a:r>
              <a:rPr kumimoji="0" lang="en-GB" sz="1600" b="0" i="0" u="none" strike="noStrike" kern="1200" cap="none" spc="0" normalizeH="0" baseline="0" noProof="0" dirty="0">
                <a:ln>
                  <a:noFill/>
                </a:ln>
                <a:solidFill>
                  <a:sysClr val="windowText" lastClr="000000"/>
                </a:solidFill>
                <a:effectLst/>
                <a:uLnTx/>
                <a:uFillTx/>
              </a:rPr>
              <a:t>PSA levels remain</a:t>
            </a:r>
            <a:r>
              <a:rPr kumimoji="0" lang="en-GB" sz="1600" b="0" i="0" u="none" strike="noStrike" kern="1200" cap="none" spc="0" normalizeH="0" noProof="0" dirty="0">
                <a:ln>
                  <a:noFill/>
                </a:ln>
                <a:solidFill>
                  <a:sysClr val="windowText" lastClr="000000"/>
                </a:solidFill>
                <a:effectLst/>
                <a:uLnTx/>
                <a:uFillTx/>
              </a:rPr>
              <a:t> higher for 6 to 8 weeks following a DRE.</a:t>
            </a:r>
            <a:endParaRPr kumimoji="0" lang="en-GB" sz="1600" b="0" i="0" u="none" strike="noStrike" kern="1200" cap="none" spc="0" normalizeH="0" baseline="0" noProof="0" dirty="0">
              <a:ln>
                <a:noFill/>
              </a:ln>
              <a:solidFill>
                <a:sysClr val="windowText" lastClr="000000"/>
              </a:solidFill>
              <a:effectLst/>
              <a:uLnTx/>
              <a:uFillTx/>
            </a:endParaRPr>
          </a:p>
          <a:p>
            <a:pPr marL="514350" marR="0" lvl="0" indent="-514350" algn="l" defTabSz="457200" rtl="0" eaLnBrk="1" fontAlgn="auto" latinLnBrk="0" hangingPunct="1">
              <a:lnSpc>
                <a:spcPct val="100000"/>
              </a:lnSpc>
              <a:spcBef>
                <a:spcPct val="20000"/>
              </a:spcBef>
              <a:spcAft>
                <a:spcPts val="0"/>
              </a:spcAft>
              <a:buClrTx/>
              <a:buSzTx/>
              <a:buFont typeface="Arial"/>
              <a:buAutoNum type="arabicPeriod"/>
              <a:tabLst/>
              <a:defRPr/>
            </a:pPr>
            <a:endParaRPr kumimoji="0" lang="en-GB" sz="1800" b="0" i="0" u="none" strike="noStrike" kern="1200" cap="none" spc="0" normalizeH="0" baseline="0" noProof="0" dirty="0">
              <a:ln>
                <a:noFill/>
              </a:ln>
              <a:solidFill>
                <a:sysClr val="windowText" lastClr="000000"/>
              </a:solidFill>
              <a:effectLst/>
              <a:uLnTx/>
              <a:uFillTx/>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5997" y="3443962"/>
            <a:ext cx="3579413" cy="2762444"/>
          </a:xfrm>
          <a:prstGeom prst="rect">
            <a:avLst/>
          </a:prstGeom>
          <a:effectLst>
            <a:softEdge rad="38100"/>
          </a:effectLst>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(11)</a:t>
            </a:r>
            <a:endParaRPr lang="en-US" sz="3000" b="1" dirty="0">
              <a:solidFill>
                <a:schemeClr val="accent2">
                  <a:lumMod val="50000"/>
                </a:schemeClr>
              </a:solidFill>
              <a:latin typeface="+mn-lt"/>
            </a:endParaRPr>
          </a:p>
        </p:txBody>
      </p:sp>
      <p:sp>
        <p:nvSpPr>
          <p:cNvPr id="4" name="Content Placeholder 2"/>
          <p:cNvSpPr txBox="1">
            <a:spLocks/>
          </p:cNvSpPr>
          <p:nvPr/>
        </p:nvSpPr>
        <p:spPr>
          <a:xfrm>
            <a:off x="494522" y="1544217"/>
            <a:ext cx="8192278" cy="45898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GB" sz="1800" b="0" i="0" u="none" strike="noStrike" kern="1200" cap="none" spc="0" normalizeH="0" baseline="0" noProof="0" dirty="0">
              <a:ln>
                <a:noFill/>
              </a:ln>
              <a:solidFill>
                <a:sysClr val="windowText" lastClr="000000"/>
              </a:solidFill>
              <a:effectLst/>
              <a:uLnTx/>
              <a:uFillTx/>
              <a:ea typeface="+mn-ea"/>
              <a:cs typeface="+mn-cs"/>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US" sz="1600" spc="-38" dirty="0">
                <a:solidFill>
                  <a:srgbClr val="A7381D"/>
                </a:solidFill>
                <a:ea typeface="+mj-ea"/>
                <a:cs typeface="+mj-cs"/>
              </a:rPr>
              <a:t>10/10</a:t>
            </a:r>
            <a:endParaRPr lang="en-IN" sz="1600" spc="-38" dirty="0">
              <a:solidFill>
                <a:srgbClr val="A7381D"/>
              </a:solidFill>
              <a:ea typeface="+mj-ea"/>
              <a:cs typeface="+mj-cs"/>
            </a:endParaRPr>
          </a:p>
        </p:txBody>
      </p:sp>
      <p:sp>
        <p:nvSpPr>
          <p:cNvPr id="9" name="TextBox 8"/>
          <p:cNvSpPr txBox="1"/>
          <p:nvPr/>
        </p:nvSpPr>
        <p:spPr>
          <a:xfrm>
            <a:off x="528923" y="3488112"/>
            <a:ext cx="5203662" cy="461665"/>
          </a:xfrm>
          <a:prstGeom prst="rect">
            <a:avLst/>
          </a:prstGeom>
          <a:noFill/>
        </p:spPr>
        <p:txBody>
          <a:bodyPr wrap="square" rtlCol="0">
            <a:spAutoFit/>
          </a:bodyPr>
          <a:lstStyle/>
          <a:p>
            <a:r>
              <a:rPr lang="en-US" sz="1200" dirty="0" err="1"/>
              <a:t>BPH</a:t>
            </a:r>
            <a:r>
              <a:rPr lang="en-US" sz="1200" dirty="0"/>
              <a:t>, benign prostatic hyperplasia; </a:t>
            </a:r>
            <a:r>
              <a:rPr lang="en-US" sz="1200" dirty="0" err="1"/>
              <a:t>DRE</a:t>
            </a:r>
            <a:r>
              <a:rPr lang="en-US" sz="1200" dirty="0"/>
              <a:t>, digital rectum exam; </a:t>
            </a:r>
            <a:r>
              <a:rPr lang="en-US" sz="1200" dirty="0" err="1"/>
              <a:t>PSA</a:t>
            </a:r>
            <a:r>
              <a:rPr lang="en-US" sz="1200" dirty="0"/>
              <a:t>, prostate-specific antigen.</a:t>
            </a:r>
          </a:p>
        </p:txBody>
      </p:sp>
    </p:spTree>
    <p:extLst>
      <p:ext uri="{BB962C8B-B14F-4D97-AF65-F5344CB8AC3E}">
        <p14:creationId xmlns:p14="http://schemas.microsoft.com/office/powerpoint/2010/main" val="86098883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50000">
                                          <p:cBhvr additive="base">
                                            <p:cTn id="7" dur="5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2" presetClass="entr" presetSubtype="8" fill="hold" grpId="0" nodeType="afterEffect" p14:presetBounceEnd="50000">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14:bounceEnd="50000">
                                          <p:cBhvr additive="base">
                                            <p:cTn id="18" dur="5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2" presetClass="entr" presetSubtype="8" fill="hold" grpId="0" nodeType="afterEffect" p14:presetBounceEnd="50000">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14:bounceEnd="50000">
                                          <p:cBhvr additive="base">
                                            <p:cTn id="29" dur="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par>
                              <p:cTn id="37" fill="hold">
                                <p:stCondLst>
                                  <p:cond delay="3000"/>
                                </p:stCondLst>
                                <p:childTnLst>
                                  <p:par>
                                    <p:cTn id="38" presetID="2" presetClass="entr" presetSubtype="8" fill="hold" grpId="0" nodeType="afterEffect" p14:presetBounceEnd="50000">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14:bounceEnd="50000">
                                          <p:cBhvr additive="base">
                                            <p:cTn id="40" dur="500" fill="hold"/>
                                            <p:tgtEl>
                                              <p:spTgt spid="20"/>
                                            </p:tgtEl>
                                            <p:attrNameLst>
                                              <p:attrName>ppt_x</p:attrName>
                                            </p:attrNameLst>
                                          </p:cBhvr>
                                          <p:tavLst>
                                            <p:tav tm="0">
                                              <p:val>
                                                <p:strVal val="0-#ppt_w/2"/>
                                              </p:val>
                                            </p:tav>
                                            <p:tav tm="100000">
                                              <p:val>
                                                <p:strVal val="#ppt_x"/>
                                              </p:val>
                                            </p:tav>
                                          </p:tavLst>
                                        </p:anim>
                                        <p:anim calcmode="lin" valueType="num" p14:bounceEnd="50000">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8"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0-#ppt_w/2"/>
                                              </p:val>
                                            </p:tav>
                                            <p:tav tm="100000">
                                              <p:val>
                                                <p:strVal val="#ppt_x"/>
                                              </p:val>
                                            </p:tav>
                                          </p:tavLst>
                                        </p:anim>
                                        <p:anim calcmode="lin" valueType="num">
                                          <p:cBhvr additive="base">
                                            <p:cTn id="30" dur="50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par>
                              <p:cTn id="37" fill="hold">
                                <p:stCondLst>
                                  <p:cond delay="3000"/>
                                </p:stCondLst>
                                <p:childTnLst>
                                  <p:par>
                                    <p:cTn id="38" presetID="2" presetClass="entr" presetSubtype="8"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0-#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fltVal val="0"/>
                                              </p:val>
                                            </p:tav>
                                            <p:tav tm="100000">
                                              <p:val>
                                                <p:strVal val="#ppt_w"/>
                                              </p:val>
                                            </p:tav>
                                          </p:tavLst>
                                        </p:anim>
                                        <p:anim calcmode="lin" valueType="num">
                                          <p:cBhvr>
                                            <p:cTn id="46" dur="500" fill="hold"/>
                                            <p:tgtEl>
                                              <p:spTgt spid="26"/>
                                            </p:tgtEl>
                                            <p:attrNameLst>
                                              <p:attrName>ppt_h</p:attrName>
                                            </p:attrNameLst>
                                          </p:cBhvr>
                                          <p:tavLst>
                                            <p:tav tm="0">
                                              <p:val>
                                                <p:fltVal val="0"/>
                                              </p:val>
                                            </p:tav>
                                            <p:tav tm="100000">
                                              <p:val>
                                                <p:strVal val="#ppt_h"/>
                                              </p:val>
                                            </p:tav>
                                          </p:tavLst>
                                        </p:anim>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8" grpId="0" animBg="1"/>
          <p:bldP spid="23"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US" sz="3200" b="1" dirty="0">
                <a:solidFill>
                  <a:schemeClr val="accent2">
                    <a:lumMod val="50000"/>
                  </a:schemeClr>
                </a:solidFill>
                <a:latin typeface="+mn-lt"/>
              </a:rPr>
              <a:t>Staging and Classification of Prostate Cancer</a:t>
            </a:r>
          </a:p>
        </p:txBody>
      </p:sp>
    </p:spTree>
    <p:extLst>
      <p:ext uri="{BB962C8B-B14F-4D97-AF65-F5344CB8AC3E}">
        <p14:creationId xmlns:p14="http://schemas.microsoft.com/office/powerpoint/2010/main" val="1376955074"/>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5239" y="5900086"/>
            <a:ext cx="5407572" cy="461665"/>
          </a:xfrm>
          <a:prstGeom prst="rect">
            <a:avLst/>
          </a:prstGeom>
          <a:noFill/>
        </p:spPr>
        <p:txBody>
          <a:bodyPr wrap="square" rtlCol="0">
            <a:spAutoFit/>
          </a:bodyPr>
          <a:lstStyle/>
          <a:p>
            <a:pPr defTabSz="457200"/>
            <a:r>
              <a:rPr lang="en-GB" sz="1200" dirty="0">
                <a:solidFill>
                  <a:prstClr val="black"/>
                </a:solidFill>
              </a:rPr>
              <a:t>CT, computed tomography; mpMRI, multiparametric magnetic resonance imaging; PET, positron emission tomography; TRUS, transrectal ultrasound.</a:t>
            </a:r>
          </a:p>
        </p:txBody>
      </p:sp>
      <p:sp>
        <p:nvSpPr>
          <p:cNvPr id="6" name="Title 5"/>
          <p:cNvSpPr>
            <a:spLocks noGrp="1"/>
          </p:cNvSpPr>
          <p:nvPr>
            <p:ph type="title"/>
          </p:nvPr>
        </p:nvSpPr>
        <p:spPr>
          <a:xfrm>
            <a:off x="124461" y="223893"/>
            <a:ext cx="7101839" cy="638348"/>
          </a:xfrm>
        </p:spPr>
        <p:txBody>
          <a:bodyPr>
            <a:normAutofit fontScale="90000"/>
          </a:bodyPr>
          <a:lstStyle/>
          <a:p>
            <a:r>
              <a:rPr lang="en-US" sz="3000" b="1" dirty="0">
                <a:solidFill>
                  <a:schemeClr val="accent2">
                    <a:lumMod val="50000"/>
                  </a:schemeClr>
                </a:solidFill>
                <a:latin typeface="+mn-lt"/>
              </a:rPr>
              <a:t>EAU Guidelines for Prostate Cancer Staging </a:t>
            </a:r>
            <a:endParaRPr lang="en-GB" sz="3000" dirty="0">
              <a:solidFill>
                <a:schemeClr val="accent2">
                  <a:lumMod val="50000"/>
                </a:schemeClr>
              </a:solidFill>
              <a:latin typeface="+mn-lt"/>
            </a:endParaRPr>
          </a:p>
        </p:txBody>
      </p:sp>
      <p:sp>
        <p:nvSpPr>
          <p:cNvPr id="7" name="TextBox 6"/>
          <p:cNvSpPr txBox="1"/>
          <p:nvPr/>
        </p:nvSpPr>
        <p:spPr>
          <a:xfrm>
            <a:off x="0" y="1062160"/>
            <a:ext cx="9144000" cy="338554"/>
          </a:xfrm>
          <a:prstGeom prst="rect">
            <a:avLst/>
          </a:prstGeom>
          <a:noFill/>
        </p:spPr>
        <p:txBody>
          <a:bodyPr wrap="square" rtlCol="0">
            <a:spAutoFit/>
          </a:bodyPr>
          <a:lstStyle/>
          <a:p>
            <a:pPr algn="ctr"/>
            <a:r>
              <a:rPr lang="en-US" sz="1600" b="1" dirty="0"/>
              <a:t>Guidelines for staging of prostate cancer</a:t>
            </a:r>
            <a:r>
              <a:rPr lang="en-US" sz="1600" b="1" baseline="30000" dirty="0"/>
              <a:t>1</a:t>
            </a:r>
          </a:p>
        </p:txBody>
      </p:sp>
      <p:sp>
        <p:nvSpPr>
          <p:cNvPr id="8" name="TextBox 7"/>
          <p:cNvSpPr txBox="1"/>
          <p:nvPr/>
        </p:nvSpPr>
        <p:spPr>
          <a:xfrm>
            <a:off x="7239000" y="6031489"/>
            <a:ext cx="1699504" cy="246221"/>
          </a:xfrm>
          <a:prstGeom prst="rect">
            <a:avLst/>
          </a:prstGeom>
          <a:noFill/>
        </p:spPr>
        <p:txBody>
          <a:bodyPr wrap="none" rtlCol="0">
            <a:spAutoFit/>
          </a:bodyPr>
          <a:lstStyle/>
          <a:p>
            <a:r>
              <a:rPr lang="en-GB" sz="1000" dirty="0"/>
              <a:t>Adapted from Mottet, 2015</a:t>
            </a:r>
            <a:r>
              <a:rPr lang="en-GB" sz="1000" baseline="30000" dirty="0"/>
              <a:t>1</a:t>
            </a:r>
          </a:p>
        </p:txBody>
      </p:sp>
      <p:sp>
        <p:nvSpPr>
          <p:cNvPr id="9" name="Text Box 139"/>
          <p:cNvSpPr txBox="1">
            <a:spLocks noChangeArrowheads="1"/>
          </p:cNvSpPr>
          <p:nvPr/>
        </p:nvSpPr>
        <p:spPr bwMode="auto">
          <a:xfrm>
            <a:off x="88650" y="6376167"/>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solidFill>
                  <a:prstClr val="black"/>
                </a:solidFill>
                <a:latin typeface="+mn-lt"/>
              </a:rPr>
              <a:t>http://uroweb.org/wp-content/uploads/09-Prostate-Cancer_LR.pdf. Accessed April 8, 2016.</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2" name="TextBox 11"/>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1/10</a:t>
            </a:r>
            <a:endParaRPr lang="en-IN" sz="1600" spc="-38" dirty="0">
              <a:solidFill>
                <a:srgbClr val="A7381D"/>
              </a:solidFill>
              <a:ea typeface="+mj-ea"/>
              <a:cs typeface="+mj-cs"/>
            </a:endParaRPr>
          </a:p>
        </p:txBody>
      </p:sp>
      <p:sp>
        <p:nvSpPr>
          <p:cNvPr id="2" name="TextBox 1"/>
          <p:cNvSpPr txBox="1"/>
          <p:nvPr/>
        </p:nvSpPr>
        <p:spPr>
          <a:xfrm>
            <a:off x="3477035" y="1353987"/>
            <a:ext cx="2369971" cy="307777"/>
          </a:xfrm>
          <a:prstGeom prst="rect">
            <a:avLst/>
          </a:prstGeom>
          <a:noFill/>
        </p:spPr>
        <p:txBody>
          <a:bodyPr wrap="square" rtlCol="0">
            <a:spAutoFit/>
          </a:bodyPr>
          <a:lstStyle/>
          <a:p>
            <a:pPr algn="ctr"/>
            <a:r>
              <a:rPr lang="en-GB" sz="1400" b="1" dirty="0"/>
              <a:t>Prostate cancer stage</a:t>
            </a:r>
          </a:p>
        </p:txBody>
      </p:sp>
      <p:sp>
        <p:nvSpPr>
          <p:cNvPr id="22" name="TextBox 21"/>
          <p:cNvSpPr txBox="1"/>
          <p:nvPr/>
        </p:nvSpPr>
        <p:spPr>
          <a:xfrm>
            <a:off x="476970" y="2269253"/>
            <a:ext cx="1826858" cy="523220"/>
          </a:xfrm>
          <a:prstGeom prst="rect">
            <a:avLst/>
          </a:prstGeom>
          <a:noFill/>
        </p:spPr>
        <p:txBody>
          <a:bodyPr wrap="square" rtlCol="0">
            <a:spAutoFit/>
          </a:bodyPr>
          <a:lstStyle/>
          <a:p>
            <a:pPr algn="ctr"/>
            <a:r>
              <a:rPr lang="en-GB" sz="1400" b="1" dirty="0"/>
              <a:t>Any risk group staging</a:t>
            </a:r>
          </a:p>
        </p:txBody>
      </p:sp>
      <p:sp>
        <p:nvSpPr>
          <p:cNvPr id="23" name="TextBox 22"/>
          <p:cNvSpPr txBox="1"/>
          <p:nvPr/>
        </p:nvSpPr>
        <p:spPr>
          <a:xfrm>
            <a:off x="2571070" y="2267105"/>
            <a:ext cx="2009100" cy="523220"/>
          </a:xfrm>
          <a:prstGeom prst="rect">
            <a:avLst/>
          </a:prstGeom>
          <a:noFill/>
        </p:spPr>
        <p:txBody>
          <a:bodyPr wrap="square" rtlCol="0">
            <a:spAutoFit/>
          </a:bodyPr>
          <a:lstStyle/>
          <a:p>
            <a:pPr algn="ctr"/>
            <a:r>
              <a:rPr lang="en-GB" sz="1400" b="1" dirty="0"/>
              <a:t>Low-risk localised prostate cancer</a:t>
            </a:r>
          </a:p>
        </p:txBody>
      </p:sp>
      <p:sp>
        <p:nvSpPr>
          <p:cNvPr id="24" name="TextBox 23"/>
          <p:cNvSpPr txBox="1"/>
          <p:nvPr/>
        </p:nvSpPr>
        <p:spPr>
          <a:xfrm>
            <a:off x="4507268" y="2264957"/>
            <a:ext cx="2009544" cy="523220"/>
          </a:xfrm>
          <a:prstGeom prst="rect">
            <a:avLst/>
          </a:prstGeom>
          <a:noFill/>
        </p:spPr>
        <p:txBody>
          <a:bodyPr wrap="square" rtlCol="0">
            <a:spAutoFit/>
          </a:bodyPr>
          <a:lstStyle/>
          <a:p>
            <a:pPr algn="ctr"/>
            <a:r>
              <a:rPr lang="en-GB" sz="1400" b="1" dirty="0"/>
              <a:t>Intermediate-risk prostate cancer</a:t>
            </a:r>
          </a:p>
        </p:txBody>
      </p:sp>
      <p:sp>
        <p:nvSpPr>
          <p:cNvPr id="25" name="TextBox 24"/>
          <p:cNvSpPr txBox="1"/>
          <p:nvPr/>
        </p:nvSpPr>
        <p:spPr>
          <a:xfrm>
            <a:off x="6383516" y="2262809"/>
            <a:ext cx="2659100" cy="738664"/>
          </a:xfrm>
          <a:prstGeom prst="rect">
            <a:avLst/>
          </a:prstGeom>
          <a:noFill/>
        </p:spPr>
        <p:txBody>
          <a:bodyPr wrap="square" rtlCol="0">
            <a:spAutoFit/>
          </a:bodyPr>
          <a:lstStyle/>
          <a:p>
            <a:pPr algn="ctr"/>
            <a:r>
              <a:rPr lang="en-GB" sz="1400" b="1" dirty="0"/>
              <a:t>High-risk localised prostate cancer/high-risk locally advanced prostate cancer</a:t>
            </a:r>
          </a:p>
        </p:txBody>
      </p:sp>
      <p:cxnSp>
        <p:nvCxnSpPr>
          <p:cNvPr id="69" name="Straight Arrow Connector 68"/>
          <p:cNvCxnSpPr/>
          <p:nvPr/>
        </p:nvCxnSpPr>
        <p:spPr>
          <a:xfrm>
            <a:off x="7733844"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512040"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575620"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1390399" y="2976868"/>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585480"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371600" y="1665829"/>
            <a:ext cx="3288289" cy="603424"/>
            <a:chOff x="1371600" y="1665829"/>
            <a:chExt cx="3288289" cy="603424"/>
          </a:xfrm>
        </p:grpSpPr>
        <p:cxnSp>
          <p:nvCxnSpPr>
            <p:cNvPr id="101" name="Straight Arrow Connector 100"/>
            <p:cNvCxnSpPr/>
            <p:nvPr/>
          </p:nvCxnSpPr>
          <p:spPr>
            <a:xfrm>
              <a:off x="1390399" y="1970763"/>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371600" y="1665829"/>
              <a:ext cx="3288289" cy="298490"/>
              <a:chOff x="1371600" y="1665829"/>
              <a:chExt cx="3288289" cy="298490"/>
            </a:xfrm>
          </p:grpSpPr>
          <p:cxnSp>
            <p:nvCxnSpPr>
              <p:cNvPr id="17" name="Straight Connector 16"/>
              <p:cNvCxnSpPr/>
              <p:nvPr/>
            </p:nvCxnSpPr>
            <p:spPr>
              <a:xfrm>
                <a:off x="1371600" y="1964319"/>
                <a:ext cx="3288289"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4646787" y="166582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Rounded Rectangle 29"/>
          <p:cNvSpPr/>
          <p:nvPr/>
        </p:nvSpPr>
        <p:spPr>
          <a:xfrm>
            <a:off x="259101" y="3357228"/>
            <a:ext cx="2262596" cy="2496723"/>
          </a:xfrm>
          <a:prstGeom prst="roundRect">
            <a:avLst>
              <a:gd name="adj" fmla="val 8191"/>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109728"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Additional imaging if patient management changed</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CT/TRUS not to be used for local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PET-scan not to be used for up-front staging</a:t>
            </a:r>
          </a:p>
        </p:txBody>
      </p:sp>
      <p:sp>
        <p:nvSpPr>
          <p:cNvPr id="44" name="Rounded Rectangle 43"/>
          <p:cNvSpPr/>
          <p:nvPr/>
        </p:nvSpPr>
        <p:spPr>
          <a:xfrm>
            <a:off x="2692222" y="3384683"/>
            <a:ext cx="1766797" cy="995749"/>
          </a:xfrm>
          <a:prstGeom prst="roundRect">
            <a:avLst>
              <a:gd name="adj" fmla="val 1577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No </a:t>
            </a:r>
            <a:r>
              <a:rPr lang="en-US" sz="1400" dirty="0" smtClean="0">
                <a:solidFill>
                  <a:schemeClr val="bg1"/>
                </a:solidFill>
              </a:rPr>
              <a:t>additional imaging</a:t>
            </a:r>
            <a:endParaRPr lang="en-US" sz="1400" dirty="0">
              <a:solidFill>
                <a:schemeClr val="bg1"/>
              </a:solidFill>
            </a:endParaRPr>
          </a:p>
        </p:txBody>
      </p:sp>
      <p:sp>
        <p:nvSpPr>
          <p:cNvPr id="57" name="Rounded Rectangle 56"/>
          <p:cNvSpPr/>
          <p:nvPr/>
        </p:nvSpPr>
        <p:spPr>
          <a:xfrm>
            <a:off x="4659889" y="3338495"/>
            <a:ext cx="1712296" cy="1544479"/>
          </a:xfrm>
          <a:prstGeom prst="roundRect">
            <a:avLst>
              <a:gd name="adj" fmla="val 1180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Bone scan </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Cross-sectional imaging</a:t>
            </a:r>
          </a:p>
        </p:txBody>
      </p:sp>
      <p:sp>
        <p:nvSpPr>
          <p:cNvPr id="58" name="Rounded Rectangle 57"/>
          <p:cNvSpPr/>
          <p:nvPr/>
        </p:nvSpPr>
        <p:spPr>
          <a:xfrm>
            <a:off x="6573056" y="3359130"/>
            <a:ext cx="2321576" cy="2500610"/>
          </a:xfrm>
          <a:prstGeom prst="roundRect">
            <a:avLst>
              <a:gd name="adj" fmla="val 8885"/>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spAutoFit/>
          </a:bodyPr>
          <a:lstStyle/>
          <a:p>
            <a:pPr>
              <a:spcBef>
                <a:spcPts val="600"/>
              </a:spcBef>
              <a:buClr>
                <a:schemeClr val="bg1"/>
              </a:buClr>
              <a:buSzPct val="100000"/>
              <a:defRPr/>
            </a:pPr>
            <a:r>
              <a:rPr lang="en-GB" sz="1400" b="1" kern="0" dirty="0">
                <a:solidFill>
                  <a:schemeClr val="bg1"/>
                </a:solidFill>
              </a:rPr>
              <a:t>Guidelines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Prostate </a:t>
            </a:r>
            <a:r>
              <a:rPr lang="en-US" sz="1400" dirty="0" err="1">
                <a:solidFill>
                  <a:schemeClr val="bg1"/>
                </a:solidFill>
              </a:rPr>
              <a:t>mpMRI</a:t>
            </a:r>
            <a:r>
              <a:rPr lang="en-US" sz="1400" dirty="0">
                <a:solidFill>
                  <a:schemeClr val="bg1"/>
                </a:solidFill>
              </a:rPr>
              <a:t> for local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CT/MRI and bone scan for up-front staging</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PET-scan not to be used for up-front staging</a:t>
            </a:r>
          </a:p>
        </p:txBody>
      </p:sp>
      <p:grpSp>
        <p:nvGrpSpPr>
          <p:cNvPr id="27" name="Group 26"/>
          <p:cNvGrpSpPr/>
          <p:nvPr/>
        </p:nvGrpSpPr>
        <p:grpSpPr>
          <a:xfrm>
            <a:off x="4659889" y="1964319"/>
            <a:ext cx="860283" cy="298490"/>
            <a:chOff x="4659889" y="1964319"/>
            <a:chExt cx="852151" cy="298490"/>
          </a:xfrm>
        </p:grpSpPr>
        <p:cxnSp>
          <p:nvCxnSpPr>
            <p:cNvPr id="99" name="Straight Arrow Connector 98"/>
            <p:cNvCxnSpPr/>
            <p:nvPr/>
          </p:nvCxnSpPr>
          <p:spPr>
            <a:xfrm>
              <a:off x="5510149"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659889" y="1964319"/>
              <a:ext cx="852151"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483773" y="1964319"/>
            <a:ext cx="2250071" cy="298490"/>
            <a:chOff x="5483773" y="1964319"/>
            <a:chExt cx="2250071" cy="298490"/>
          </a:xfrm>
        </p:grpSpPr>
        <p:cxnSp>
          <p:nvCxnSpPr>
            <p:cNvPr id="14" name="Straight Arrow Connector 13"/>
            <p:cNvCxnSpPr/>
            <p:nvPr/>
          </p:nvCxnSpPr>
          <p:spPr>
            <a:xfrm>
              <a:off x="7715253" y="1964319"/>
              <a:ext cx="0" cy="298490"/>
            </a:xfrm>
            <a:prstGeom prst="straightConnector1">
              <a:avLst/>
            </a:prstGeom>
            <a:ln w="38100">
              <a:solidFill>
                <a:srgbClr val="EA553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83773" y="1964319"/>
              <a:ext cx="2250071" cy="0"/>
            </a:xfrm>
            <a:prstGeom prst="line">
              <a:avLst/>
            </a:prstGeom>
            <a:ln w="38100">
              <a:solidFill>
                <a:srgbClr val="EA553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17964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fade">
                                      <p:cBhvr>
                                        <p:cTn id="35" dur="500"/>
                                        <p:tgtEl>
                                          <p:spTgt spid="9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4" grpId="0"/>
      <p:bldP spid="25" grpId="0"/>
      <p:bldP spid="30" grpId="0" animBg="1"/>
      <p:bldP spid="44" grpId="0" animBg="1"/>
      <p:bldP spid="57" grpId="0" animBg="1"/>
      <p:bldP spid="5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61" y="286656"/>
            <a:ext cx="7101839" cy="638348"/>
          </a:xfrm>
        </p:spPr>
        <p:txBody>
          <a:bodyPr>
            <a:noAutofit/>
          </a:bodyPr>
          <a:lstStyle/>
          <a:p>
            <a:r>
              <a:rPr lang="en-US" sz="3000" b="1" dirty="0">
                <a:solidFill>
                  <a:schemeClr val="accent2">
                    <a:lumMod val="50000"/>
                  </a:schemeClr>
                </a:solidFill>
                <a:latin typeface="+mn-lt"/>
              </a:rPr>
              <a:t>Prostate Cancer Staging: Tumour, Node, Metastasis Classification</a:t>
            </a:r>
          </a:p>
        </p:txBody>
      </p:sp>
      <p:sp>
        <p:nvSpPr>
          <p:cNvPr id="7" name="TextBox 6"/>
          <p:cNvSpPr txBox="1"/>
          <p:nvPr/>
        </p:nvSpPr>
        <p:spPr>
          <a:xfrm>
            <a:off x="475990" y="1050966"/>
            <a:ext cx="8210810" cy="338554"/>
          </a:xfrm>
          <a:prstGeom prst="rect">
            <a:avLst/>
          </a:prstGeom>
          <a:noFill/>
        </p:spPr>
        <p:txBody>
          <a:bodyPr wrap="square" rtlCol="0">
            <a:spAutoFit/>
          </a:bodyPr>
          <a:lstStyle/>
          <a:p>
            <a:pPr algn="ctr"/>
            <a:r>
              <a:rPr lang="en-US" sz="1600" b="1" dirty="0"/>
              <a:t>TNM classification of prostate cancer</a:t>
            </a:r>
            <a:r>
              <a:rPr lang="en-US" sz="1600" b="1" baseline="30000" dirty="0"/>
              <a:t>1</a:t>
            </a:r>
          </a:p>
        </p:txBody>
      </p:sp>
      <p:sp>
        <p:nvSpPr>
          <p:cNvPr id="8" name="TextBox 7"/>
          <p:cNvSpPr txBox="1"/>
          <p:nvPr/>
        </p:nvSpPr>
        <p:spPr>
          <a:xfrm>
            <a:off x="7226300" y="6042740"/>
            <a:ext cx="2056399" cy="246221"/>
          </a:xfrm>
          <a:prstGeom prst="rect">
            <a:avLst/>
          </a:prstGeom>
          <a:noFill/>
        </p:spPr>
        <p:txBody>
          <a:bodyPr wrap="none" rtlCol="0">
            <a:spAutoFit/>
          </a:bodyPr>
          <a:lstStyle/>
          <a:p>
            <a:r>
              <a:rPr lang="en-GB" sz="1000" dirty="0"/>
              <a:t>Adapted from Mottet, 2015</a:t>
            </a:r>
            <a:r>
              <a:rPr lang="en-GB" sz="1000" baseline="30000" dirty="0"/>
              <a:t>1</a:t>
            </a:r>
          </a:p>
        </p:txBody>
      </p:sp>
      <p:sp>
        <p:nvSpPr>
          <p:cNvPr id="10" name="Text Box 139"/>
          <p:cNvSpPr txBox="1">
            <a:spLocks noChangeArrowheads="1"/>
          </p:cNvSpPr>
          <p:nvPr/>
        </p:nvSpPr>
        <p:spPr bwMode="auto">
          <a:xfrm>
            <a:off x="88650" y="6375146"/>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latin typeface="+mn-lt"/>
              </a:rPr>
              <a:t>http://uroweb.org/wp-content/uploads/09-Prostate-Cancer_LR.pdf. Accessed April 8, 2016.</a:t>
            </a:r>
            <a:endParaRPr lang="en-US" sz="800" dirty="0">
              <a:solidFill>
                <a:prstClr val="black"/>
              </a:solidFill>
              <a:latin typeface="+mn-lt"/>
            </a:endParaRP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2/10</a:t>
            </a:r>
            <a:endParaRPr lang="en-IN" sz="1600" spc="-38" dirty="0">
              <a:solidFill>
                <a:srgbClr val="A7381D"/>
              </a:solidFill>
              <a:ea typeface="+mj-ea"/>
              <a:cs typeface="+mj-cs"/>
            </a:endParaRPr>
          </a:p>
        </p:txBody>
      </p:sp>
      <p:sp>
        <p:nvSpPr>
          <p:cNvPr id="12" name="TextBox 11"/>
          <p:cNvSpPr txBox="1"/>
          <p:nvPr/>
        </p:nvSpPr>
        <p:spPr>
          <a:xfrm>
            <a:off x="172764" y="6160693"/>
            <a:ext cx="5407572" cy="276999"/>
          </a:xfrm>
          <a:prstGeom prst="rect">
            <a:avLst/>
          </a:prstGeom>
          <a:noFill/>
        </p:spPr>
        <p:txBody>
          <a:bodyPr wrap="square" rtlCol="0">
            <a:spAutoFit/>
          </a:bodyPr>
          <a:lstStyle/>
          <a:p>
            <a:pPr defTabSz="457200"/>
            <a:r>
              <a:rPr lang="en-GB" sz="1200" dirty="0">
                <a:solidFill>
                  <a:prstClr val="black"/>
                </a:solidFill>
              </a:rPr>
              <a:t>TNM, tumour, node, metastasis.</a:t>
            </a:r>
          </a:p>
        </p:txBody>
      </p:sp>
      <p:sp>
        <p:nvSpPr>
          <p:cNvPr id="49" name="AutoShape 37"/>
          <p:cNvSpPr>
            <a:spLocks noChangeAspect="1" noChangeArrowheads="1" noTextEdit="1"/>
          </p:cNvSpPr>
          <p:nvPr/>
        </p:nvSpPr>
        <p:spPr bwMode="auto">
          <a:xfrm>
            <a:off x="533400" y="1516063"/>
            <a:ext cx="4686300"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3" name="Group 112"/>
          <p:cNvGrpSpPr/>
          <p:nvPr/>
        </p:nvGrpSpPr>
        <p:grpSpPr>
          <a:xfrm>
            <a:off x="5451475" y="1501775"/>
            <a:ext cx="3424238" cy="1798638"/>
            <a:chOff x="5324475" y="1501775"/>
            <a:chExt cx="3424238" cy="1798638"/>
          </a:xfrm>
          <a:effectLst>
            <a:outerShdw blurRad="114300" dist="76200" dir="5400000" algn="ctr" rotWithShape="0">
              <a:srgbClr val="000000">
                <a:alpha val="29000"/>
              </a:srgbClr>
            </a:outerShdw>
          </a:effectLst>
        </p:grpSpPr>
        <p:sp>
          <p:nvSpPr>
            <p:cNvPr id="82" name="AutoShape 71"/>
            <p:cNvSpPr>
              <a:spLocks noChangeAspect="1" noChangeArrowheads="1" noTextEdit="1"/>
            </p:cNvSpPr>
            <p:nvPr/>
          </p:nvSpPr>
          <p:spPr bwMode="auto">
            <a:xfrm>
              <a:off x="5327650" y="1501775"/>
              <a:ext cx="3421063"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Line 73"/>
            <p:cNvSpPr>
              <a:spLocks noChangeShapeType="1"/>
            </p:cNvSpPr>
            <p:nvPr/>
          </p:nvSpPr>
          <p:spPr bwMode="auto">
            <a:xfrm>
              <a:off x="5324475" y="2038350"/>
              <a:ext cx="342106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4"/>
            <p:cNvSpPr>
              <a:spLocks/>
            </p:cNvSpPr>
            <p:nvPr/>
          </p:nvSpPr>
          <p:spPr bwMode="auto">
            <a:xfrm>
              <a:off x="5324475" y="1501775"/>
              <a:ext cx="3417888" cy="403742"/>
            </a:xfrm>
            <a:custGeom>
              <a:avLst/>
              <a:gdLst>
                <a:gd name="T0" fmla="*/ 1043 w 1100"/>
                <a:gd name="T1" fmla="*/ 0 h 173"/>
                <a:gd name="T2" fmla="*/ 57 w 1100"/>
                <a:gd name="T3" fmla="*/ 0 h 173"/>
                <a:gd name="T4" fmla="*/ 0 w 1100"/>
                <a:gd name="T5" fmla="*/ 57 h 173"/>
                <a:gd name="T6" fmla="*/ 0 w 1100"/>
                <a:gd name="T7" fmla="*/ 173 h 173"/>
                <a:gd name="T8" fmla="*/ 1100 w 1100"/>
                <a:gd name="T9" fmla="*/ 173 h 173"/>
                <a:gd name="T10" fmla="*/ 1100 w 1100"/>
                <a:gd name="T11" fmla="*/ 57 h 173"/>
                <a:gd name="T12" fmla="*/ 1043 w 11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100" h="173">
                  <a:moveTo>
                    <a:pt x="1043" y="0"/>
                  </a:moveTo>
                  <a:cubicBezTo>
                    <a:pt x="57" y="0"/>
                    <a:pt x="57" y="0"/>
                    <a:pt x="57" y="0"/>
                  </a:cubicBezTo>
                  <a:cubicBezTo>
                    <a:pt x="26" y="0"/>
                    <a:pt x="0" y="25"/>
                    <a:pt x="0" y="57"/>
                  </a:cubicBezTo>
                  <a:cubicBezTo>
                    <a:pt x="0" y="173"/>
                    <a:pt x="0" y="173"/>
                    <a:pt x="0" y="173"/>
                  </a:cubicBezTo>
                  <a:cubicBezTo>
                    <a:pt x="1100" y="173"/>
                    <a:pt x="1100" y="173"/>
                    <a:pt x="1100" y="173"/>
                  </a:cubicBezTo>
                  <a:cubicBezTo>
                    <a:pt x="1100" y="57"/>
                    <a:pt x="1100" y="57"/>
                    <a:pt x="1100" y="57"/>
                  </a:cubicBezTo>
                  <a:cubicBezTo>
                    <a:pt x="1100" y="25"/>
                    <a:pt x="1075" y="0"/>
                    <a:pt x="104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5"/>
            <p:cNvSpPr>
              <a:spLocks/>
            </p:cNvSpPr>
            <p:nvPr/>
          </p:nvSpPr>
          <p:spPr bwMode="auto">
            <a:xfrm>
              <a:off x="5324475" y="1900754"/>
              <a:ext cx="3417888" cy="1399659"/>
            </a:xfrm>
            <a:custGeom>
              <a:avLst/>
              <a:gdLst>
                <a:gd name="T0" fmla="*/ 1100 w 1100"/>
                <a:gd name="T1" fmla="*/ 0 h 397"/>
                <a:gd name="T2" fmla="*/ 1100 w 1100"/>
                <a:gd name="T3" fmla="*/ 340 h 397"/>
                <a:gd name="T4" fmla="*/ 1043 w 1100"/>
                <a:gd name="T5" fmla="*/ 397 h 397"/>
                <a:gd name="T6" fmla="*/ 57 w 1100"/>
                <a:gd name="T7" fmla="*/ 397 h 397"/>
                <a:gd name="T8" fmla="*/ 0 w 1100"/>
                <a:gd name="T9" fmla="*/ 340 h 397"/>
                <a:gd name="T10" fmla="*/ 0 w 1100"/>
                <a:gd name="T11" fmla="*/ 0 h 397"/>
                <a:gd name="T12" fmla="*/ 1100 w 1100"/>
                <a:gd name="T13" fmla="*/ 0 h 397"/>
              </a:gdLst>
              <a:ahLst/>
              <a:cxnLst>
                <a:cxn ang="0">
                  <a:pos x="T0" y="T1"/>
                </a:cxn>
                <a:cxn ang="0">
                  <a:pos x="T2" y="T3"/>
                </a:cxn>
                <a:cxn ang="0">
                  <a:pos x="T4" y="T5"/>
                </a:cxn>
                <a:cxn ang="0">
                  <a:pos x="T6" y="T7"/>
                </a:cxn>
                <a:cxn ang="0">
                  <a:pos x="T8" y="T9"/>
                </a:cxn>
                <a:cxn ang="0">
                  <a:pos x="T10" y="T11"/>
                </a:cxn>
                <a:cxn ang="0">
                  <a:pos x="T12" y="T13"/>
                </a:cxn>
              </a:cxnLst>
              <a:rect l="0" t="0" r="r" b="b"/>
              <a:pathLst>
                <a:path w="1100" h="397">
                  <a:moveTo>
                    <a:pt x="1100" y="0"/>
                  </a:moveTo>
                  <a:cubicBezTo>
                    <a:pt x="1100" y="340"/>
                    <a:pt x="1100" y="340"/>
                    <a:pt x="1100" y="340"/>
                  </a:cubicBezTo>
                  <a:cubicBezTo>
                    <a:pt x="1100" y="372"/>
                    <a:pt x="1075" y="397"/>
                    <a:pt x="1043" y="397"/>
                  </a:cubicBezTo>
                  <a:cubicBezTo>
                    <a:pt x="57" y="397"/>
                    <a:pt x="57" y="397"/>
                    <a:pt x="57" y="397"/>
                  </a:cubicBezTo>
                  <a:cubicBezTo>
                    <a:pt x="26" y="397"/>
                    <a:pt x="0" y="372"/>
                    <a:pt x="0" y="340"/>
                  </a:cubicBezTo>
                  <a:cubicBezTo>
                    <a:pt x="0" y="0"/>
                    <a:pt x="0" y="0"/>
                    <a:pt x="0" y="0"/>
                  </a:cubicBezTo>
                  <a:lnTo>
                    <a:pt x="1100"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76"/>
            <p:cNvSpPr>
              <a:spLocks noChangeShapeType="1"/>
            </p:cNvSpPr>
            <p:nvPr/>
          </p:nvSpPr>
          <p:spPr bwMode="auto">
            <a:xfrm>
              <a:off x="5324475" y="2566988"/>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p:cNvSpPr>
              <a:spLocks noChangeShapeType="1"/>
            </p:cNvSpPr>
            <p:nvPr/>
          </p:nvSpPr>
          <p:spPr bwMode="auto">
            <a:xfrm>
              <a:off x="5324475" y="2930525"/>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6"/>
            <p:cNvSpPr>
              <a:spLocks noChangeShapeType="1"/>
            </p:cNvSpPr>
            <p:nvPr/>
          </p:nvSpPr>
          <p:spPr bwMode="auto">
            <a:xfrm>
              <a:off x="5324475" y="1900754"/>
              <a:ext cx="34178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13"/>
          <p:cNvGrpSpPr/>
          <p:nvPr/>
        </p:nvGrpSpPr>
        <p:grpSpPr>
          <a:xfrm>
            <a:off x="5454650" y="3607882"/>
            <a:ext cx="3424238" cy="2392890"/>
            <a:chOff x="5327650" y="3495675"/>
            <a:chExt cx="3424238" cy="2539538"/>
          </a:xfrm>
          <a:effectLst>
            <a:outerShdw blurRad="114300" dist="76200" dir="5400000" algn="ctr" rotWithShape="0">
              <a:srgbClr val="000000">
                <a:alpha val="29000"/>
              </a:srgbClr>
            </a:outerShdw>
          </a:effectLst>
        </p:grpSpPr>
        <p:sp>
          <p:nvSpPr>
            <p:cNvPr id="96" name="AutoShape 86"/>
            <p:cNvSpPr>
              <a:spLocks noChangeAspect="1" noChangeArrowheads="1" noTextEdit="1"/>
            </p:cNvSpPr>
            <p:nvPr/>
          </p:nvSpPr>
          <p:spPr bwMode="auto">
            <a:xfrm>
              <a:off x="5327650" y="3495675"/>
              <a:ext cx="3421063"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Line 88"/>
            <p:cNvSpPr>
              <a:spLocks noChangeShapeType="1"/>
            </p:cNvSpPr>
            <p:nvPr/>
          </p:nvSpPr>
          <p:spPr bwMode="auto">
            <a:xfrm>
              <a:off x="5330825" y="4030663"/>
              <a:ext cx="3421063" cy="0"/>
            </a:xfrm>
            <a:prstGeom prst="line">
              <a:avLst/>
            </a:prstGeom>
            <a:noFill/>
            <a:ln w="1111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9"/>
            <p:cNvSpPr>
              <a:spLocks/>
            </p:cNvSpPr>
            <p:nvPr/>
          </p:nvSpPr>
          <p:spPr bwMode="auto">
            <a:xfrm>
              <a:off x="5330825" y="3495676"/>
              <a:ext cx="3417888" cy="417514"/>
            </a:xfrm>
            <a:custGeom>
              <a:avLst/>
              <a:gdLst>
                <a:gd name="T0" fmla="*/ 1043 w 1100"/>
                <a:gd name="T1" fmla="*/ 0 h 173"/>
                <a:gd name="T2" fmla="*/ 57 w 1100"/>
                <a:gd name="T3" fmla="*/ 0 h 173"/>
                <a:gd name="T4" fmla="*/ 0 w 1100"/>
                <a:gd name="T5" fmla="*/ 57 h 173"/>
                <a:gd name="T6" fmla="*/ 0 w 1100"/>
                <a:gd name="T7" fmla="*/ 173 h 173"/>
                <a:gd name="T8" fmla="*/ 1100 w 1100"/>
                <a:gd name="T9" fmla="*/ 173 h 173"/>
                <a:gd name="T10" fmla="*/ 1100 w 1100"/>
                <a:gd name="T11" fmla="*/ 57 h 173"/>
                <a:gd name="T12" fmla="*/ 1043 w 11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100" h="173">
                  <a:moveTo>
                    <a:pt x="1043" y="0"/>
                  </a:moveTo>
                  <a:cubicBezTo>
                    <a:pt x="57" y="0"/>
                    <a:pt x="57" y="0"/>
                    <a:pt x="57" y="0"/>
                  </a:cubicBezTo>
                  <a:cubicBezTo>
                    <a:pt x="26" y="0"/>
                    <a:pt x="0" y="25"/>
                    <a:pt x="0" y="57"/>
                  </a:cubicBezTo>
                  <a:cubicBezTo>
                    <a:pt x="0" y="173"/>
                    <a:pt x="0" y="173"/>
                    <a:pt x="0" y="173"/>
                  </a:cubicBezTo>
                  <a:cubicBezTo>
                    <a:pt x="1100" y="173"/>
                    <a:pt x="1100" y="173"/>
                    <a:pt x="1100" y="173"/>
                  </a:cubicBezTo>
                  <a:cubicBezTo>
                    <a:pt x="1100" y="57"/>
                    <a:pt x="1100" y="57"/>
                    <a:pt x="1100" y="57"/>
                  </a:cubicBezTo>
                  <a:cubicBezTo>
                    <a:pt x="1100" y="25"/>
                    <a:pt x="1075" y="0"/>
                    <a:pt x="104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0"/>
            <p:cNvSpPr>
              <a:spLocks/>
            </p:cNvSpPr>
            <p:nvPr/>
          </p:nvSpPr>
          <p:spPr bwMode="auto">
            <a:xfrm>
              <a:off x="5330825" y="3913191"/>
              <a:ext cx="3417888" cy="2122022"/>
            </a:xfrm>
            <a:custGeom>
              <a:avLst/>
              <a:gdLst>
                <a:gd name="T0" fmla="*/ 1100 w 1100"/>
                <a:gd name="T1" fmla="*/ 0 h 529"/>
                <a:gd name="T2" fmla="*/ 1100 w 1100"/>
                <a:gd name="T3" fmla="*/ 472 h 529"/>
                <a:gd name="T4" fmla="*/ 1043 w 1100"/>
                <a:gd name="T5" fmla="*/ 529 h 529"/>
                <a:gd name="T6" fmla="*/ 57 w 1100"/>
                <a:gd name="T7" fmla="*/ 529 h 529"/>
                <a:gd name="T8" fmla="*/ 0 w 1100"/>
                <a:gd name="T9" fmla="*/ 472 h 529"/>
                <a:gd name="T10" fmla="*/ 0 w 1100"/>
                <a:gd name="T11" fmla="*/ 0 h 529"/>
                <a:gd name="T12" fmla="*/ 1100 w 1100"/>
                <a:gd name="T13" fmla="*/ 0 h 529"/>
              </a:gdLst>
              <a:ahLst/>
              <a:cxnLst>
                <a:cxn ang="0">
                  <a:pos x="T0" y="T1"/>
                </a:cxn>
                <a:cxn ang="0">
                  <a:pos x="T2" y="T3"/>
                </a:cxn>
                <a:cxn ang="0">
                  <a:pos x="T4" y="T5"/>
                </a:cxn>
                <a:cxn ang="0">
                  <a:pos x="T6" y="T7"/>
                </a:cxn>
                <a:cxn ang="0">
                  <a:pos x="T8" y="T9"/>
                </a:cxn>
                <a:cxn ang="0">
                  <a:pos x="T10" y="T11"/>
                </a:cxn>
                <a:cxn ang="0">
                  <a:pos x="T12" y="T13"/>
                </a:cxn>
              </a:cxnLst>
              <a:rect l="0" t="0" r="r" b="b"/>
              <a:pathLst>
                <a:path w="1100" h="529">
                  <a:moveTo>
                    <a:pt x="1100" y="0"/>
                  </a:moveTo>
                  <a:cubicBezTo>
                    <a:pt x="1100" y="472"/>
                    <a:pt x="1100" y="472"/>
                    <a:pt x="1100" y="472"/>
                  </a:cubicBezTo>
                  <a:cubicBezTo>
                    <a:pt x="1100" y="504"/>
                    <a:pt x="1075" y="529"/>
                    <a:pt x="1043" y="529"/>
                  </a:cubicBezTo>
                  <a:cubicBezTo>
                    <a:pt x="57" y="529"/>
                    <a:pt x="57" y="529"/>
                    <a:pt x="57" y="529"/>
                  </a:cubicBezTo>
                  <a:cubicBezTo>
                    <a:pt x="26" y="529"/>
                    <a:pt x="0" y="504"/>
                    <a:pt x="0" y="472"/>
                  </a:cubicBezTo>
                  <a:cubicBezTo>
                    <a:pt x="0" y="0"/>
                    <a:pt x="0" y="0"/>
                    <a:pt x="0" y="0"/>
                  </a:cubicBezTo>
                  <a:lnTo>
                    <a:pt x="1100"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91"/>
            <p:cNvSpPr>
              <a:spLocks noChangeShapeType="1"/>
            </p:cNvSpPr>
            <p:nvPr/>
          </p:nvSpPr>
          <p:spPr bwMode="auto">
            <a:xfrm>
              <a:off x="5330825" y="4497388"/>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p:cNvSpPr>
              <a:spLocks noChangeShapeType="1"/>
            </p:cNvSpPr>
            <p:nvPr/>
          </p:nvSpPr>
          <p:spPr bwMode="auto">
            <a:xfrm>
              <a:off x="5330825" y="4840288"/>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1"/>
            <p:cNvSpPr>
              <a:spLocks noChangeShapeType="1"/>
            </p:cNvSpPr>
            <p:nvPr/>
          </p:nvSpPr>
          <p:spPr bwMode="auto">
            <a:xfrm>
              <a:off x="5330825" y="3913190"/>
              <a:ext cx="3417888"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76861" y="1516063"/>
            <a:ext cx="5044920" cy="4649788"/>
            <a:chOff x="124461" y="1516063"/>
            <a:chExt cx="5044920" cy="4649788"/>
          </a:xfrm>
          <a:effectLst>
            <a:outerShdw blurRad="114300" dist="76200" dir="5400000" algn="ctr" rotWithShape="0">
              <a:srgbClr val="000000">
                <a:alpha val="29000"/>
              </a:srgbClr>
            </a:outerShdw>
          </a:effectLst>
        </p:grpSpPr>
        <p:sp>
          <p:nvSpPr>
            <p:cNvPr id="51" name="Freeform 40"/>
            <p:cNvSpPr>
              <a:spLocks/>
            </p:cNvSpPr>
            <p:nvPr/>
          </p:nvSpPr>
          <p:spPr bwMode="auto">
            <a:xfrm>
              <a:off x="124461" y="1516063"/>
              <a:ext cx="5044920" cy="396875"/>
            </a:xfrm>
            <a:custGeom>
              <a:avLst/>
              <a:gdLst>
                <a:gd name="T0" fmla="*/ 1451 w 1508"/>
                <a:gd name="T1" fmla="*/ 0 h 173"/>
                <a:gd name="T2" fmla="*/ 57 w 1508"/>
                <a:gd name="T3" fmla="*/ 0 h 173"/>
                <a:gd name="T4" fmla="*/ 0 w 1508"/>
                <a:gd name="T5" fmla="*/ 57 h 173"/>
                <a:gd name="T6" fmla="*/ 0 w 1508"/>
                <a:gd name="T7" fmla="*/ 173 h 173"/>
                <a:gd name="T8" fmla="*/ 1508 w 1508"/>
                <a:gd name="T9" fmla="*/ 173 h 173"/>
                <a:gd name="T10" fmla="*/ 1508 w 1508"/>
                <a:gd name="T11" fmla="*/ 57 h 173"/>
                <a:gd name="T12" fmla="*/ 1451 w 1508"/>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508" h="173">
                  <a:moveTo>
                    <a:pt x="1451" y="0"/>
                  </a:moveTo>
                  <a:cubicBezTo>
                    <a:pt x="57" y="0"/>
                    <a:pt x="57" y="0"/>
                    <a:pt x="57" y="0"/>
                  </a:cubicBezTo>
                  <a:cubicBezTo>
                    <a:pt x="26" y="0"/>
                    <a:pt x="0" y="25"/>
                    <a:pt x="0" y="57"/>
                  </a:cubicBezTo>
                  <a:cubicBezTo>
                    <a:pt x="0" y="173"/>
                    <a:pt x="0" y="173"/>
                    <a:pt x="0" y="173"/>
                  </a:cubicBezTo>
                  <a:cubicBezTo>
                    <a:pt x="1508" y="173"/>
                    <a:pt x="1508" y="173"/>
                    <a:pt x="1508" y="173"/>
                  </a:cubicBezTo>
                  <a:cubicBezTo>
                    <a:pt x="1508" y="57"/>
                    <a:pt x="1508" y="57"/>
                    <a:pt x="1508" y="57"/>
                  </a:cubicBezTo>
                  <a:cubicBezTo>
                    <a:pt x="1508" y="25"/>
                    <a:pt x="1483" y="0"/>
                    <a:pt x="1451"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1"/>
            <p:cNvSpPr>
              <a:spLocks/>
            </p:cNvSpPr>
            <p:nvPr/>
          </p:nvSpPr>
          <p:spPr bwMode="auto">
            <a:xfrm>
              <a:off x="124461" y="1912939"/>
              <a:ext cx="5044920" cy="4252912"/>
            </a:xfrm>
            <a:custGeom>
              <a:avLst/>
              <a:gdLst>
                <a:gd name="T0" fmla="*/ 1508 w 1508"/>
                <a:gd name="T1" fmla="*/ 0 h 1317"/>
                <a:gd name="T2" fmla="*/ 1508 w 1508"/>
                <a:gd name="T3" fmla="*/ 1260 h 1317"/>
                <a:gd name="T4" fmla="*/ 1451 w 1508"/>
                <a:gd name="T5" fmla="*/ 1317 h 1317"/>
                <a:gd name="T6" fmla="*/ 57 w 1508"/>
                <a:gd name="T7" fmla="*/ 1317 h 1317"/>
                <a:gd name="T8" fmla="*/ 0 w 1508"/>
                <a:gd name="T9" fmla="*/ 1260 h 1317"/>
                <a:gd name="T10" fmla="*/ 0 w 1508"/>
                <a:gd name="T11" fmla="*/ 0 h 1317"/>
                <a:gd name="T12" fmla="*/ 1508 w 1508"/>
                <a:gd name="T13" fmla="*/ 0 h 1317"/>
              </a:gdLst>
              <a:ahLst/>
              <a:cxnLst>
                <a:cxn ang="0">
                  <a:pos x="T0" y="T1"/>
                </a:cxn>
                <a:cxn ang="0">
                  <a:pos x="T2" y="T3"/>
                </a:cxn>
                <a:cxn ang="0">
                  <a:pos x="T4" y="T5"/>
                </a:cxn>
                <a:cxn ang="0">
                  <a:pos x="T6" y="T7"/>
                </a:cxn>
                <a:cxn ang="0">
                  <a:pos x="T8" y="T9"/>
                </a:cxn>
                <a:cxn ang="0">
                  <a:pos x="T10" y="T11"/>
                </a:cxn>
                <a:cxn ang="0">
                  <a:pos x="T12" y="T13"/>
                </a:cxn>
              </a:cxnLst>
              <a:rect l="0" t="0" r="r" b="b"/>
              <a:pathLst>
                <a:path w="1508" h="1317">
                  <a:moveTo>
                    <a:pt x="1508" y="0"/>
                  </a:moveTo>
                  <a:cubicBezTo>
                    <a:pt x="1508" y="1260"/>
                    <a:pt x="1508" y="1260"/>
                    <a:pt x="1508" y="1260"/>
                  </a:cubicBezTo>
                  <a:cubicBezTo>
                    <a:pt x="1508" y="1292"/>
                    <a:pt x="1483" y="1317"/>
                    <a:pt x="1451" y="1317"/>
                  </a:cubicBezTo>
                  <a:cubicBezTo>
                    <a:pt x="57" y="1317"/>
                    <a:pt x="57" y="1317"/>
                    <a:pt x="57" y="1317"/>
                  </a:cubicBezTo>
                  <a:cubicBezTo>
                    <a:pt x="26" y="1317"/>
                    <a:pt x="0" y="1292"/>
                    <a:pt x="0" y="1260"/>
                  </a:cubicBezTo>
                  <a:cubicBezTo>
                    <a:pt x="0" y="0"/>
                    <a:pt x="0" y="0"/>
                    <a:pt x="0" y="0"/>
                  </a:cubicBezTo>
                  <a:lnTo>
                    <a:pt x="1508"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42"/>
            <p:cNvSpPr>
              <a:spLocks noChangeShapeType="1"/>
            </p:cNvSpPr>
            <p:nvPr/>
          </p:nvSpPr>
          <p:spPr bwMode="auto">
            <a:xfrm>
              <a:off x="124461" y="2268538"/>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p:cNvSpPr>
              <a:spLocks noChangeShapeType="1"/>
            </p:cNvSpPr>
            <p:nvPr/>
          </p:nvSpPr>
          <p:spPr bwMode="auto">
            <a:xfrm>
              <a:off x="124461" y="2643188"/>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p:cNvSpPr>
              <a:spLocks noChangeShapeType="1"/>
            </p:cNvSpPr>
            <p:nvPr/>
          </p:nvSpPr>
          <p:spPr bwMode="auto">
            <a:xfrm>
              <a:off x="124461" y="3802063"/>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p:cNvSpPr>
              <a:spLocks noChangeShapeType="1"/>
            </p:cNvSpPr>
            <p:nvPr/>
          </p:nvSpPr>
          <p:spPr bwMode="auto">
            <a:xfrm>
              <a:off x="124461" y="4743967"/>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p:cNvSpPr>
              <a:spLocks noChangeShapeType="1"/>
            </p:cNvSpPr>
            <p:nvPr/>
          </p:nvSpPr>
          <p:spPr bwMode="auto">
            <a:xfrm>
              <a:off x="124461" y="5636142"/>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p:cNvSpPr>
              <a:spLocks noChangeShapeType="1"/>
            </p:cNvSpPr>
            <p:nvPr/>
          </p:nvSpPr>
          <p:spPr bwMode="auto">
            <a:xfrm>
              <a:off x="124461" y="1905517"/>
              <a:ext cx="5044920"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115" name="Group 239"/>
          <p:cNvGraphicFramePr>
            <a:graphicFrameLocks noGrp="1"/>
          </p:cNvGraphicFramePr>
          <p:nvPr>
            <p:extLst>
              <p:ext uri="{D42A27DB-BD31-4B8C-83A1-F6EECF244321}">
                <p14:modId xmlns:p14="http://schemas.microsoft.com/office/powerpoint/2010/main" val="3894540523"/>
              </p:ext>
            </p:extLst>
          </p:nvPr>
        </p:nvGraphicFramePr>
        <p:xfrm>
          <a:off x="5499100" y="1548429"/>
          <a:ext cx="3606800" cy="1737471"/>
        </p:xfrm>
        <a:graphic>
          <a:graphicData uri="http://schemas.openxmlformats.org/drawingml/2006/table">
            <a:tbl>
              <a:tblPr>
                <a:tableStyleId>{2D5ABB26-0587-4C30-8999-92F81FD0307C}</a:tableStyleId>
              </a:tblPr>
              <a:tblGrid>
                <a:gridCol w="457200"/>
                <a:gridCol w="3149600"/>
              </a:tblGrid>
              <a:tr h="357973">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20000"/>
                        </a:spcAft>
                        <a:buClrTx/>
                        <a:buSzTx/>
                        <a:buFont typeface="Arial" charset="0"/>
                        <a:buNone/>
                        <a:tabLst/>
                      </a:pPr>
                      <a:r>
                        <a:rPr kumimoji="0" lang="en-GB" sz="1400" b="1" u="none" strike="noStrike" cap="none" normalizeH="0" baseline="0" dirty="0">
                          <a:ln>
                            <a:noFill/>
                          </a:ln>
                          <a:solidFill>
                            <a:schemeClr val="bg1"/>
                          </a:solidFill>
                          <a:effectLst/>
                          <a:latin typeface="+mj-lt"/>
                        </a:rPr>
                        <a:t>Regional lymph nodes (N)</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r>
              <a:tr h="63402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smtClean="0">
                          <a:ln>
                            <a:noFill/>
                          </a:ln>
                          <a:effectLst/>
                          <a:latin typeface="+mj-lt"/>
                        </a:rPr>
                        <a:t>NX</a:t>
                      </a:r>
                      <a:br>
                        <a:rPr kumimoji="0" lang="en-GB" sz="1400" u="none" strike="noStrike" cap="none" normalizeH="0" baseline="0" dirty="0" smtClean="0">
                          <a:ln>
                            <a:noFill/>
                          </a:ln>
                          <a:effectLst/>
                          <a:latin typeface="+mj-lt"/>
                        </a:rPr>
                      </a:b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Regional lymph nodes </a:t>
                      </a:r>
                      <a:r>
                        <a:rPr kumimoji="0" lang="en-GB" sz="1400" u="none" strike="noStrike" cap="none" normalizeH="0" baseline="0" dirty="0" smtClean="0">
                          <a:ln>
                            <a:noFill/>
                          </a:ln>
                          <a:effectLst/>
                          <a:latin typeface="+mj-lt"/>
                        </a:rPr>
                        <a:t>cannot</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smtClean="0">
                          <a:ln>
                            <a:noFill/>
                          </a:ln>
                          <a:effectLst/>
                          <a:latin typeface="+mj-lt"/>
                        </a:rPr>
                        <a:t>be </a:t>
                      </a:r>
                      <a:r>
                        <a:rPr kumimoji="0" lang="en-GB" sz="1400" u="none" strike="noStrike" cap="none" normalizeH="0" baseline="0" dirty="0">
                          <a:ln>
                            <a:noFill/>
                          </a:ln>
                          <a:effectLst/>
                          <a:latin typeface="+mj-lt"/>
                        </a:rPr>
                        <a:t>assessed</a:t>
                      </a:r>
                      <a:endParaRPr kumimoji="0" lang="en-GB" sz="1400" b="0" i="0" u="none" strike="noStrike" cap="none" normalizeH="0" baseline="0" dirty="0">
                        <a:ln>
                          <a:noFill/>
                        </a:ln>
                        <a:solidFill>
                          <a:srgbClr val="000000"/>
                        </a:solidFill>
                        <a:effectLst/>
                        <a:latin typeface="+mj-lt"/>
                        <a:cs typeface="Arial" charset="0"/>
                      </a:endParaRPr>
                    </a:p>
                  </a:txBody>
                  <a:tcPr marT="9144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N0</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No regional lymph node metastasis</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2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N1</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30000"/>
                        </a:spcAft>
                        <a:buClrTx/>
                        <a:buSzTx/>
                        <a:buFont typeface="Arial" charset="0"/>
                        <a:buNone/>
                        <a:tabLst/>
                      </a:pPr>
                      <a:r>
                        <a:rPr kumimoji="0" lang="en-GB" sz="1400" u="none" strike="noStrike" cap="none" normalizeH="0" baseline="0" dirty="0">
                          <a:ln>
                            <a:noFill/>
                          </a:ln>
                          <a:effectLst/>
                          <a:latin typeface="+mj-lt"/>
                        </a:rPr>
                        <a:t>Regional lymph node metastasis</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6" name="Group 241"/>
          <p:cNvGraphicFramePr>
            <a:graphicFrameLocks noGrp="1"/>
          </p:cNvGraphicFramePr>
          <p:nvPr>
            <p:extLst>
              <p:ext uri="{D42A27DB-BD31-4B8C-83A1-F6EECF244321}">
                <p14:modId xmlns:p14="http://schemas.microsoft.com/office/powerpoint/2010/main" val="517227575"/>
              </p:ext>
            </p:extLst>
          </p:nvPr>
        </p:nvGraphicFramePr>
        <p:xfrm>
          <a:off x="5451475" y="3634716"/>
          <a:ext cx="3430587" cy="2291924"/>
        </p:xfrm>
        <a:graphic>
          <a:graphicData uri="http://schemas.openxmlformats.org/drawingml/2006/table">
            <a:tbl>
              <a:tblPr>
                <a:tableStyleId>{2D5ABB26-0587-4C30-8999-92F81FD0307C}</a:tableStyleId>
              </a:tblPr>
              <a:tblGrid>
                <a:gridCol w="727732"/>
                <a:gridCol w="2702855"/>
              </a:tblGrid>
              <a:tr h="350348">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20000"/>
                        </a:spcAft>
                        <a:buClrTx/>
                        <a:buSzTx/>
                        <a:buFont typeface="Arial" charset="0"/>
                        <a:buNone/>
                        <a:tabLst/>
                      </a:pPr>
                      <a:r>
                        <a:rPr kumimoji="0" lang="en-GB" sz="1400" b="1" u="none" strike="noStrike" cap="none" normalizeH="0" baseline="0" dirty="0">
                          <a:ln>
                            <a:noFill/>
                          </a:ln>
                          <a:solidFill>
                            <a:schemeClr val="bg1"/>
                          </a:solidFill>
                          <a:effectLst/>
                          <a:latin typeface="+mj-lt"/>
                        </a:rPr>
                        <a:t>Distant metastasis (M)</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tc>
                <a:tc hMerge="1">
                  <a:txBody>
                    <a:bodyPr/>
                    <a:lstStyle/>
                    <a:p>
                      <a:endParaRPr lang="en-US"/>
                    </a:p>
                  </a:txBody>
                  <a:tcPr/>
                </a:tc>
              </a:tr>
              <a:tr h="326736">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a:ln>
                            <a:noFill/>
                          </a:ln>
                          <a:effectLst/>
                          <a:latin typeface="+mj-lt"/>
                        </a:rPr>
                        <a:t>MX</a:t>
                      </a:r>
                      <a:endParaRPr kumimoji="0" lang="en-GB" sz="1400" b="0" i="0" u="none" strike="noStrike" cap="none" normalizeH="0" baseline="0" dirty="0">
                        <a:ln>
                          <a:noFill/>
                        </a:ln>
                        <a:solidFill>
                          <a:srgbClr val="000000"/>
                        </a:solidFill>
                        <a:effectLst/>
                        <a:latin typeface="+mj-lt"/>
                        <a:cs typeface="Arial" charset="0"/>
                      </a:endParaRPr>
                    </a:p>
                  </a:txBody>
                  <a:tcPr marR="0" marT="0" marB="91440"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Distant </a:t>
                      </a:r>
                      <a:r>
                        <a:rPr kumimoji="0" lang="en-GB" sz="1400" u="none" strike="noStrike" cap="none" normalizeH="0" baseline="0" dirty="0">
                          <a:ln>
                            <a:noFill/>
                          </a:ln>
                          <a:effectLst/>
                          <a:latin typeface="+mn-lt"/>
                        </a:rPr>
                        <a:t>metastases</a:t>
                      </a:r>
                      <a:r>
                        <a:rPr kumimoji="0" lang="en-GB" sz="1400" u="none" strike="noStrike" cap="none" normalizeH="0" baseline="0" dirty="0">
                          <a:ln>
                            <a:noFill/>
                          </a:ln>
                          <a:effectLst/>
                          <a:latin typeface="+mj-lt"/>
                        </a:rPr>
                        <a:t> cannot be assessed</a:t>
                      </a:r>
                      <a:endParaRPr kumimoji="0" lang="en-GB" sz="1400" b="0" i="0" u="none" strike="noStrike" cap="none" normalizeH="0" baseline="0" dirty="0">
                        <a:ln>
                          <a:noFill/>
                        </a:ln>
                        <a:solidFill>
                          <a:srgbClr val="000000"/>
                        </a:solidFill>
                        <a:effectLst/>
                        <a:latin typeface="+mj-lt"/>
                        <a:cs typeface="Arial" charset="0"/>
                      </a:endParaRPr>
                    </a:p>
                  </a:txBody>
                  <a:tcPr marL="0" marR="0" marT="91440" anchor="ctr" horzOverflow="overflow"/>
                </a:tc>
              </a:tr>
              <a:tr h="286649">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a:ln>
                            <a:noFill/>
                          </a:ln>
                          <a:effectLst/>
                          <a:latin typeface="+mj-lt"/>
                        </a:rPr>
                        <a:t>M0</a:t>
                      </a: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No distant </a:t>
                      </a:r>
                      <a:r>
                        <a:rPr kumimoji="0" lang="en-GB" sz="1400" u="none" strike="noStrike" cap="none" normalizeH="0" baseline="0" dirty="0" smtClean="0">
                          <a:ln>
                            <a:noFill/>
                          </a:ln>
                          <a:effectLst/>
                          <a:latin typeface="+mj-lt"/>
                        </a:rPr>
                        <a:t>metastases</a:t>
                      </a:r>
                      <a:endParaRPr kumimoji="0" lang="en-GB" sz="1400" b="0" i="0" u="none" strike="noStrike" cap="none" normalizeH="0" baseline="0" dirty="0">
                        <a:ln>
                          <a:noFill/>
                        </a:ln>
                        <a:solidFill>
                          <a:srgbClr val="000000"/>
                        </a:solidFill>
                        <a:effectLst/>
                        <a:latin typeface="+mj-lt"/>
                        <a:cs typeface="Arial" charset="0"/>
                      </a:endParaRPr>
                    </a:p>
                  </a:txBody>
                  <a:tcPr marL="0" marR="0" anchor="ctr" horzOverflow="overflow"/>
                </a:tc>
              </a:tr>
              <a:tr h="974605">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ct val="20000"/>
                        </a:spcAft>
                        <a:buClrTx/>
                        <a:buSzTx/>
                        <a:buFont typeface="Arial" charset="0"/>
                        <a:buNone/>
                        <a:tabLst/>
                      </a:pPr>
                      <a:r>
                        <a:rPr kumimoji="0" lang="en-GB" sz="1400" u="none" strike="noStrike" cap="none" normalizeH="0" baseline="0" dirty="0" smtClean="0">
                          <a:ln>
                            <a:noFill/>
                          </a:ln>
                          <a:effectLst/>
                          <a:latin typeface="+mj-lt"/>
                        </a:rPr>
                        <a:t>M1</a:t>
                      </a: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u="none" strike="noStrike" cap="none" normalizeH="0" baseline="0" dirty="0" smtClean="0">
                        <a:ln>
                          <a:noFill/>
                        </a:ln>
                        <a:effectLst/>
                        <a:latin typeface="+mj-lt"/>
                      </a:endParaRP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u="none" strike="noStrike" cap="none" normalizeH="0" baseline="0" dirty="0" smtClean="0">
                        <a:ln>
                          <a:noFill/>
                        </a:ln>
                        <a:effectLst/>
                        <a:latin typeface="+mj-lt"/>
                      </a:endParaRPr>
                    </a:p>
                    <a:p>
                      <a:pPr marL="0" marR="0" lvl="0" indent="0" algn="l" defTabSz="914400" rtl="0" eaLnBrk="0" fontAlgn="base" latinLnBrk="0" hangingPunct="0">
                        <a:lnSpc>
                          <a:spcPct val="100000"/>
                        </a:lnSpc>
                        <a:spcBef>
                          <a:spcPct val="0"/>
                        </a:spcBef>
                        <a:spcAft>
                          <a:spcPct val="20000"/>
                        </a:spcAft>
                        <a:buClrTx/>
                        <a:buSzTx/>
                        <a:buFont typeface="Arial" charset="0"/>
                        <a:buNone/>
                        <a:tabLst/>
                      </a:pPr>
                      <a:endParaRPr kumimoji="0" lang="en-GB" sz="1400" b="0" i="0" u="none" strike="noStrike" cap="none" normalizeH="0" baseline="0" dirty="0">
                        <a:ln>
                          <a:noFill/>
                        </a:ln>
                        <a:solidFill>
                          <a:srgbClr val="000000"/>
                        </a:solidFill>
                        <a:effectLst/>
                        <a:latin typeface="+mj-lt"/>
                        <a:cs typeface="Arial" charset="0"/>
                      </a:endParaRPr>
                    </a:p>
                  </a:txBody>
                  <a:tcPr anchor="ctr" horzOverflow="overflow"/>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Distant </a:t>
                      </a:r>
                      <a:r>
                        <a:rPr kumimoji="0" lang="en-GB" sz="1400" u="none" strike="noStrike" cap="none" normalizeH="0" baseline="0" dirty="0" smtClean="0">
                          <a:ln>
                            <a:noFill/>
                          </a:ln>
                          <a:effectLst/>
                          <a:latin typeface="+mj-lt"/>
                        </a:rPr>
                        <a:t>metastases</a:t>
                      </a:r>
                      <a:endParaRPr kumimoji="0" lang="en-GB" sz="140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M1a: </a:t>
                      </a:r>
                      <a:r>
                        <a:rPr kumimoji="0" lang="en-GB" sz="1400" u="none" strike="noStrike" cap="none" normalizeH="0" baseline="0" dirty="0" smtClean="0">
                          <a:ln>
                            <a:noFill/>
                          </a:ln>
                          <a:effectLst/>
                          <a:latin typeface="+mj-lt"/>
                        </a:rPr>
                        <a:t>Non-regional </a:t>
                      </a:r>
                      <a:r>
                        <a:rPr kumimoji="0" lang="en-GB" sz="1400" u="none" strike="noStrike" cap="none" normalizeH="0" baseline="0" dirty="0">
                          <a:ln>
                            <a:noFill/>
                          </a:ln>
                          <a:effectLst/>
                          <a:latin typeface="+mj-lt"/>
                        </a:rPr>
                        <a:t>lymph node(s)</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M1b: </a:t>
                      </a:r>
                      <a:r>
                        <a:rPr kumimoji="0" lang="en-GB" sz="1400" u="none" strike="noStrike" cap="none" normalizeH="0" baseline="0" dirty="0" smtClean="0">
                          <a:ln>
                            <a:noFill/>
                          </a:ln>
                          <a:effectLst/>
                          <a:latin typeface="+mj-lt"/>
                        </a:rPr>
                        <a:t>Bone(s</a:t>
                      </a:r>
                      <a:r>
                        <a:rPr kumimoji="0" lang="en-GB" sz="1400" u="none" strike="noStrike" cap="none" normalizeH="0" baseline="0" dirty="0">
                          <a:ln>
                            <a:noFill/>
                          </a:ln>
                          <a:effectLst/>
                          <a:latin typeface="+mj-lt"/>
                        </a:rPr>
                        <a:t>)</a:t>
                      </a:r>
                    </a:p>
                    <a:p>
                      <a:pPr marL="0" marR="0" lvl="0" indent="0" algn="l" defTabSz="914400" rtl="0" eaLnBrk="0" fontAlgn="base" latinLnBrk="0" hangingPunct="0">
                        <a:lnSpc>
                          <a:spcPct val="100000"/>
                        </a:lnSpc>
                        <a:spcBef>
                          <a:spcPct val="0"/>
                        </a:spcBef>
                        <a:spcAft>
                          <a:spcPts val="0"/>
                        </a:spcAft>
                        <a:buClrTx/>
                        <a:buSzTx/>
                        <a:buFont typeface="Arial" charset="0"/>
                        <a:buNone/>
                        <a:tabLst/>
                      </a:pPr>
                      <a:r>
                        <a:rPr kumimoji="0" lang="en-GB" sz="1400" u="none" strike="noStrike" cap="none" normalizeH="0" baseline="0" dirty="0">
                          <a:ln>
                            <a:noFill/>
                          </a:ln>
                          <a:effectLst/>
                          <a:latin typeface="+mj-lt"/>
                        </a:rPr>
                        <a:t>M1c: </a:t>
                      </a:r>
                      <a:r>
                        <a:rPr kumimoji="0" lang="en-GB" sz="1400" u="none" strike="noStrike" cap="none" normalizeH="0" baseline="0" dirty="0" smtClean="0">
                          <a:ln>
                            <a:noFill/>
                          </a:ln>
                          <a:effectLst/>
                          <a:latin typeface="+mj-lt"/>
                        </a:rPr>
                        <a:t>Other </a:t>
                      </a:r>
                      <a:r>
                        <a:rPr kumimoji="0" lang="en-GB" sz="1400" u="none" strike="noStrike" cap="none" normalizeH="0" baseline="0" dirty="0">
                          <a:ln>
                            <a:noFill/>
                          </a:ln>
                          <a:effectLst/>
                          <a:latin typeface="+mj-lt"/>
                        </a:rPr>
                        <a:t>site(s)</a:t>
                      </a:r>
                      <a:endParaRPr kumimoji="0" lang="en-GB" sz="1400" b="0" i="0" u="none" strike="noStrike" cap="none" normalizeH="0" baseline="0" dirty="0">
                        <a:ln>
                          <a:noFill/>
                        </a:ln>
                        <a:solidFill>
                          <a:srgbClr val="000000"/>
                        </a:solidFill>
                        <a:effectLst/>
                        <a:latin typeface="+mj-lt"/>
                        <a:cs typeface="Arial" charset="0"/>
                      </a:endParaRPr>
                    </a:p>
                  </a:txBody>
                  <a:tcPr marL="0" marR="0" anchor="ctr" horzOverflow="overflow"/>
                </a:tc>
              </a:tr>
            </a:tbl>
          </a:graphicData>
        </a:graphic>
      </p:graphicFrame>
      <p:graphicFrame>
        <p:nvGraphicFramePr>
          <p:cNvPr id="81" name="Group 243"/>
          <p:cNvGraphicFramePr>
            <a:graphicFrameLocks noGrp="1"/>
          </p:cNvGraphicFramePr>
          <p:nvPr>
            <p:extLst>
              <p:ext uri="{D42A27DB-BD31-4B8C-83A1-F6EECF244321}">
                <p14:modId xmlns:p14="http://schemas.microsoft.com/office/powerpoint/2010/main" val="1438773636"/>
              </p:ext>
            </p:extLst>
          </p:nvPr>
        </p:nvGraphicFramePr>
        <p:xfrm>
          <a:off x="276861" y="1567912"/>
          <a:ext cx="5159376" cy="4575853"/>
        </p:xfrm>
        <a:graphic>
          <a:graphicData uri="http://schemas.openxmlformats.org/drawingml/2006/table">
            <a:tbl>
              <a:tblPr>
                <a:tableStyleId>{2D5ABB26-0587-4C30-8999-92F81FD0307C}</a:tableStyleId>
              </a:tblPr>
              <a:tblGrid>
                <a:gridCol w="483226"/>
                <a:gridCol w="4676150"/>
              </a:tblGrid>
              <a:tr h="296215">
                <a:tc gridSpan="2">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ctr" defTabSz="914400" rtl="0" eaLnBrk="0" fontAlgn="base" latinLnBrk="0" hangingPunct="0">
                        <a:lnSpc>
                          <a:spcPct val="100000"/>
                        </a:lnSpc>
                        <a:spcBef>
                          <a:spcPct val="0"/>
                        </a:spcBef>
                        <a:spcAft>
                          <a:spcPct val="0"/>
                        </a:spcAft>
                        <a:buClrTx/>
                        <a:buSzTx/>
                        <a:buFont typeface="Arial" charset="0"/>
                        <a:buNone/>
                        <a:tabLst/>
                      </a:pPr>
                      <a:r>
                        <a:rPr kumimoji="0" lang="en-GB" sz="1400" b="1" u="none" strike="noStrike" cap="none" normalizeH="0" baseline="0" dirty="0">
                          <a:ln>
                            <a:noFill/>
                          </a:ln>
                          <a:solidFill>
                            <a:schemeClr val="bg1"/>
                          </a:solidFill>
                          <a:effectLst/>
                          <a:latin typeface="+mj-lt"/>
                        </a:rPr>
                        <a:t>Primary </a:t>
                      </a:r>
                      <a:r>
                        <a:rPr kumimoji="0" lang="en-GB" sz="1400" b="1" u="none" strike="noStrike" cap="none" normalizeH="0" baseline="0" dirty="0" smtClean="0">
                          <a:ln>
                            <a:noFill/>
                          </a:ln>
                          <a:solidFill>
                            <a:schemeClr val="bg1"/>
                          </a:solidFill>
                          <a:effectLst/>
                          <a:latin typeface="+mj-lt"/>
                        </a:rPr>
                        <a:t>tumour </a:t>
                      </a:r>
                      <a:r>
                        <a:rPr kumimoji="0" lang="en-GB" sz="1400" b="1" u="none" strike="noStrike" cap="none" normalizeH="0" baseline="0" dirty="0">
                          <a:ln>
                            <a:noFill/>
                          </a:ln>
                          <a:solidFill>
                            <a:schemeClr val="bg1"/>
                          </a:solidFill>
                          <a:effectLst/>
                          <a:latin typeface="+mj-lt"/>
                        </a:rPr>
                        <a:t>(T)</a:t>
                      </a:r>
                      <a:endParaRPr kumimoji="0" lang="en-GB" sz="1400" b="1" i="0" u="none" strike="noStrike" cap="none" normalizeH="0" baseline="0" dirty="0">
                        <a:ln>
                          <a:noFill/>
                        </a:ln>
                        <a:solidFill>
                          <a:schemeClr val="bg1"/>
                        </a:solidFill>
                        <a:effectLst/>
                        <a:latin typeface="+mj-lt"/>
                        <a:cs typeface="Arial" charset="0"/>
                      </a:endParaRPr>
                    </a:p>
                  </a:txBody>
                  <a:tcPr anchor="ctr" horzOverflow="overflow">
                    <a:lnL>
                      <a:noFill/>
                    </a:lnL>
                    <a:lnR>
                      <a:noFill/>
                    </a:lnR>
                    <a:lnT>
                      <a:noFill/>
                    </a:lnT>
                    <a:lnB>
                      <a:noFill/>
                    </a:lnB>
                    <a:lnTlToBr w="12700" cmpd="sng">
                      <a:noFill/>
                      <a:prstDash val="solid"/>
                    </a:lnTlToBr>
                    <a:lnBlToTr w="12700" cmpd="sng">
                      <a:noFill/>
                      <a:prstDash val="solid"/>
                    </a:lnBlToTr>
                  </a:tcPr>
                </a:tc>
                <a:tc hMerge="1">
                  <a:txBody>
                    <a:bodyPr/>
                    <a:lstStyle/>
                    <a:p>
                      <a:endParaRPr lang="en-US"/>
                    </a:p>
                  </a:txBody>
                  <a:tcPr/>
                </a:tc>
              </a:tr>
              <a:tr h="419144">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TX</a:t>
                      </a:r>
                      <a:endParaRPr kumimoji="0" lang="en-GB" sz="1400" b="0" i="0" u="none" strike="noStrike" cap="none" normalizeH="0" baseline="0" dirty="0">
                        <a:ln>
                          <a:noFill/>
                        </a:ln>
                        <a:solidFill>
                          <a:schemeClr val="tx1"/>
                        </a:solidFill>
                        <a:effectLst/>
                        <a:latin typeface="+mj-lt"/>
                        <a:cs typeface="Arial" charset="0"/>
                      </a:endParaRPr>
                    </a:p>
                  </a:txBody>
                  <a:tcPr marT="9144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Primary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cannot be assessed</a:t>
                      </a:r>
                      <a:endParaRPr kumimoji="0" lang="en-GB" sz="1400" b="0" i="0" u="none" strike="noStrike" cap="none" normalizeH="0" baseline="0" dirty="0">
                        <a:ln>
                          <a:noFill/>
                        </a:ln>
                        <a:solidFill>
                          <a:schemeClr val="tx1"/>
                        </a:solidFill>
                        <a:effectLst/>
                        <a:latin typeface="+mj-lt"/>
                        <a:cs typeface="Arial" charset="0"/>
                      </a:endParaRPr>
                    </a:p>
                  </a:txBody>
                  <a:tcPr marR="0" marT="91440" marB="0" anchor="ctr" horzOverflow="overflow">
                    <a:lnL>
                      <a:noFill/>
                    </a:lnL>
                    <a:lnR>
                      <a:noFill/>
                    </a:lnR>
                    <a:lnT>
                      <a:noFill/>
                    </a:lnT>
                    <a:lnB>
                      <a:noFill/>
                    </a:lnB>
                    <a:lnTlToBr w="12700" cmpd="sng">
                      <a:noFill/>
                      <a:prstDash val="solid"/>
                    </a:lnTlToBr>
                    <a:lnBlToTr w="12700" cmpd="sng">
                      <a:noFill/>
                      <a:prstDash val="solid"/>
                    </a:lnBlToTr>
                  </a:tcPr>
                </a:tc>
              </a:tr>
              <a:tr h="285848">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T0</a:t>
                      </a:r>
                      <a:endParaRPr kumimoji="0" lang="en-GB" sz="1400" b="0" i="0" u="none" strike="noStrike" cap="none" normalizeH="0" baseline="0" dirty="0">
                        <a:ln>
                          <a:noFill/>
                        </a:ln>
                        <a:solidFill>
                          <a:schemeClr val="tx1"/>
                        </a:solidFill>
                        <a:effectLst/>
                        <a:latin typeface="+mj-lt"/>
                        <a:cs typeface="Arial" charset="0"/>
                      </a:endParaRPr>
                    </a:p>
                  </a:txBody>
                  <a:tcPr marT="91440" marB="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No evidence of primary </a:t>
                      </a:r>
                      <a:r>
                        <a:rPr kumimoji="0" lang="en-GB" sz="1400" u="none" strike="noStrike" cap="none" normalizeH="0" baseline="0" dirty="0" smtClean="0">
                          <a:ln>
                            <a:noFill/>
                          </a:ln>
                          <a:solidFill>
                            <a:schemeClr val="tx1"/>
                          </a:solidFill>
                          <a:effectLst/>
                          <a:latin typeface="+mj-lt"/>
                        </a:rPr>
                        <a:t>tumour</a:t>
                      </a:r>
                      <a:endParaRPr kumimoji="0" lang="en-GB" sz="1400" b="0" i="0" u="none" strike="noStrike" cap="none" normalizeH="0" baseline="0" dirty="0">
                        <a:ln>
                          <a:noFill/>
                        </a:ln>
                        <a:solidFill>
                          <a:schemeClr val="tx1"/>
                        </a:solidFill>
                        <a:effectLst/>
                        <a:latin typeface="+mj-lt"/>
                        <a:cs typeface="Arial" charset="0"/>
                      </a:endParaRPr>
                    </a:p>
                  </a:txBody>
                  <a:tcPr marR="0" marT="91440" marB="0" anchor="ctr" horzOverflow="overflow">
                    <a:lnL>
                      <a:noFill/>
                    </a:lnL>
                    <a:lnR>
                      <a:noFill/>
                    </a:lnR>
                    <a:lnT>
                      <a:noFill/>
                    </a:lnT>
                    <a:lnB>
                      <a:noFill/>
                    </a:lnB>
                    <a:lnTlToBr w="12700" cmpd="sng">
                      <a:noFill/>
                      <a:prstDash val="solid"/>
                    </a:lnTlToBr>
                    <a:lnBlToTr w="12700" cmpd="sng">
                      <a:noFill/>
                      <a:prstDash val="solid"/>
                    </a:lnBlToTr>
                  </a:tcPr>
                </a:tc>
              </a:tr>
              <a:tr h="1295941">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T1</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R="0"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Clinically </a:t>
                      </a:r>
                      <a:r>
                        <a:rPr kumimoji="0" lang="en-GB" sz="1400" u="none" strike="noStrike" cap="none" normalizeH="0" baseline="0" dirty="0" smtClean="0">
                          <a:ln>
                            <a:noFill/>
                          </a:ln>
                          <a:solidFill>
                            <a:schemeClr val="tx1"/>
                          </a:solidFill>
                          <a:effectLst/>
                          <a:latin typeface="+mj-lt"/>
                        </a:rPr>
                        <a:t>unapparent tumour not palpable or visible on </a:t>
                      </a:r>
                      <a:r>
                        <a:rPr kumimoji="0" lang="en-GB" sz="1400" u="none" strike="noStrike" cap="none" normalizeH="0" baseline="0" dirty="0">
                          <a:ln>
                            <a:noFill/>
                          </a:ln>
                          <a:solidFill>
                            <a:schemeClr val="tx1"/>
                          </a:solidFill>
                          <a:effectLst/>
                          <a:latin typeface="+mj-lt"/>
                        </a:rPr>
                        <a:t>imaging</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T1a: </a:t>
                      </a:r>
                      <a:r>
                        <a:rPr kumimoji="0" lang="en-GB" sz="1400" u="none" strike="noStrike" cap="none" normalizeH="0" baseline="0" dirty="0" smtClean="0">
                          <a:ln>
                            <a:noFill/>
                          </a:ln>
                          <a:solidFill>
                            <a:schemeClr val="tx1"/>
                          </a:solidFill>
                          <a:effectLst/>
                          <a:latin typeface="+mj-lt"/>
                        </a:rPr>
                        <a:t>Histological </a:t>
                      </a:r>
                      <a:r>
                        <a:rPr kumimoji="0" lang="en-GB" sz="1400" u="none" strike="noStrike" cap="none" normalizeH="0" baseline="0" dirty="0">
                          <a:ln>
                            <a:noFill/>
                          </a:ln>
                          <a:solidFill>
                            <a:schemeClr val="tx1"/>
                          </a:solidFill>
                          <a:effectLst/>
                          <a:latin typeface="+mj-lt"/>
                        </a:rPr>
                        <a:t>finding in ≤5% of resected tissue </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T1b: </a:t>
                      </a:r>
                      <a:r>
                        <a:rPr kumimoji="0" lang="en-GB" sz="1400" u="none" strike="noStrike" cap="none" normalizeH="0" baseline="0" dirty="0" smtClean="0">
                          <a:ln>
                            <a:noFill/>
                          </a:ln>
                          <a:solidFill>
                            <a:schemeClr val="tx1"/>
                          </a:solidFill>
                          <a:effectLst/>
                          <a:latin typeface="+mj-lt"/>
                        </a:rPr>
                        <a:t>Histological </a:t>
                      </a:r>
                      <a:r>
                        <a:rPr kumimoji="0" lang="en-GB" sz="1400" u="none" strike="noStrike" cap="none" normalizeH="0" baseline="0" dirty="0">
                          <a:ln>
                            <a:noFill/>
                          </a:ln>
                          <a:solidFill>
                            <a:schemeClr val="tx1"/>
                          </a:solidFill>
                          <a:effectLst/>
                          <a:latin typeface="+mj-lt"/>
                        </a:rPr>
                        <a:t>finding in &gt;5% of resected tissue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T1c: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identified by needle biopsy</a:t>
                      </a: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r>
              <a:tr h="876797">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T2</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R="0" marT="0" marB="9144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confined within prostate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T2a: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≤50% of one lobe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T2b: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&gt;50% of one lobe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T2c: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involves both lobes</a:t>
                      </a:r>
                      <a:endParaRPr kumimoji="0" lang="en-GB" sz="1400" b="0" i="0" u="none" strike="noStrike" cap="none" normalizeH="0" baseline="0" dirty="0">
                        <a:ln>
                          <a:noFill/>
                        </a:ln>
                        <a:solidFill>
                          <a:schemeClr val="tx1"/>
                        </a:solidFill>
                        <a:effectLst/>
                        <a:latin typeface="+mj-lt"/>
                        <a:cs typeface="Arial" charset="0"/>
                      </a:endParaRPr>
                    </a:p>
                  </a:txBody>
                  <a:tcPr marR="0" marT="0" marB="91440" anchor="ctr" horzOverflow="overflow">
                    <a:lnL>
                      <a:noFill/>
                    </a:lnL>
                    <a:lnR>
                      <a:noFill/>
                    </a:lnR>
                    <a:lnT>
                      <a:noFill/>
                    </a:lnT>
                    <a:lnB>
                      <a:noFill/>
                    </a:lnB>
                    <a:lnTlToBr w="12700" cmpd="sng">
                      <a:noFill/>
                      <a:prstDash val="solid"/>
                    </a:lnTlToBr>
                    <a:lnBlToTr w="12700" cmpd="sng">
                      <a:noFill/>
                      <a:prstDash val="solid"/>
                    </a:lnBlToTr>
                  </a:tcPr>
                </a:tc>
              </a:tr>
              <a:tr h="876797">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T3</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extends through the prostatic capsule</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T3a: E</a:t>
                      </a:r>
                      <a:r>
                        <a:rPr kumimoji="0" lang="en-GB" sz="1400" u="none" strike="noStrike" cap="none" normalizeH="0" baseline="0" dirty="0" smtClean="0">
                          <a:ln>
                            <a:noFill/>
                          </a:ln>
                          <a:solidFill>
                            <a:schemeClr val="tx1"/>
                          </a:solidFill>
                          <a:effectLst/>
                          <a:latin typeface="+mj-lt"/>
                        </a:rPr>
                        <a:t>xtracapsular </a:t>
                      </a:r>
                      <a:r>
                        <a:rPr kumimoji="0" lang="en-GB" sz="1400" u="none" strike="noStrike" cap="none" normalizeH="0" baseline="0" dirty="0">
                          <a:ln>
                            <a:noFill/>
                          </a:ln>
                          <a:solidFill>
                            <a:schemeClr val="tx1"/>
                          </a:solidFill>
                          <a:effectLst/>
                          <a:latin typeface="+mj-lt"/>
                        </a:rPr>
                        <a:t>extension (unilateral or bilateral) including microscopic bladder neck involvement</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a:ln>
                            <a:noFill/>
                          </a:ln>
                          <a:solidFill>
                            <a:schemeClr val="tx1"/>
                          </a:solidFill>
                          <a:effectLst/>
                          <a:latin typeface="+mj-lt"/>
                        </a:rPr>
                        <a:t>T3b: </a:t>
                      </a: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invades seminal vesicle(s)</a:t>
                      </a: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r>
              <a:tr h="482831">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T4</a:t>
                      </a:r>
                    </a:p>
                    <a:p>
                      <a:pPr marL="0" marR="0" lvl="0" indent="0" algn="l" defTabSz="914400" rtl="0" eaLnBrk="0" fontAlgn="base" latinLnBrk="0" hangingPunct="0">
                        <a:lnSpc>
                          <a:spcPct val="95000"/>
                        </a:lnSpc>
                        <a:spcBef>
                          <a:spcPct val="0"/>
                        </a:spcBef>
                        <a:spcAft>
                          <a:spcPct val="0"/>
                        </a:spcAft>
                        <a:buClrTx/>
                        <a:buSzTx/>
                        <a:buFont typeface="Arial" charset="0"/>
                        <a:buNone/>
                        <a:tabLst/>
                      </a:pPr>
                      <a:endParaRPr kumimoji="0" lang="en-GB" sz="1400" b="0" i="0" u="none" strike="noStrike" cap="none" normalizeH="0" baseline="0" dirty="0">
                        <a:ln>
                          <a:noFill/>
                        </a:ln>
                        <a:solidFill>
                          <a:schemeClr val="tx1"/>
                        </a:solidFill>
                        <a:effectLst/>
                        <a:latin typeface="+mj-lt"/>
                        <a:cs typeface="Arial" charset="0"/>
                      </a:endParaRPr>
                    </a:p>
                  </a:txBody>
                  <a:tcPr marT="0" anchor="ctr" horzOverflow="overflow">
                    <a:lnL>
                      <a:noFill/>
                    </a:lnL>
                    <a:lnR>
                      <a:noFill/>
                    </a:lnR>
                    <a:lnT>
                      <a:noFill/>
                    </a:lnT>
                    <a:lnB>
                      <a:noFill/>
                    </a:lnB>
                    <a:lnTlToBr w="12700" cmpd="sng">
                      <a:noFill/>
                      <a:prstDash val="solid"/>
                    </a:lnTlToBr>
                    <a:lnBlToTr w="12700" cmpd="sng">
                      <a:noFill/>
                      <a:prstDash val="solid"/>
                    </a:lnBlToTr>
                  </a:tcPr>
                </a:tc>
                <a:tc>
                  <a:txBody>
                    <a:bodyPr/>
                    <a:lstStyle>
                      <a:lvl1pPr marL="0" algn="l" defTabSz="685800" rtl="0" eaLnBrk="1" latinLnBrk="0" hangingPunct="1">
                        <a:defRPr sz="1350" kern="1200">
                          <a:solidFill>
                            <a:schemeClr val="tx1"/>
                          </a:solidFill>
                          <a:latin typeface="Times New Roman"/>
                        </a:defRPr>
                      </a:lvl1pPr>
                      <a:lvl2pPr marL="342900" algn="l" defTabSz="685800" rtl="0" eaLnBrk="1" latinLnBrk="0" hangingPunct="1">
                        <a:defRPr sz="1350" kern="1200">
                          <a:solidFill>
                            <a:schemeClr val="tx1"/>
                          </a:solidFill>
                          <a:latin typeface="Times New Roman"/>
                        </a:defRPr>
                      </a:lvl2pPr>
                      <a:lvl3pPr marL="685800" algn="l" defTabSz="685800" rtl="0" eaLnBrk="1" latinLnBrk="0" hangingPunct="1">
                        <a:defRPr sz="1350" kern="1200">
                          <a:solidFill>
                            <a:schemeClr val="tx1"/>
                          </a:solidFill>
                          <a:latin typeface="Times New Roman"/>
                        </a:defRPr>
                      </a:lvl3pPr>
                      <a:lvl4pPr marL="1028700" algn="l" defTabSz="685800" rtl="0" eaLnBrk="1" latinLnBrk="0" hangingPunct="1">
                        <a:defRPr sz="1350" kern="1200">
                          <a:solidFill>
                            <a:schemeClr val="tx1"/>
                          </a:solidFill>
                          <a:latin typeface="Times New Roman"/>
                        </a:defRPr>
                      </a:lvl4pPr>
                      <a:lvl5pPr marL="1371600" algn="l" defTabSz="685800" rtl="0" eaLnBrk="1" latinLnBrk="0" hangingPunct="1">
                        <a:defRPr sz="1350" kern="1200">
                          <a:solidFill>
                            <a:schemeClr val="tx1"/>
                          </a:solidFill>
                          <a:latin typeface="Times New Roman"/>
                        </a:defRPr>
                      </a:lvl5pPr>
                      <a:lvl6pPr marL="1714500" algn="l" defTabSz="685800" rtl="0" eaLnBrk="1" latinLnBrk="0" hangingPunct="1">
                        <a:defRPr sz="1350" kern="1200">
                          <a:solidFill>
                            <a:schemeClr val="tx1"/>
                          </a:solidFill>
                          <a:latin typeface="Times New Roman"/>
                        </a:defRPr>
                      </a:lvl6pPr>
                      <a:lvl7pPr marL="2057400" algn="l" defTabSz="685800" rtl="0" eaLnBrk="1" latinLnBrk="0" hangingPunct="1">
                        <a:defRPr sz="1350" kern="1200">
                          <a:solidFill>
                            <a:schemeClr val="tx1"/>
                          </a:solidFill>
                          <a:latin typeface="Times New Roman"/>
                        </a:defRPr>
                      </a:lvl7pPr>
                      <a:lvl8pPr marL="2400300" algn="l" defTabSz="685800" rtl="0" eaLnBrk="1" latinLnBrk="0" hangingPunct="1">
                        <a:defRPr sz="1350" kern="1200">
                          <a:solidFill>
                            <a:schemeClr val="tx1"/>
                          </a:solidFill>
                          <a:latin typeface="Times New Roman"/>
                        </a:defRPr>
                      </a:lvl8pPr>
                      <a:lvl9pPr marL="2743200" algn="l" defTabSz="685800" rtl="0" eaLnBrk="1" latinLnBrk="0" hangingPunct="1">
                        <a:defRPr sz="1350" kern="1200">
                          <a:solidFill>
                            <a:schemeClr val="tx1"/>
                          </a:solidFill>
                          <a:latin typeface="Times New Roman"/>
                        </a:defRPr>
                      </a:lvl9pPr>
                    </a:lstStyle>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Tumour </a:t>
                      </a:r>
                      <a:r>
                        <a:rPr kumimoji="0" lang="en-GB" sz="1400" u="none" strike="noStrike" cap="none" normalizeH="0" baseline="0" dirty="0">
                          <a:ln>
                            <a:noFill/>
                          </a:ln>
                          <a:solidFill>
                            <a:schemeClr val="tx1"/>
                          </a:solidFill>
                          <a:effectLst/>
                          <a:latin typeface="+mj-lt"/>
                        </a:rPr>
                        <a:t>is fixed or invades adjacent structures </a:t>
                      </a:r>
                      <a:r>
                        <a:rPr kumimoji="0" lang="en-GB" sz="1400" u="none" strike="noStrike" cap="none" normalizeH="0" baseline="0" dirty="0" smtClean="0">
                          <a:ln>
                            <a:noFill/>
                          </a:ln>
                          <a:solidFill>
                            <a:schemeClr val="tx1"/>
                          </a:solidFill>
                          <a:effectLst/>
                          <a:latin typeface="+mj-lt"/>
                        </a:rPr>
                        <a:t>other</a:t>
                      </a:r>
                    </a:p>
                    <a:p>
                      <a:pPr marL="0" marR="0" lvl="0" indent="0" algn="l" defTabSz="914400" rtl="0" eaLnBrk="0" fontAlgn="base" latinLnBrk="0" hangingPunct="0">
                        <a:lnSpc>
                          <a:spcPct val="95000"/>
                        </a:lnSpc>
                        <a:spcBef>
                          <a:spcPct val="0"/>
                        </a:spcBef>
                        <a:spcAft>
                          <a:spcPct val="0"/>
                        </a:spcAft>
                        <a:buClrTx/>
                        <a:buSzTx/>
                        <a:buFont typeface="Arial" charset="0"/>
                        <a:buNone/>
                        <a:tabLst/>
                      </a:pPr>
                      <a:r>
                        <a:rPr kumimoji="0" lang="en-GB" sz="1400" u="none" strike="noStrike" cap="none" normalizeH="0" baseline="0" dirty="0" smtClean="0">
                          <a:ln>
                            <a:noFill/>
                          </a:ln>
                          <a:solidFill>
                            <a:schemeClr val="tx1"/>
                          </a:solidFill>
                          <a:effectLst/>
                          <a:latin typeface="+mj-lt"/>
                        </a:rPr>
                        <a:t>than </a:t>
                      </a:r>
                      <a:r>
                        <a:rPr kumimoji="0" lang="en-GB" sz="1400" u="none" strike="noStrike" cap="none" normalizeH="0" baseline="0" dirty="0">
                          <a:ln>
                            <a:noFill/>
                          </a:ln>
                          <a:solidFill>
                            <a:schemeClr val="tx1"/>
                          </a:solidFill>
                          <a:effectLst/>
                          <a:latin typeface="+mj-lt"/>
                        </a:rPr>
                        <a:t>seminal vesicle</a:t>
                      </a:r>
                      <a:endParaRPr kumimoji="0" lang="en-GB" sz="1400" b="0" i="0" u="none" strike="noStrike" cap="none" normalizeH="0" baseline="0" dirty="0">
                        <a:ln>
                          <a:noFill/>
                        </a:ln>
                        <a:solidFill>
                          <a:schemeClr val="tx1"/>
                        </a:solidFill>
                        <a:effectLst/>
                        <a:latin typeface="+mj-lt"/>
                        <a:cs typeface="Arial" charset="0"/>
                      </a:endParaRPr>
                    </a:p>
                  </a:txBody>
                  <a:tcPr marT="0" marB="0" anchor="ctr" horzOverflow="overflow">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591630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50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par>
                                <p:cTn id="19" presetID="10" presetClass="entr" presetSubtype="0" fill="hold" nodeType="withEffect">
                                  <p:stCondLst>
                                    <p:cond delay="50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1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120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par>
                                <p:cTn id="30" presetID="10" presetClass="entr" presetSubtype="0" fill="hold" nodeType="withEffect">
                                  <p:stCondLst>
                                    <p:cond delay="130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4-06 at 9.52.09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8922" y="1840524"/>
            <a:ext cx="4338173" cy="1910862"/>
          </a:xfrm>
          <a:prstGeom prst="rect">
            <a:avLst/>
          </a:prstGeom>
          <a:solidFill>
            <a:srgbClr val="FFFFFF">
              <a:shade val="85000"/>
            </a:srgbClr>
          </a:solidFill>
          <a:ln w="88900" cap="sq">
            <a:noFill/>
            <a:miter lim="800000"/>
          </a:ln>
          <a:effectLst/>
        </p:spPr>
      </p:pic>
      <p:sp>
        <p:nvSpPr>
          <p:cNvPr id="7" name="Title 6"/>
          <p:cNvSpPr>
            <a:spLocks noGrp="1"/>
          </p:cNvSpPr>
          <p:nvPr>
            <p:ph type="title"/>
          </p:nvPr>
        </p:nvSpPr>
        <p:spPr>
          <a:xfrm>
            <a:off x="124461" y="288756"/>
            <a:ext cx="7101839" cy="638348"/>
          </a:xfrm>
        </p:spPr>
        <p:txBody>
          <a:bodyPr>
            <a:noAutofit/>
          </a:bodyPr>
          <a:lstStyle/>
          <a:p>
            <a:r>
              <a:rPr lang="en-GB" sz="3000" b="1" dirty="0">
                <a:solidFill>
                  <a:schemeClr val="accent2">
                    <a:lumMod val="50000"/>
                  </a:schemeClr>
                </a:solidFill>
                <a:latin typeface="+mn-lt"/>
              </a:rPr>
              <a:t>Histological Evaluation: Gleason Grading System</a:t>
            </a:r>
            <a:endParaRPr lang="en-GB" sz="3000" dirty="0">
              <a:solidFill>
                <a:schemeClr val="accent2">
                  <a:lumMod val="50000"/>
                </a:schemeClr>
              </a:solidFill>
              <a:latin typeface="+mn-lt"/>
            </a:endParaRPr>
          </a:p>
        </p:txBody>
      </p:sp>
      <p:sp>
        <p:nvSpPr>
          <p:cNvPr id="2" name="TextBox 1"/>
          <p:cNvSpPr txBox="1"/>
          <p:nvPr/>
        </p:nvSpPr>
        <p:spPr>
          <a:xfrm>
            <a:off x="400331" y="4117706"/>
            <a:ext cx="4571716" cy="2123658"/>
          </a:xfrm>
          <a:prstGeom prst="rect">
            <a:avLst/>
          </a:prstGeom>
          <a:noFill/>
        </p:spPr>
        <p:txBody>
          <a:bodyPr wrap="square" rtlCol="0">
            <a:spAutoFit/>
          </a:bodyPr>
          <a:lstStyle/>
          <a:p>
            <a:r>
              <a:rPr lang="en-US" sz="1200" dirty="0"/>
              <a:t>(A) Gleason grade 1 (arrows outline an individual prostate acinus; original magnification ×40). (B) Gleason grade 2 (original magnification ×40). (C) Gleason grade 3 (arrows show a small amount of individual cell infiltration into surrounding stroma; original magnification ×100). (D) Gleason grade 4 (increased stromal invasion; white arrows show some areas of gland fusion and poorly defined lumens; green arrow shows one of a few areas in which Gleason pattern 3 is present; original magnification ×40). (E) Gleason grade 5 (solid sheets of cells with no glandular structures and poorly differentiated cells; original magnification ×100).</a:t>
            </a:r>
            <a:endParaRPr lang="en-GB" sz="1200" dirty="0"/>
          </a:p>
        </p:txBody>
      </p:sp>
      <p:sp>
        <p:nvSpPr>
          <p:cNvPr id="9" name="TextBox 8"/>
          <p:cNvSpPr txBox="1"/>
          <p:nvPr/>
        </p:nvSpPr>
        <p:spPr>
          <a:xfrm>
            <a:off x="528922" y="1247053"/>
            <a:ext cx="4338173" cy="748923"/>
          </a:xfrm>
          <a:prstGeom prst="rect">
            <a:avLst/>
          </a:prstGeom>
          <a:noFill/>
        </p:spPr>
        <p:txBody>
          <a:bodyPr wrap="square" rtlCol="0">
            <a:spAutoFit/>
          </a:bodyPr>
          <a:lstStyle/>
          <a:p>
            <a:pPr algn="ctr"/>
            <a:r>
              <a:rPr lang="en-GB" sz="1600" b="1" dirty="0"/>
              <a:t>Gleason grade patterns for prostate cancer lesions</a:t>
            </a:r>
            <a:r>
              <a:rPr lang="en-GB" sz="1600" b="1" baseline="30000" dirty="0"/>
              <a:t>1</a:t>
            </a:r>
            <a:endParaRPr lang="en-GB" sz="1600" baseline="30000" dirty="0"/>
          </a:p>
          <a:p>
            <a:pPr algn="ctr"/>
            <a:endParaRPr lang="en-GB" sz="1600" b="1" baseline="30000" dirty="0"/>
          </a:p>
        </p:txBody>
      </p:sp>
      <p:sp>
        <p:nvSpPr>
          <p:cNvPr id="8" name="TextBox 7"/>
          <p:cNvSpPr txBox="1"/>
          <p:nvPr/>
        </p:nvSpPr>
        <p:spPr>
          <a:xfrm>
            <a:off x="3249158" y="3792629"/>
            <a:ext cx="1704313" cy="246221"/>
          </a:xfrm>
          <a:prstGeom prst="rect">
            <a:avLst/>
          </a:prstGeom>
          <a:noFill/>
        </p:spPr>
        <p:txBody>
          <a:bodyPr wrap="none" rtlCol="0">
            <a:spAutoFit/>
          </a:bodyPr>
          <a:lstStyle/>
          <a:p>
            <a:r>
              <a:rPr lang="en-GB" sz="1000" dirty="0"/>
              <a:t>Adapted from Ahmed, 2012</a:t>
            </a:r>
            <a:r>
              <a:rPr lang="en-GB" sz="1000" baseline="30000" dirty="0"/>
              <a:t>1</a:t>
            </a:r>
          </a:p>
        </p:txBody>
      </p:sp>
      <p:sp>
        <p:nvSpPr>
          <p:cNvPr id="10" name="Text Box 139"/>
          <p:cNvSpPr txBox="1">
            <a:spLocks noChangeArrowheads="1"/>
          </p:cNvSpPr>
          <p:nvPr/>
        </p:nvSpPr>
        <p:spPr bwMode="auto">
          <a:xfrm>
            <a:off x="88650" y="6253054"/>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solidFill>
                  <a:prstClr val="black"/>
                </a:solidFill>
                <a:latin typeface="+mn-lt"/>
              </a:rPr>
              <a:t>Ahmed HU, et al. </a:t>
            </a:r>
            <a:r>
              <a:rPr lang="en-US" sz="800" i="1" dirty="0">
                <a:solidFill>
                  <a:prstClr val="black"/>
                </a:solidFill>
                <a:latin typeface="+mn-lt"/>
              </a:rPr>
              <a:t>Lancet Oncol. </a:t>
            </a:r>
            <a:r>
              <a:rPr lang="en-US" sz="800" dirty="0">
                <a:solidFill>
                  <a:prstClr val="black"/>
                </a:solidFill>
                <a:latin typeface="+mn-lt"/>
              </a:rPr>
              <a:t>2012;13(11):e509-e517.</a:t>
            </a:r>
          </a:p>
          <a:p>
            <a:pPr marL="228600" lvl="0" indent="-228600" defTabSz="457200">
              <a:buFontTx/>
              <a:buAutoNum type="arabicPeriod"/>
              <a:defRPr/>
            </a:pPr>
            <a:r>
              <a:rPr lang="en-US" sz="800" dirty="0">
                <a:solidFill>
                  <a:prstClr val="black"/>
                </a:solidFill>
                <a:latin typeface="+mn-lt"/>
              </a:rPr>
              <a:t>http://www.ncbi.nlm.nih.gov/books/NBK66036/. Accessed April 9, 2016.</a:t>
            </a: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3/10</a:t>
            </a:r>
            <a:endParaRPr lang="en-IN" sz="1600" spc="-38" dirty="0">
              <a:solidFill>
                <a:srgbClr val="A7381D"/>
              </a:solidFill>
              <a:ea typeface="+mj-ea"/>
              <a:cs typeface="+mj-cs"/>
            </a:endParaRPr>
          </a:p>
        </p:txBody>
      </p:sp>
      <p:sp>
        <p:nvSpPr>
          <p:cNvPr id="4" name="TextBox 3"/>
          <p:cNvSpPr txBox="1"/>
          <p:nvPr/>
        </p:nvSpPr>
        <p:spPr>
          <a:xfrm>
            <a:off x="528922" y="3774001"/>
            <a:ext cx="3708970" cy="276999"/>
          </a:xfrm>
          <a:prstGeom prst="rect">
            <a:avLst/>
          </a:prstGeom>
          <a:noFill/>
        </p:spPr>
        <p:txBody>
          <a:bodyPr wrap="square" rtlCol="0">
            <a:spAutoFit/>
          </a:bodyPr>
          <a:lstStyle/>
          <a:p>
            <a:r>
              <a:rPr lang="en-US" sz="1200" dirty="0"/>
              <a:t>L, lumen.</a:t>
            </a:r>
            <a:endParaRPr lang="en-GB" sz="1200" dirty="0"/>
          </a:p>
        </p:txBody>
      </p:sp>
      <p:sp>
        <p:nvSpPr>
          <p:cNvPr id="14" name="TextBox 13"/>
          <p:cNvSpPr txBox="1"/>
          <p:nvPr/>
        </p:nvSpPr>
        <p:spPr>
          <a:xfrm>
            <a:off x="5310554" y="1407991"/>
            <a:ext cx="3634154" cy="3108543"/>
          </a:xfrm>
          <a:prstGeom prst="rect">
            <a:avLst/>
          </a:prstGeom>
          <a:noFill/>
        </p:spPr>
        <p:txBody>
          <a:bodyPr wrap="square" rtlCol="0">
            <a:spAutoFit/>
          </a:bodyPr>
          <a:lstStyle/>
          <a:p>
            <a:pPr marL="285750" indent="-285750">
              <a:spcBef>
                <a:spcPts val="600"/>
              </a:spcBef>
              <a:spcAft>
                <a:spcPts val="600"/>
              </a:spcAft>
              <a:buClr>
                <a:srgbClr val="EA5532"/>
              </a:buClr>
              <a:buFont typeface="Arial" panose="020B0604020202020204" pitchFamily="34" charset="0"/>
              <a:buChar char="•"/>
            </a:pPr>
            <a:r>
              <a:rPr lang="en-US" sz="1600" dirty="0">
                <a:solidFill>
                  <a:prstClr val="black"/>
                </a:solidFill>
                <a:cs typeface="Arial" charset="0"/>
              </a:rPr>
              <a:t>Gleason </a:t>
            </a:r>
            <a:r>
              <a:rPr lang="en-GB" sz="1600" dirty="0">
                <a:solidFill>
                  <a:prstClr val="black"/>
                </a:solidFill>
                <a:cs typeface="Arial" charset="0"/>
              </a:rPr>
              <a:t>grading system is based on the pattern of tumour growth examined at a relatively low magnification.</a:t>
            </a:r>
            <a:r>
              <a:rPr lang="en-GB" sz="1600" baseline="30000" dirty="0">
                <a:solidFill>
                  <a:prstClr val="black"/>
                </a:solidFill>
                <a:cs typeface="Arial" charset="0"/>
              </a:rPr>
              <a:t>1</a:t>
            </a:r>
          </a:p>
          <a:p>
            <a:pPr marL="285750" indent="-285750">
              <a:spcBef>
                <a:spcPts val="600"/>
              </a:spcBef>
              <a:spcAft>
                <a:spcPts val="600"/>
              </a:spcAft>
              <a:buClr>
                <a:srgbClr val="EA5532"/>
              </a:buClr>
              <a:buFont typeface="Arial" panose="020B0604020202020204" pitchFamily="34" charset="0"/>
              <a:buChar char="•"/>
            </a:pPr>
            <a:r>
              <a:rPr lang="en-US" sz="1600" dirty="0">
                <a:solidFill>
                  <a:prstClr val="black"/>
                </a:solidFill>
                <a:cs typeface="Arial" charset="0"/>
              </a:rPr>
              <a:t>Grading depend on patterns of growth in the order of increasing apparent histological malignancy (grades 1-5).</a:t>
            </a:r>
            <a:r>
              <a:rPr lang="en-GB" sz="1600" baseline="30000" dirty="0">
                <a:solidFill>
                  <a:prstClr val="black"/>
                </a:solidFill>
                <a:cs typeface="Arial" charset="0"/>
              </a:rPr>
              <a:t>1</a:t>
            </a:r>
          </a:p>
          <a:p>
            <a:pPr marL="285750" indent="-285750">
              <a:spcBef>
                <a:spcPts val="600"/>
              </a:spcBef>
              <a:spcAft>
                <a:spcPts val="600"/>
              </a:spcAft>
              <a:buClr>
                <a:srgbClr val="EA5532"/>
              </a:buClr>
              <a:buFont typeface="Arial" panose="020B0604020202020204" pitchFamily="34" charset="0"/>
              <a:buChar char="•"/>
            </a:pPr>
            <a:r>
              <a:rPr lang="en-US" sz="1600" dirty="0">
                <a:solidFill>
                  <a:prstClr val="black"/>
                </a:solidFill>
                <a:cs typeface="Arial" charset="0"/>
              </a:rPr>
              <a:t>Gleason score is determined as the sum of these 2 patterns</a:t>
            </a:r>
            <a:r>
              <a:rPr lang="en-GB" sz="1600" dirty="0">
                <a:solidFill>
                  <a:prstClr val="black"/>
                </a:solidFill>
                <a:cs typeface="Arial" charset="0"/>
              </a:rPr>
              <a:t> (</a:t>
            </a:r>
            <a:r>
              <a:rPr lang="en-US" sz="1600" dirty="0">
                <a:solidFill>
                  <a:prstClr val="black"/>
                </a:solidFill>
                <a:cs typeface="Arial" charset="0"/>
              </a:rPr>
              <a:t>primary and secondary pattern).</a:t>
            </a:r>
            <a:r>
              <a:rPr lang="en-US" sz="1600" baseline="30000" dirty="0">
                <a:solidFill>
                  <a:prstClr val="black"/>
                </a:solidFill>
                <a:cs typeface="Arial" charset="0"/>
              </a:rPr>
              <a:t>2</a:t>
            </a:r>
            <a:endParaRPr lang="en-GB" sz="1600" baseline="30000" dirty="0">
              <a:solidFill>
                <a:prstClr val="black"/>
              </a:solidFill>
              <a:cs typeface="Arial" charset="0"/>
            </a:endParaRPr>
          </a:p>
        </p:txBody>
      </p:sp>
    </p:spTree>
    <p:extLst>
      <p:ext uri="{BB962C8B-B14F-4D97-AF65-F5344CB8AC3E}">
        <p14:creationId xmlns:p14="http://schemas.microsoft.com/office/powerpoint/2010/main" val="4174534290"/>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286297"/>
            <a:ext cx="7384070" cy="638348"/>
          </a:xfrm>
        </p:spPr>
        <p:txBody>
          <a:bodyPr>
            <a:noAutofit/>
          </a:bodyPr>
          <a:lstStyle/>
          <a:p>
            <a:r>
              <a:rPr lang="en-GB" sz="3000" b="1" dirty="0" smtClean="0">
                <a:solidFill>
                  <a:schemeClr val="accent2">
                    <a:lumMod val="50000"/>
                  </a:schemeClr>
                </a:solidFill>
                <a:latin typeface="+mn-lt"/>
              </a:rPr>
              <a:t>Modified Gleason Scoring System </a:t>
            </a:r>
            <a:br>
              <a:rPr lang="en-GB" sz="3000" b="1" dirty="0" smtClean="0">
                <a:solidFill>
                  <a:schemeClr val="accent2">
                    <a:lumMod val="50000"/>
                  </a:schemeClr>
                </a:solidFill>
                <a:latin typeface="+mn-lt"/>
              </a:rPr>
            </a:br>
            <a:r>
              <a:rPr lang="en-GB" sz="3000" b="1" dirty="0" smtClean="0">
                <a:solidFill>
                  <a:schemeClr val="accent2">
                    <a:lumMod val="50000"/>
                  </a:schemeClr>
                </a:solidFill>
                <a:latin typeface="+mn-lt"/>
              </a:rPr>
              <a:t>2014 ISUP Update</a:t>
            </a:r>
            <a:endParaRPr lang="en-US" sz="3000" b="1" dirty="0">
              <a:solidFill>
                <a:schemeClr val="accent2">
                  <a:lumMod val="50000"/>
                </a:schemeClr>
              </a:solidFill>
              <a:latin typeface="+mn-lt"/>
            </a:endParaRPr>
          </a:p>
        </p:txBody>
      </p:sp>
      <p:sp>
        <p:nvSpPr>
          <p:cNvPr id="3" name="Content Placeholder 9"/>
          <p:cNvSpPr txBox="1">
            <a:spLocks/>
          </p:cNvSpPr>
          <p:nvPr/>
        </p:nvSpPr>
        <p:spPr>
          <a:xfrm>
            <a:off x="4236696" y="2349008"/>
            <a:ext cx="4729504" cy="21396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buClr>
                <a:srgbClr val="EA5532"/>
              </a:buClr>
              <a:buFont typeface="Arial" panose="020B0604020202020204" pitchFamily="34" charset="0"/>
              <a:buChar char="•"/>
              <a:defRPr/>
            </a:pPr>
            <a:r>
              <a:rPr lang="en-US" sz="1600" dirty="0">
                <a:solidFill>
                  <a:sysClr val="windowText" lastClr="000000"/>
                </a:solidFill>
              </a:rPr>
              <a:t>Prostate cancer grouping is useful in taking effective treatment decisions</a:t>
            </a:r>
            <a:r>
              <a:rPr lang="en-US" sz="1600" baseline="30000" dirty="0">
                <a:solidFill>
                  <a:sysClr val="windowText" lastClr="000000"/>
                </a:solidFill>
              </a:rPr>
              <a:t>2</a:t>
            </a:r>
            <a:endParaRPr kumimoji="0" lang="en-GB" sz="1600" b="0" i="0" u="none" strike="noStrike" kern="1200" cap="none" spc="0" normalizeH="0" baseline="30000" noProof="0" dirty="0">
              <a:ln>
                <a:noFill/>
              </a:ln>
              <a:solidFill>
                <a:sysClr val="windowText" lastClr="000000"/>
              </a:solidFill>
              <a:effectLst/>
              <a:uLnTx/>
              <a:uFillTx/>
            </a:endParaRPr>
          </a:p>
          <a:p>
            <a:pPr marR="0" lvl="0" algn="l" defTabSz="457200" rtl="0" eaLnBrk="1" fontAlgn="auto" latinLnBrk="0" hangingPunct="1">
              <a:lnSpc>
                <a:spcPct val="100000"/>
              </a:lnSpc>
              <a:spcBef>
                <a:spcPct val="20000"/>
              </a:spcBef>
              <a:spcAft>
                <a:spcPts val="0"/>
              </a:spcAft>
              <a:buClr>
                <a:srgbClr val="EA5532"/>
              </a:buClr>
              <a:buSzTx/>
              <a:buFont typeface="Arial" panose="020B0604020202020204" pitchFamily="34" charset="0"/>
              <a:buChar char="•"/>
              <a:tabLst/>
              <a:defRPr/>
            </a:pPr>
            <a:r>
              <a:rPr kumimoji="0" lang="en-GB" sz="1600" b="0" i="0" u="none" strike="noStrike" kern="1200" cap="none" spc="0" normalizeH="0" baseline="0" noProof="0" dirty="0">
                <a:ln>
                  <a:noFill/>
                </a:ln>
                <a:solidFill>
                  <a:sysClr val="windowText" lastClr="000000"/>
                </a:solidFill>
                <a:effectLst/>
                <a:uLnTx/>
                <a:uFillTx/>
              </a:rPr>
              <a:t>Eliminate the anomaly that a Gleason score of 6 is indicative of a highly differentiated cancer</a:t>
            </a:r>
            <a:r>
              <a:rPr kumimoji="0" lang="en-GB" sz="1600" b="0" i="0" u="none" strike="noStrike" kern="1200" cap="none" spc="0" normalizeH="0" baseline="30000" noProof="0" dirty="0">
                <a:ln>
                  <a:noFill/>
                </a:ln>
                <a:solidFill>
                  <a:sysClr val="windowText" lastClr="000000"/>
                </a:solidFill>
                <a:effectLst/>
                <a:uLnTx/>
                <a:uFillTx/>
              </a:rPr>
              <a:t>2</a:t>
            </a:r>
          </a:p>
          <a:p>
            <a:pPr marR="0" lvl="0" algn="l" defTabSz="457200" rtl="0" eaLnBrk="1" fontAlgn="auto" latinLnBrk="0" hangingPunct="1">
              <a:lnSpc>
                <a:spcPct val="100000"/>
              </a:lnSpc>
              <a:spcBef>
                <a:spcPct val="20000"/>
              </a:spcBef>
              <a:spcAft>
                <a:spcPts val="0"/>
              </a:spcAft>
              <a:buClr>
                <a:srgbClr val="EA5532"/>
              </a:buClr>
              <a:buSzTx/>
              <a:buFont typeface="Arial" panose="020B0604020202020204" pitchFamily="34" charset="0"/>
              <a:buChar char="•"/>
              <a:tabLst/>
              <a:defRPr/>
            </a:pPr>
            <a:r>
              <a:rPr kumimoji="0" lang="en-GB" sz="1600" b="0" i="0" u="none" strike="noStrike" kern="1200" cap="none" spc="0" normalizeH="0" baseline="0" noProof="0" dirty="0">
                <a:ln>
                  <a:noFill/>
                </a:ln>
                <a:solidFill>
                  <a:sysClr val="windowText" lastClr="000000"/>
                </a:solidFill>
                <a:effectLst/>
                <a:uLnTx/>
                <a:uFillTx/>
              </a:rPr>
              <a:t>Distinguish between prostate cancer with Gleason scores of (4 + 3) and (3 + 4)</a:t>
            </a:r>
            <a:r>
              <a:rPr kumimoji="0" lang="en-GB" sz="1600" b="0" i="0" u="none" strike="noStrike" kern="1200" cap="none" spc="0" normalizeH="0" baseline="30000" noProof="0" dirty="0">
                <a:ln>
                  <a:noFill/>
                </a:ln>
                <a:solidFill>
                  <a:sysClr val="windowText" lastClr="000000"/>
                </a:solidFill>
                <a:effectLst/>
                <a:uLnTx/>
                <a:uFillTx/>
              </a:rPr>
              <a:t>2</a:t>
            </a:r>
          </a:p>
          <a:p>
            <a:pPr marR="0" lvl="1" algn="l" defTabSz="457200" rtl="0" eaLnBrk="1" fontAlgn="auto" latinLnBrk="0" hangingPunct="1">
              <a:lnSpc>
                <a:spcPct val="100000"/>
              </a:lnSpc>
              <a:spcBef>
                <a:spcPct val="20000"/>
              </a:spcBef>
              <a:spcAft>
                <a:spcPts val="0"/>
              </a:spcAft>
              <a:buClr>
                <a:srgbClr val="EA5532"/>
              </a:buClr>
              <a:buSzTx/>
              <a:buFont typeface="Arial" panose="020B0604020202020204" pitchFamily="34" charset="0"/>
              <a:buChar char="•"/>
              <a:tabLst/>
              <a:defRPr/>
            </a:pPr>
            <a:endParaRPr kumimoji="0" lang="en-GB" sz="1600" b="0" i="0" u="none" strike="noStrike" kern="1200" cap="none" spc="0" normalizeH="0" baseline="0" noProof="0" dirty="0">
              <a:ln>
                <a:noFill/>
              </a:ln>
              <a:solidFill>
                <a:sysClr val="windowText" lastClr="000000"/>
              </a:solidFill>
              <a:effectLst/>
              <a:uLnTx/>
              <a:uFillTx/>
            </a:endParaRPr>
          </a:p>
        </p:txBody>
      </p:sp>
      <p:sp>
        <p:nvSpPr>
          <p:cNvPr id="6" name="TextBox 5"/>
          <p:cNvSpPr txBox="1"/>
          <p:nvPr/>
        </p:nvSpPr>
        <p:spPr>
          <a:xfrm>
            <a:off x="402180" y="4435804"/>
            <a:ext cx="5779008" cy="276999"/>
          </a:xfrm>
          <a:prstGeom prst="rect">
            <a:avLst/>
          </a:prstGeom>
          <a:noFill/>
        </p:spPr>
        <p:txBody>
          <a:bodyPr wrap="square" rtlCol="0">
            <a:spAutoFit/>
          </a:bodyPr>
          <a:lstStyle/>
          <a:p>
            <a:pPr defTabSz="457200"/>
            <a:r>
              <a:rPr lang="en-US" sz="1200" dirty="0">
                <a:solidFill>
                  <a:prstClr val="black"/>
                </a:solidFill>
              </a:rPr>
              <a:t>ISUP, International Society of Urological Pathology.</a:t>
            </a:r>
          </a:p>
        </p:txBody>
      </p:sp>
      <p:sp>
        <p:nvSpPr>
          <p:cNvPr id="7" name="TextBox 6"/>
          <p:cNvSpPr txBox="1"/>
          <p:nvPr/>
        </p:nvSpPr>
        <p:spPr>
          <a:xfrm>
            <a:off x="619271" y="1487311"/>
            <a:ext cx="3209925" cy="338554"/>
          </a:xfrm>
          <a:prstGeom prst="rect">
            <a:avLst/>
          </a:prstGeom>
          <a:noFill/>
        </p:spPr>
        <p:txBody>
          <a:bodyPr wrap="square" rtlCol="0">
            <a:spAutoFit/>
          </a:bodyPr>
          <a:lstStyle/>
          <a:p>
            <a:pPr algn="ctr"/>
            <a:r>
              <a:rPr lang="en-GB" sz="1600" b="1" dirty="0"/>
              <a:t>ISUP 2014 grade groups</a:t>
            </a:r>
            <a:r>
              <a:rPr lang="en-GB" sz="1600" b="1" baseline="30000" dirty="0"/>
              <a:t>1</a:t>
            </a:r>
          </a:p>
        </p:txBody>
      </p:sp>
      <p:sp>
        <p:nvSpPr>
          <p:cNvPr id="8" name="TextBox 7"/>
          <p:cNvSpPr txBox="1"/>
          <p:nvPr/>
        </p:nvSpPr>
        <p:spPr>
          <a:xfrm>
            <a:off x="2206907" y="4711834"/>
            <a:ext cx="1677062" cy="246221"/>
          </a:xfrm>
          <a:prstGeom prst="rect">
            <a:avLst/>
          </a:prstGeom>
          <a:noFill/>
        </p:spPr>
        <p:txBody>
          <a:bodyPr wrap="none" rtlCol="0">
            <a:spAutoFit/>
          </a:bodyPr>
          <a:lstStyle/>
          <a:p>
            <a:r>
              <a:rPr lang="en-GB" sz="1000" dirty="0"/>
              <a:t>Adapted from Mottet, 2016</a:t>
            </a:r>
            <a:r>
              <a:rPr lang="en-GB" sz="1000" baseline="30000" dirty="0"/>
              <a:t>1</a:t>
            </a:r>
          </a:p>
        </p:txBody>
      </p:sp>
      <p:sp>
        <p:nvSpPr>
          <p:cNvPr id="10" name="Text Box 139"/>
          <p:cNvSpPr txBox="1">
            <a:spLocks noChangeArrowheads="1"/>
          </p:cNvSpPr>
          <p:nvPr/>
        </p:nvSpPr>
        <p:spPr bwMode="auto">
          <a:xfrm>
            <a:off x="88650" y="6253055"/>
            <a:ext cx="730346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a:buFont typeface="+mj-lt"/>
              <a:buAutoNum type="arabicPeriod"/>
            </a:pPr>
            <a:r>
              <a:rPr lang="en-US" sz="800" dirty="0">
                <a:latin typeface="+mn-lt"/>
              </a:rPr>
              <a:t>https://uroweb.org/guideline/prostate-cancer/#4. Accessed April 7, 2016.</a:t>
            </a:r>
            <a:endParaRPr lang="en-IN" sz="800" dirty="0">
              <a:latin typeface="+mn-lt"/>
            </a:endParaRPr>
          </a:p>
          <a:p>
            <a:pPr marL="228600" lvl="0" indent="-228600" defTabSz="457200">
              <a:buFont typeface="+mj-lt"/>
              <a:buAutoNum type="arabicPeriod"/>
              <a:defRPr/>
            </a:pPr>
            <a:r>
              <a:rPr lang="en-GB" sz="800" dirty="0">
                <a:solidFill>
                  <a:prstClr val="black"/>
                </a:solidFill>
                <a:latin typeface="+mn-lt"/>
              </a:rPr>
              <a:t>Epstein JI, et al. </a:t>
            </a:r>
            <a:r>
              <a:rPr lang="en-GB" sz="800" i="1" dirty="0">
                <a:solidFill>
                  <a:prstClr val="black"/>
                </a:solidFill>
                <a:latin typeface="+mn-lt"/>
              </a:rPr>
              <a:t>Eur Urol. </a:t>
            </a:r>
            <a:r>
              <a:rPr lang="en-GB" sz="800" dirty="0">
                <a:solidFill>
                  <a:prstClr val="black"/>
                </a:solidFill>
                <a:latin typeface="+mn-lt"/>
              </a:rPr>
              <a:t>2016;69(3):428-435.</a:t>
            </a:r>
            <a:endParaRPr lang="en-US" sz="800" dirty="0">
              <a:solidFill>
                <a:prstClr val="black"/>
              </a:solidFill>
              <a:latin typeface="+mn-lt"/>
            </a:endParaRPr>
          </a:p>
        </p:txBody>
      </p:sp>
      <p:sp>
        <p:nvSpPr>
          <p:cNvPr id="11" name="Pentagon 10"/>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3" name="TextBox 12"/>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4/10</a:t>
            </a:r>
            <a:endParaRPr lang="en-IN" sz="1600" spc="-38" dirty="0">
              <a:solidFill>
                <a:srgbClr val="A7381D"/>
              </a:solidFill>
              <a:ea typeface="+mj-ea"/>
              <a:cs typeface="+mj-cs"/>
            </a:endParaRPr>
          </a:p>
        </p:txBody>
      </p:sp>
      <p:grpSp>
        <p:nvGrpSpPr>
          <p:cNvPr id="36" name="Group 35"/>
          <p:cNvGrpSpPr/>
          <p:nvPr/>
        </p:nvGrpSpPr>
        <p:grpSpPr>
          <a:xfrm>
            <a:off x="381000" y="1866900"/>
            <a:ext cx="3655423" cy="2541588"/>
            <a:chOff x="381000" y="1866900"/>
            <a:chExt cx="3216275" cy="2541588"/>
          </a:xfrm>
          <a:effectLst>
            <a:outerShdw blurRad="114300" dist="76200" dir="5400000" algn="ctr" rotWithShape="0">
              <a:srgbClr val="000000">
                <a:alpha val="29000"/>
              </a:srgbClr>
            </a:outerShdw>
          </a:effectLst>
        </p:grpSpPr>
        <p:sp>
          <p:nvSpPr>
            <p:cNvPr id="15" name="AutoShape 3"/>
            <p:cNvSpPr>
              <a:spLocks noChangeAspect="1" noChangeArrowheads="1" noTextEdit="1"/>
            </p:cNvSpPr>
            <p:nvPr/>
          </p:nvSpPr>
          <p:spPr bwMode="auto">
            <a:xfrm>
              <a:off x="381000" y="1870075"/>
              <a:ext cx="3216275"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5"/>
            <p:cNvSpPr>
              <a:spLocks noChangeShapeType="1"/>
            </p:cNvSpPr>
            <p:nvPr/>
          </p:nvSpPr>
          <p:spPr bwMode="auto">
            <a:xfrm>
              <a:off x="384175" y="2401888"/>
              <a:ext cx="3209925" cy="0"/>
            </a:xfrm>
            <a:prstGeom prst="line">
              <a:avLst/>
            </a:prstGeom>
            <a:noFill/>
            <a:ln w="1111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384175" y="1866900"/>
              <a:ext cx="3206750" cy="538163"/>
            </a:xfrm>
            <a:custGeom>
              <a:avLst/>
              <a:gdLst>
                <a:gd name="T0" fmla="*/ 975 w 1032"/>
                <a:gd name="T1" fmla="*/ 0 h 173"/>
                <a:gd name="T2" fmla="*/ 57 w 1032"/>
                <a:gd name="T3" fmla="*/ 0 h 173"/>
                <a:gd name="T4" fmla="*/ 0 w 1032"/>
                <a:gd name="T5" fmla="*/ 57 h 173"/>
                <a:gd name="T6" fmla="*/ 0 w 1032"/>
                <a:gd name="T7" fmla="*/ 173 h 173"/>
                <a:gd name="T8" fmla="*/ 1032 w 1032"/>
                <a:gd name="T9" fmla="*/ 173 h 173"/>
                <a:gd name="T10" fmla="*/ 1032 w 1032"/>
                <a:gd name="T11" fmla="*/ 57 h 173"/>
                <a:gd name="T12" fmla="*/ 975 w 1032"/>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032" h="173">
                  <a:moveTo>
                    <a:pt x="975" y="0"/>
                  </a:moveTo>
                  <a:cubicBezTo>
                    <a:pt x="57" y="0"/>
                    <a:pt x="57" y="0"/>
                    <a:pt x="57" y="0"/>
                  </a:cubicBezTo>
                  <a:cubicBezTo>
                    <a:pt x="26" y="0"/>
                    <a:pt x="0" y="25"/>
                    <a:pt x="0" y="57"/>
                  </a:cubicBezTo>
                  <a:cubicBezTo>
                    <a:pt x="0" y="173"/>
                    <a:pt x="0" y="173"/>
                    <a:pt x="0" y="173"/>
                  </a:cubicBezTo>
                  <a:cubicBezTo>
                    <a:pt x="1032" y="173"/>
                    <a:pt x="1032" y="173"/>
                    <a:pt x="1032" y="173"/>
                  </a:cubicBezTo>
                  <a:cubicBezTo>
                    <a:pt x="1032" y="57"/>
                    <a:pt x="1032" y="57"/>
                    <a:pt x="1032" y="57"/>
                  </a:cubicBezTo>
                  <a:cubicBezTo>
                    <a:pt x="1032" y="25"/>
                    <a:pt x="1007" y="0"/>
                    <a:pt x="975"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384175" y="2427288"/>
              <a:ext cx="3206750" cy="1981200"/>
            </a:xfrm>
            <a:custGeom>
              <a:avLst/>
              <a:gdLst>
                <a:gd name="T0" fmla="*/ 1032 w 1032"/>
                <a:gd name="T1" fmla="*/ 0 h 637"/>
                <a:gd name="T2" fmla="*/ 1032 w 1032"/>
                <a:gd name="T3" fmla="*/ 580 h 637"/>
                <a:gd name="T4" fmla="*/ 975 w 1032"/>
                <a:gd name="T5" fmla="*/ 637 h 637"/>
                <a:gd name="T6" fmla="*/ 57 w 1032"/>
                <a:gd name="T7" fmla="*/ 637 h 637"/>
                <a:gd name="T8" fmla="*/ 0 w 1032"/>
                <a:gd name="T9" fmla="*/ 580 h 637"/>
                <a:gd name="T10" fmla="*/ 0 w 1032"/>
                <a:gd name="T11" fmla="*/ 0 h 637"/>
                <a:gd name="T12" fmla="*/ 1032 w 1032"/>
                <a:gd name="T13" fmla="*/ 0 h 637"/>
              </a:gdLst>
              <a:ahLst/>
              <a:cxnLst>
                <a:cxn ang="0">
                  <a:pos x="T0" y="T1"/>
                </a:cxn>
                <a:cxn ang="0">
                  <a:pos x="T2" y="T3"/>
                </a:cxn>
                <a:cxn ang="0">
                  <a:pos x="T4" y="T5"/>
                </a:cxn>
                <a:cxn ang="0">
                  <a:pos x="T6" y="T7"/>
                </a:cxn>
                <a:cxn ang="0">
                  <a:pos x="T8" y="T9"/>
                </a:cxn>
                <a:cxn ang="0">
                  <a:pos x="T10" y="T11"/>
                </a:cxn>
                <a:cxn ang="0">
                  <a:pos x="T12" y="T13"/>
                </a:cxn>
              </a:cxnLst>
              <a:rect l="0" t="0" r="r" b="b"/>
              <a:pathLst>
                <a:path w="1032" h="637">
                  <a:moveTo>
                    <a:pt x="1032" y="0"/>
                  </a:moveTo>
                  <a:cubicBezTo>
                    <a:pt x="1032" y="580"/>
                    <a:pt x="1032" y="580"/>
                    <a:pt x="1032" y="580"/>
                  </a:cubicBezTo>
                  <a:cubicBezTo>
                    <a:pt x="1032" y="612"/>
                    <a:pt x="1007" y="637"/>
                    <a:pt x="975" y="637"/>
                  </a:cubicBezTo>
                  <a:cubicBezTo>
                    <a:pt x="57" y="637"/>
                    <a:pt x="57" y="637"/>
                    <a:pt x="57" y="637"/>
                  </a:cubicBezTo>
                  <a:cubicBezTo>
                    <a:pt x="26" y="637"/>
                    <a:pt x="0" y="612"/>
                    <a:pt x="0" y="580"/>
                  </a:cubicBezTo>
                  <a:cubicBezTo>
                    <a:pt x="0" y="0"/>
                    <a:pt x="0" y="0"/>
                    <a:pt x="0" y="0"/>
                  </a:cubicBezTo>
                  <a:lnTo>
                    <a:pt x="1032"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8"/>
            <p:cNvSpPr>
              <a:spLocks noChangeShapeType="1"/>
            </p:cNvSpPr>
            <p:nvPr/>
          </p:nvSpPr>
          <p:spPr bwMode="auto">
            <a:xfrm>
              <a:off x="384175" y="2790825"/>
              <a:ext cx="3206750"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9"/>
            <p:cNvSpPr>
              <a:spLocks noChangeShapeType="1"/>
            </p:cNvSpPr>
            <p:nvPr/>
          </p:nvSpPr>
          <p:spPr bwMode="auto">
            <a:xfrm>
              <a:off x="384175" y="3211513"/>
              <a:ext cx="3206750"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0"/>
            <p:cNvSpPr>
              <a:spLocks noChangeShapeType="1"/>
            </p:cNvSpPr>
            <p:nvPr/>
          </p:nvSpPr>
          <p:spPr bwMode="auto">
            <a:xfrm>
              <a:off x="384175" y="3633788"/>
              <a:ext cx="3206750"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p:cNvSpPr>
              <a:spLocks noChangeShapeType="1"/>
            </p:cNvSpPr>
            <p:nvPr/>
          </p:nvSpPr>
          <p:spPr bwMode="auto">
            <a:xfrm>
              <a:off x="384175" y="4057650"/>
              <a:ext cx="3206750"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
            <p:cNvSpPr>
              <a:spLocks noChangeArrowheads="1"/>
            </p:cNvSpPr>
            <p:nvPr/>
          </p:nvSpPr>
          <p:spPr bwMode="auto">
            <a:xfrm>
              <a:off x="490538" y="2060575"/>
              <a:ext cx="9114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mn-lt"/>
                </a:rPr>
                <a:t>Gleason score</a:t>
              </a:r>
              <a:endParaRPr kumimoji="0" lang="en-US" sz="1400" b="0" i="0" u="none" strike="noStrike" cap="none" normalizeH="0" baseline="0" dirty="0">
                <a:ln>
                  <a:noFill/>
                </a:ln>
                <a:solidFill>
                  <a:schemeClr val="tx1"/>
                </a:solidFill>
                <a:effectLst/>
                <a:latin typeface="+mn-lt"/>
              </a:endParaRPr>
            </a:p>
          </p:txBody>
        </p:sp>
        <p:sp>
          <p:nvSpPr>
            <p:cNvPr id="24" name="Rectangle 13"/>
            <p:cNvSpPr>
              <a:spLocks noChangeArrowheads="1"/>
            </p:cNvSpPr>
            <p:nvPr/>
          </p:nvSpPr>
          <p:spPr bwMode="auto">
            <a:xfrm>
              <a:off x="508000" y="2544763"/>
              <a:ext cx="20874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2-6</a:t>
              </a:r>
              <a:endParaRPr kumimoji="0" lang="en-US" sz="1400" b="0" i="0" u="none" strike="noStrike" cap="none" normalizeH="0" baseline="0" dirty="0">
                <a:ln>
                  <a:noFill/>
                </a:ln>
                <a:solidFill>
                  <a:schemeClr val="tx1"/>
                </a:solidFill>
                <a:effectLst/>
                <a:latin typeface="+mn-lt"/>
              </a:endParaRPr>
            </a:p>
          </p:txBody>
        </p:sp>
        <p:sp>
          <p:nvSpPr>
            <p:cNvPr id="25" name="Rectangle 14"/>
            <p:cNvSpPr>
              <a:spLocks noChangeArrowheads="1"/>
            </p:cNvSpPr>
            <p:nvPr/>
          </p:nvSpPr>
          <p:spPr bwMode="auto">
            <a:xfrm>
              <a:off x="508000" y="2930525"/>
              <a:ext cx="5218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7 (3 + 4)</a:t>
              </a:r>
              <a:endParaRPr kumimoji="0" lang="en-US" sz="1400" b="0" i="0" u="none" strike="noStrike" cap="none" normalizeH="0" baseline="0" dirty="0">
                <a:ln>
                  <a:noFill/>
                </a:ln>
                <a:solidFill>
                  <a:schemeClr val="tx1"/>
                </a:solidFill>
                <a:effectLst/>
                <a:latin typeface="+mn-lt"/>
              </a:endParaRPr>
            </a:p>
          </p:txBody>
        </p:sp>
        <p:sp>
          <p:nvSpPr>
            <p:cNvPr id="26" name="Rectangle 15"/>
            <p:cNvSpPr>
              <a:spLocks noChangeArrowheads="1"/>
            </p:cNvSpPr>
            <p:nvPr/>
          </p:nvSpPr>
          <p:spPr bwMode="auto">
            <a:xfrm>
              <a:off x="508000" y="3316288"/>
              <a:ext cx="5218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7 (4 + 3)</a:t>
              </a:r>
              <a:endParaRPr kumimoji="0" lang="en-US" sz="1400" b="0" i="0" u="none" strike="noStrike" cap="none" normalizeH="0" baseline="0" dirty="0">
                <a:ln>
                  <a:noFill/>
                </a:ln>
                <a:solidFill>
                  <a:schemeClr val="tx1"/>
                </a:solidFill>
                <a:effectLst/>
                <a:latin typeface="+mn-lt"/>
              </a:endParaRPr>
            </a:p>
          </p:txBody>
        </p:sp>
        <p:sp>
          <p:nvSpPr>
            <p:cNvPr id="27" name="Rectangle 16"/>
            <p:cNvSpPr>
              <a:spLocks noChangeArrowheads="1"/>
            </p:cNvSpPr>
            <p:nvPr/>
          </p:nvSpPr>
          <p:spPr bwMode="auto">
            <a:xfrm>
              <a:off x="508000" y="3698875"/>
              <a:ext cx="17517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8 (4 + 4) or (3 + 5) or (5 + 3)</a:t>
              </a:r>
              <a:endParaRPr kumimoji="0" lang="en-US" sz="1400" b="0" i="0" u="none" strike="noStrike" cap="none" normalizeH="0" baseline="0" dirty="0">
                <a:ln>
                  <a:noFill/>
                </a:ln>
                <a:solidFill>
                  <a:schemeClr val="tx1"/>
                </a:solidFill>
                <a:effectLst/>
                <a:latin typeface="+mn-lt"/>
              </a:endParaRPr>
            </a:p>
          </p:txBody>
        </p:sp>
        <p:sp>
          <p:nvSpPr>
            <p:cNvPr id="28" name="Rectangle 17"/>
            <p:cNvSpPr>
              <a:spLocks noChangeArrowheads="1"/>
            </p:cNvSpPr>
            <p:nvPr/>
          </p:nvSpPr>
          <p:spPr bwMode="auto">
            <a:xfrm>
              <a:off x="2914616" y="2544763"/>
              <a:ext cx="803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1</a:t>
              </a:r>
              <a:endParaRPr kumimoji="0" lang="en-US" sz="1400" b="0" i="0" u="none" strike="noStrike" cap="none" normalizeH="0" baseline="0" dirty="0">
                <a:ln>
                  <a:noFill/>
                </a:ln>
                <a:solidFill>
                  <a:schemeClr val="tx1"/>
                </a:solidFill>
                <a:effectLst/>
                <a:latin typeface="+mn-lt"/>
              </a:endParaRPr>
            </a:p>
          </p:txBody>
        </p:sp>
        <p:sp>
          <p:nvSpPr>
            <p:cNvPr id="29" name="Rectangle 18"/>
            <p:cNvSpPr>
              <a:spLocks noChangeArrowheads="1"/>
            </p:cNvSpPr>
            <p:nvPr/>
          </p:nvSpPr>
          <p:spPr bwMode="auto">
            <a:xfrm>
              <a:off x="2914616" y="2930525"/>
              <a:ext cx="803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2</a:t>
              </a:r>
              <a:endParaRPr kumimoji="0" lang="en-US" sz="1400" b="0" i="0" u="none" strike="noStrike" cap="none" normalizeH="0" baseline="0" dirty="0">
                <a:ln>
                  <a:noFill/>
                </a:ln>
                <a:solidFill>
                  <a:schemeClr val="tx1"/>
                </a:solidFill>
                <a:effectLst/>
                <a:latin typeface="+mn-lt"/>
              </a:endParaRPr>
            </a:p>
          </p:txBody>
        </p:sp>
        <p:sp>
          <p:nvSpPr>
            <p:cNvPr id="30" name="Rectangle 19"/>
            <p:cNvSpPr>
              <a:spLocks noChangeArrowheads="1"/>
            </p:cNvSpPr>
            <p:nvPr/>
          </p:nvSpPr>
          <p:spPr bwMode="auto">
            <a:xfrm>
              <a:off x="2914616" y="3316288"/>
              <a:ext cx="803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3</a:t>
              </a:r>
              <a:endParaRPr kumimoji="0" lang="en-US" sz="1400" b="0" i="0" u="none" strike="noStrike" cap="none" normalizeH="0" baseline="0" dirty="0">
                <a:ln>
                  <a:noFill/>
                </a:ln>
                <a:solidFill>
                  <a:schemeClr val="tx1"/>
                </a:solidFill>
                <a:effectLst/>
                <a:latin typeface="+mn-lt"/>
              </a:endParaRPr>
            </a:p>
          </p:txBody>
        </p:sp>
        <p:sp>
          <p:nvSpPr>
            <p:cNvPr id="31" name="Rectangle 20"/>
            <p:cNvSpPr>
              <a:spLocks noChangeArrowheads="1"/>
            </p:cNvSpPr>
            <p:nvPr/>
          </p:nvSpPr>
          <p:spPr bwMode="auto">
            <a:xfrm>
              <a:off x="2914616" y="3698875"/>
              <a:ext cx="803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4</a:t>
              </a:r>
              <a:endParaRPr kumimoji="0" lang="en-US" sz="1400" b="0" i="0" u="none" strike="noStrike" cap="none" normalizeH="0" baseline="0" dirty="0">
                <a:ln>
                  <a:noFill/>
                </a:ln>
                <a:solidFill>
                  <a:schemeClr val="tx1"/>
                </a:solidFill>
                <a:effectLst/>
                <a:latin typeface="+mn-lt"/>
              </a:endParaRPr>
            </a:p>
          </p:txBody>
        </p:sp>
        <p:sp>
          <p:nvSpPr>
            <p:cNvPr id="32" name="Rectangle 21"/>
            <p:cNvSpPr>
              <a:spLocks noChangeArrowheads="1"/>
            </p:cNvSpPr>
            <p:nvPr/>
          </p:nvSpPr>
          <p:spPr bwMode="auto">
            <a:xfrm>
              <a:off x="508000" y="4087813"/>
              <a:ext cx="2891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9-10</a:t>
              </a:r>
              <a:endParaRPr kumimoji="0" lang="en-US" sz="1400" b="0" i="0" u="none" strike="noStrike" cap="none" normalizeH="0" baseline="0" dirty="0">
                <a:ln>
                  <a:noFill/>
                </a:ln>
                <a:solidFill>
                  <a:schemeClr val="tx1"/>
                </a:solidFill>
                <a:effectLst/>
                <a:latin typeface="+mn-lt"/>
              </a:endParaRPr>
            </a:p>
          </p:txBody>
        </p:sp>
        <p:sp>
          <p:nvSpPr>
            <p:cNvPr id="33" name="Rectangle 22"/>
            <p:cNvSpPr>
              <a:spLocks noChangeArrowheads="1"/>
            </p:cNvSpPr>
            <p:nvPr/>
          </p:nvSpPr>
          <p:spPr bwMode="auto">
            <a:xfrm>
              <a:off x="2914616" y="4087813"/>
              <a:ext cx="803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5</a:t>
              </a:r>
              <a:endParaRPr kumimoji="0" lang="en-US" sz="1400" b="0" i="0" u="none" strike="noStrike" cap="none" normalizeH="0" baseline="0" dirty="0">
                <a:ln>
                  <a:noFill/>
                </a:ln>
                <a:solidFill>
                  <a:schemeClr val="tx1"/>
                </a:solidFill>
                <a:effectLst/>
                <a:latin typeface="+mn-lt"/>
              </a:endParaRPr>
            </a:p>
          </p:txBody>
        </p:sp>
        <p:sp>
          <p:nvSpPr>
            <p:cNvPr id="34" name="Rectangle 23"/>
            <p:cNvSpPr>
              <a:spLocks noChangeArrowheads="1"/>
            </p:cNvSpPr>
            <p:nvPr/>
          </p:nvSpPr>
          <p:spPr bwMode="auto">
            <a:xfrm>
              <a:off x="2535691" y="2060575"/>
              <a:ext cx="8126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mn-lt"/>
                </a:rPr>
                <a:t>Grade group</a:t>
              </a:r>
              <a:endParaRPr kumimoji="0" lang="en-US" sz="1400" b="0" i="0" u="none" strike="noStrike" cap="none" normalizeH="0" baseline="0" dirty="0">
                <a:ln>
                  <a:noFill/>
                </a:ln>
                <a:solidFill>
                  <a:schemeClr val="tx1"/>
                </a:solidFill>
                <a:effectLst/>
                <a:latin typeface="+mn-lt"/>
              </a:endParaRPr>
            </a:p>
          </p:txBody>
        </p:sp>
        <p:sp>
          <p:nvSpPr>
            <p:cNvPr id="35" name="Line 24"/>
            <p:cNvSpPr>
              <a:spLocks noChangeShapeType="1"/>
            </p:cNvSpPr>
            <p:nvPr/>
          </p:nvSpPr>
          <p:spPr bwMode="auto">
            <a:xfrm>
              <a:off x="2490994" y="1866900"/>
              <a:ext cx="0" cy="2541588"/>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97139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508" y="1905356"/>
            <a:ext cx="4277661" cy="2671243"/>
          </a:xfrm>
          <a:prstGeom prst="rect">
            <a:avLst/>
          </a:prstGeom>
        </p:spPr>
      </p:pic>
      <p:sp>
        <p:nvSpPr>
          <p:cNvPr id="2" name="Title 1"/>
          <p:cNvSpPr>
            <a:spLocks noGrp="1"/>
          </p:cNvSpPr>
          <p:nvPr>
            <p:ph type="title"/>
          </p:nvPr>
        </p:nvSpPr>
        <p:spPr>
          <a:xfrm>
            <a:off x="137160" y="228899"/>
            <a:ext cx="7997189" cy="638348"/>
          </a:xfrm>
        </p:spPr>
        <p:txBody>
          <a:bodyPr>
            <a:noAutofit/>
          </a:bodyPr>
          <a:lstStyle/>
          <a:p>
            <a:r>
              <a:rPr lang="en-GB" sz="2800" b="1" dirty="0">
                <a:solidFill>
                  <a:schemeClr val="accent2">
                    <a:lumMod val="50000"/>
                  </a:schemeClr>
                </a:solidFill>
                <a:latin typeface="+mn-lt"/>
              </a:rPr>
              <a:t>Modified Gleason Scoring </a:t>
            </a:r>
            <a:r>
              <a:rPr lang="en-GB" sz="2800" b="1" dirty="0" smtClean="0">
                <a:solidFill>
                  <a:schemeClr val="accent2">
                    <a:lumMod val="50000"/>
                  </a:schemeClr>
                </a:solidFill>
                <a:latin typeface="+mn-lt"/>
              </a:rPr>
              <a:t>System</a:t>
            </a:r>
            <a:br>
              <a:rPr lang="en-GB" sz="2800" b="1" dirty="0" smtClean="0">
                <a:solidFill>
                  <a:schemeClr val="accent2">
                    <a:lumMod val="50000"/>
                  </a:schemeClr>
                </a:solidFill>
                <a:latin typeface="+mn-lt"/>
              </a:rPr>
            </a:br>
            <a:r>
              <a:rPr lang="en-GB" sz="2800" b="1" dirty="0" smtClean="0">
                <a:solidFill>
                  <a:schemeClr val="accent2">
                    <a:lumMod val="50000"/>
                  </a:schemeClr>
                </a:solidFill>
                <a:latin typeface="+mn-lt"/>
              </a:rPr>
              <a:t>Predictive </a:t>
            </a:r>
            <a:r>
              <a:rPr lang="en-GB" sz="2800" b="1" dirty="0">
                <a:solidFill>
                  <a:schemeClr val="accent2">
                    <a:lumMod val="50000"/>
                  </a:schemeClr>
                </a:solidFill>
                <a:latin typeface="+mn-lt"/>
              </a:rPr>
              <a:t>of Localised Disease Outcome</a:t>
            </a:r>
            <a:endParaRPr lang="en-US" sz="2800" b="1" dirty="0">
              <a:solidFill>
                <a:schemeClr val="accent2">
                  <a:lumMod val="50000"/>
                </a:schemeClr>
              </a:solidFill>
              <a:latin typeface="+mn-lt"/>
            </a:endParaRPr>
          </a:p>
        </p:txBody>
      </p:sp>
      <p:sp>
        <p:nvSpPr>
          <p:cNvPr id="4" name="TextBox 3"/>
          <p:cNvSpPr txBox="1"/>
          <p:nvPr/>
        </p:nvSpPr>
        <p:spPr>
          <a:xfrm>
            <a:off x="562708" y="4639656"/>
            <a:ext cx="8392461" cy="461665"/>
          </a:xfrm>
          <a:prstGeom prst="rect">
            <a:avLst/>
          </a:prstGeom>
          <a:noFill/>
        </p:spPr>
        <p:txBody>
          <a:bodyPr wrap="square" rtlCol="0">
            <a:spAutoFit/>
          </a:bodyPr>
          <a:lstStyle/>
          <a:p>
            <a:pPr defTabSz="457200"/>
            <a:r>
              <a:rPr lang="en-GB" sz="1200" dirty="0">
                <a:solidFill>
                  <a:prstClr val="black"/>
                </a:solidFill>
              </a:rPr>
              <a:t>(Green line: Gleason score ≤6, grade group 1; Orange line: Gleason score 3 + 4, grade group 2; Dark blue line: Gleason score 4 + 3, grade group 3; Red line: Gleason score 8, grade group 4; Purple line: Gleason score ≥9, grade group 5)</a:t>
            </a:r>
          </a:p>
        </p:txBody>
      </p:sp>
      <p:sp>
        <p:nvSpPr>
          <p:cNvPr id="6" name="TextBox 5"/>
          <p:cNvSpPr txBox="1"/>
          <p:nvPr/>
        </p:nvSpPr>
        <p:spPr>
          <a:xfrm>
            <a:off x="2311400" y="1660231"/>
            <a:ext cx="309700" cy="338554"/>
          </a:xfrm>
          <a:prstGeom prst="rect">
            <a:avLst/>
          </a:prstGeom>
          <a:noFill/>
        </p:spPr>
        <p:txBody>
          <a:bodyPr wrap="none" rtlCol="0">
            <a:spAutoFit/>
          </a:bodyPr>
          <a:lstStyle/>
          <a:p>
            <a:pPr defTabSz="457200"/>
            <a:r>
              <a:rPr lang="en-GB" sz="1600" b="1" dirty="0">
                <a:solidFill>
                  <a:prstClr val="black"/>
                </a:solidFill>
                <a:cs typeface="Times New Roman" panose="02020603050405020304" pitchFamily="18" charset="0"/>
              </a:rPr>
              <a:t>A</a:t>
            </a:r>
          </a:p>
        </p:txBody>
      </p:sp>
      <p:sp>
        <p:nvSpPr>
          <p:cNvPr id="7" name="TextBox 6"/>
          <p:cNvSpPr txBox="1"/>
          <p:nvPr/>
        </p:nvSpPr>
        <p:spPr>
          <a:xfrm>
            <a:off x="6972299" y="1652388"/>
            <a:ext cx="393701" cy="338554"/>
          </a:xfrm>
          <a:prstGeom prst="rect">
            <a:avLst/>
          </a:prstGeom>
          <a:noFill/>
        </p:spPr>
        <p:txBody>
          <a:bodyPr wrap="square" rtlCol="0">
            <a:spAutoFit/>
          </a:bodyPr>
          <a:lstStyle/>
          <a:p>
            <a:pPr defTabSz="457200"/>
            <a:r>
              <a:rPr lang="en-GB" sz="1600" b="1" dirty="0">
                <a:solidFill>
                  <a:prstClr val="black"/>
                </a:solidFill>
                <a:cs typeface="Times New Roman" panose="02020603050405020304" pitchFamily="18" charset="0"/>
              </a:rPr>
              <a:t>B</a:t>
            </a:r>
          </a:p>
        </p:txBody>
      </p:sp>
      <p:sp>
        <p:nvSpPr>
          <p:cNvPr id="10" name="TextBox 9"/>
          <p:cNvSpPr txBox="1"/>
          <p:nvPr/>
        </p:nvSpPr>
        <p:spPr>
          <a:xfrm>
            <a:off x="1079501" y="1054344"/>
            <a:ext cx="7442200" cy="584775"/>
          </a:xfrm>
          <a:prstGeom prst="rect">
            <a:avLst/>
          </a:prstGeom>
          <a:noFill/>
        </p:spPr>
        <p:txBody>
          <a:bodyPr wrap="square" rtlCol="0">
            <a:spAutoFit/>
          </a:bodyPr>
          <a:lstStyle/>
          <a:p>
            <a:pPr algn="ctr"/>
            <a:r>
              <a:rPr lang="en-US" sz="1600" b="1" dirty="0"/>
              <a:t>RFP following radical prostatectomy stratified by (A) prostatectomy grade and (B) pre-prostatectomy biopsy grade</a:t>
            </a:r>
            <a:r>
              <a:rPr lang="en-GB" sz="1600" b="1" baseline="30000" dirty="0"/>
              <a:t>1</a:t>
            </a:r>
          </a:p>
        </p:txBody>
      </p:sp>
      <p:sp>
        <p:nvSpPr>
          <p:cNvPr id="11" name="TextBox 10"/>
          <p:cNvSpPr txBox="1"/>
          <p:nvPr/>
        </p:nvSpPr>
        <p:spPr>
          <a:xfrm>
            <a:off x="7088772" y="5119744"/>
            <a:ext cx="1712328" cy="246221"/>
          </a:xfrm>
          <a:prstGeom prst="rect">
            <a:avLst/>
          </a:prstGeom>
          <a:noFill/>
        </p:spPr>
        <p:txBody>
          <a:bodyPr wrap="none" rtlCol="0">
            <a:spAutoFit/>
          </a:bodyPr>
          <a:lstStyle/>
          <a:p>
            <a:r>
              <a:rPr lang="en-GB" sz="1000" dirty="0"/>
              <a:t>Adapted from Epstein, 2016</a:t>
            </a:r>
            <a:r>
              <a:rPr lang="en-GB" sz="1000" baseline="30000" dirty="0"/>
              <a:t>1</a:t>
            </a:r>
          </a:p>
        </p:txBody>
      </p:sp>
      <p:sp>
        <p:nvSpPr>
          <p:cNvPr id="12" name="Text Box 139"/>
          <p:cNvSpPr txBox="1">
            <a:spLocks noChangeArrowheads="1"/>
          </p:cNvSpPr>
          <p:nvPr/>
        </p:nvSpPr>
        <p:spPr bwMode="auto">
          <a:xfrm>
            <a:off x="88650" y="6370230"/>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indent="-228600">
              <a:buFont typeface="+mj-lt"/>
              <a:buAutoNum type="arabicPeriod"/>
            </a:pPr>
            <a:r>
              <a:rPr lang="en-GB" sz="800" dirty="0">
                <a:latin typeface="+mn-lt"/>
              </a:rPr>
              <a:t>Epstein JI, et al. </a:t>
            </a:r>
            <a:r>
              <a:rPr lang="en-GB" sz="800" i="1" dirty="0">
                <a:latin typeface="+mn-lt"/>
              </a:rPr>
              <a:t>Eur Urol.</a:t>
            </a:r>
            <a:r>
              <a:rPr lang="en-GB" sz="800" dirty="0">
                <a:latin typeface="+mn-lt"/>
              </a:rPr>
              <a:t> 2016;69:428-435.</a:t>
            </a:r>
          </a:p>
        </p:txBody>
      </p:sp>
      <p:sp>
        <p:nvSpPr>
          <p:cNvPr id="16" name="Pentagon 1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7" name="TextBox 16"/>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5/10</a:t>
            </a:r>
            <a:endParaRPr lang="en-IN" sz="1600" spc="-38" dirty="0">
              <a:solidFill>
                <a:srgbClr val="A7381D"/>
              </a:solidFill>
              <a:ea typeface="+mj-ea"/>
              <a:cs typeface="+mj-cs"/>
            </a:endParaRPr>
          </a:p>
        </p:txBody>
      </p:sp>
      <p:sp>
        <p:nvSpPr>
          <p:cNvPr id="18" name="TextBox 17"/>
          <p:cNvSpPr txBox="1"/>
          <p:nvPr/>
        </p:nvSpPr>
        <p:spPr>
          <a:xfrm>
            <a:off x="653582" y="5120100"/>
            <a:ext cx="3689818" cy="276999"/>
          </a:xfrm>
          <a:prstGeom prst="rect">
            <a:avLst/>
          </a:prstGeom>
          <a:noFill/>
        </p:spPr>
        <p:txBody>
          <a:bodyPr wrap="square" rtlCol="0">
            <a:spAutoFit/>
          </a:bodyPr>
          <a:lstStyle/>
          <a:p>
            <a:r>
              <a:rPr lang="en-GB" sz="1200" dirty="0">
                <a:solidFill>
                  <a:prstClr val="black"/>
                </a:solidFill>
              </a:rPr>
              <a:t>RFP, recurrence-free progression.</a:t>
            </a:r>
            <a:endParaRPr lang="en-IN" sz="1200" dirty="0">
              <a:solidFill>
                <a:prstClr val="black"/>
              </a:solidFill>
            </a:endParaRPr>
          </a:p>
        </p:txBody>
      </p:sp>
      <p:sp>
        <p:nvSpPr>
          <p:cNvPr id="5" name="Rectangle 4"/>
          <p:cNvSpPr/>
          <p:nvPr/>
        </p:nvSpPr>
        <p:spPr>
          <a:xfrm>
            <a:off x="305238" y="5424873"/>
            <a:ext cx="8487069" cy="584775"/>
          </a:xfrm>
          <a:prstGeom prst="rect">
            <a:avLst/>
          </a:prstGeom>
        </p:spPr>
        <p:txBody>
          <a:bodyPr wrap="square">
            <a:spAutoFit/>
          </a:bodyPr>
          <a:lstStyle/>
          <a:p>
            <a:pPr marL="285750" indent="-285750">
              <a:buClr>
                <a:srgbClr val="EA5532"/>
              </a:buClr>
              <a:buFont typeface="Arial" panose="020B0604020202020204" pitchFamily="34" charset="0"/>
              <a:buChar char="•"/>
            </a:pPr>
            <a:r>
              <a:rPr lang="en-GB" sz="1600" dirty="0"/>
              <a:t>This study demonstrated that the hazard ratios for Gleason score (4 + 3) were generally 3-fold higher than those for (3 + 4), while those for (9-10) were about twice as high as those for 8.</a:t>
            </a:r>
            <a:r>
              <a:rPr lang="en-GB" sz="1600" baseline="30000" dirty="0"/>
              <a:t>1</a:t>
            </a:r>
            <a:r>
              <a:rPr lang="en-GB" sz="1600" dirty="0"/>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96611"/>
            <a:ext cx="4293711" cy="2678392"/>
          </a:xfrm>
          <a:prstGeom prst="rect">
            <a:avLst/>
          </a:prstGeom>
        </p:spPr>
      </p:pic>
    </p:spTree>
    <p:extLst>
      <p:ext uri="{BB962C8B-B14F-4D97-AF65-F5344CB8AC3E}">
        <p14:creationId xmlns:p14="http://schemas.microsoft.com/office/powerpoint/2010/main" val="3442041281"/>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1" y="291662"/>
            <a:ext cx="7101839" cy="638348"/>
          </a:xfrm>
        </p:spPr>
        <p:txBody>
          <a:bodyPr>
            <a:noAutofit/>
          </a:bodyPr>
          <a:lstStyle/>
          <a:p>
            <a:r>
              <a:rPr lang="en-US" sz="3000" b="1" dirty="0">
                <a:solidFill>
                  <a:schemeClr val="accent2">
                    <a:lumMod val="50000"/>
                  </a:schemeClr>
                </a:solidFill>
                <a:latin typeface="+mn-lt"/>
              </a:rPr>
              <a:t>Prognosis in Prostate Cancer: </a:t>
            </a:r>
            <a:br>
              <a:rPr lang="en-US" sz="3000" b="1" dirty="0">
                <a:solidFill>
                  <a:schemeClr val="accent2">
                    <a:lumMod val="50000"/>
                  </a:schemeClr>
                </a:solidFill>
                <a:latin typeface="+mn-lt"/>
              </a:rPr>
            </a:br>
            <a:r>
              <a:rPr lang="en-US" sz="3000" b="1" dirty="0">
                <a:solidFill>
                  <a:schemeClr val="accent2">
                    <a:lumMod val="50000"/>
                  </a:schemeClr>
                </a:solidFill>
                <a:latin typeface="+mn-lt"/>
              </a:rPr>
              <a:t>Localised Versus Metastatic Disease</a:t>
            </a:r>
          </a:p>
        </p:txBody>
      </p:sp>
      <p:sp>
        <p:nvSpPr>
          <p:cNvPr id="3" name="Content Placeholder 2"/>
          <p:cNvSpPr txBox="1">
            <a:spLocks/>
          </p:cNvSpPr>
          <p:nvPr/>
        </p:nvSpPr>
        <p:spPr>
          <a:xfrm>
            <a:off x="880631" y="1060192"/>
            <a:ext cx="7484365" cy="498802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1"/>
              </a:buClr>
            </a:pPr>
            <a:r>
              <a:rPr lang="en-GB" sz="1600" dirty="0"/>
              <a:t>Based on US </a:t>
            </a:r>
            <a:r>
              <a:rPr lang="en-US" sz="1600" dirty="0"/>
              <a:t>surveillance, epidemiology, and end results (SEER) </a:t>
            </a:r>
            <a:r>
              <a:rPr lang="en-GB" sz="1600" dirty="0"/>
              <a:t>statistics (by National Cancer Institute), prostate cancer is a highly curable disease if diagnosed at an early stage</a:t>
            </a:r>
            <a:r>
              <a:rPr lang="en-GB" sz="1600" baseline="30000" dirty="0"/>
              <a:t>1-3</a:t>
            </a:r>
          </a:p>
        </p:txBody>
      </p:sp>
      <p:sp>
        <p:nvSpPr>
          <p:cNvPr id="4" name="Text Box 49"/>
          <p:cNvSpPr txBox="1">
            <a:spLocks noChangeArrowheads="1"/>
          </p:cNvSpPr>
          <p:nvPr/>
        </p:nvSpPr>
        <p:spPr bwMode="auto">
          <a:xfrm>
            <a:off x="650629" y="1915827"/>
            <a:ext cx="3966256" cy="646986"/>
          </a:xfrm>
          <a:prstGeom prst="roundRect">
            <a:avLst/>
          </a:prstGeom>
          <a:noFill/>
          <a:ln w="19050">
            <a:noFill/>
            <a:miter lim="800000"/>
            <a:headEnd/>
            <a:tailEnd/>
          </a:ln>
          <a:effectLst/>
        </p:spPr>
        <p:txBody>
          <a:bodyPr wrap="square">
            <a:spAutoFit/>
          </a:bodyPr>
          <a:lstStyle/>
          <a:p>
            <a:pPr algn="ctr" defTabSz="457200">
              <a:defRPr/>
            </a:pPr>
            <a:r>
              <a:rPr lang="en-GB" sz="1600" b="1" dirty="0"/>
              <a:t>Stage distribution at diagnosis from </a:t>
            </a:r>
          </a:p>
          <a:p>
            <a:pPr algn="ctr" defTabSz="457200">
              <a:defRPr/>
            </a:pPr>
            <a:r>
              <a:rPr lang="en-GB" sz="1600" b="1" dirty="0"/>
              <a:t>2005-2011, all races</a:t>
            </a:r>
            <a:r>
              <a:rPr lang="en-GB" sz="1600" b="1" baseline="30000" dirty="0"/>
              <a:t>2</a:t>
            </a:r>
          </a:p>
        </p:txBody>
      </p:sp>
      <p:sp>
        <p:nvSpPr>
          <p:cNvPr id="5" name="Text Box 50"/>
          <p:cNvSpPr txBox="1">
            <a:spLocks noChangeArrowheads="1"/>
          </p:cNvSpPr>
          <p:nvPr/>
        </p:nvSpPr>
        <p:spPr bwMode="auto">
          <a:xfrm>
            <a:off x="4899353" y="1921308"/>
            <a:ext cx="3925560" cy="646986"/>
          </a:xfrm>
          <a:prstGeom prst="roundRect">
            <a:avLst/>
          </a:prstGeom>
          <a:noFill/>
          <a:ln w="19050">
            <a:noFill/>
            <a:miter lim="800000"/>
            <a:headEnd/>
            <a:tailEnd/>
          </a:ln>
          <a:effectLst/>
        </p:spPr>
        <p:txBody>
          <a:bodyPr wrap="square">
            <a:spAutoFit/>
          </a:bodyPr>
          <a:lstStyle/>
          <a:p>
            <a:pPr algn="ctr" defTabSz="457200">
              <a:defRPr/>
            </a:pPr>
            <a:r>
              <a:rPr lang="en-GB" sz="1600" b="1" dirty="0"/>
              <a:t>5-year relative survival</a:t>
            </a:r>
            <a:r>
              <a:rPr lang="en-GB" sz="1600" b="1" baseline="30000" dirty="0"/>
              <a:t>a</a:t>
            </a:r>
            <a:r>
              <a:rPr lang="en-GB" sz="1600" b="1" dirty="0"/>
              <a:t> with respect to stage 2005-2011, all races</a:t>
            </a:r>
            <a:r>
              <a:rPr lang="en-GB" sz="1600" b="1" baseline="30000" dirty="0"/>
              <a:t>2</a:t>
            </a:r>
          </a:p>
        </p:txBody>
      </p:sp>
      <p:sp>
        <p:nvSpPr>
          <p:cNvPr id="6" name="Text Box 51"/>
          <p:cNvSpPr txBox="1">
            <a:spLocks noChangeArrowheads="1"/>
          </p:cNvSpPr>
          <p:nvPr/>
        </p:nvSpPr>
        <p:spPr bwMode="auto">
          <a:xfrm>
            <a:off x="3810230" y="5513466"/>
            <a:ext cx="4986071" cy="276999"/>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GB" sz="1200" kern="0" baseline="30000" dirty="0" err="1"/>
              <a:t>a</a:t>
            </a:r>
            <a:r>
              <a:rPr lang="en-GB" sz="1200" kern="0" dirty="0" err="1"/>
              <a:t>S</a:t>
            </a:r>
            <a:r>
              <a:rPr kumimoji="0" lang="en-GB" sz="1200" b="0" i="0" u="none" strike="noStrike" kern="0" cap="none" spc="0" normalizeH="0" baseline="0" noProof="0" dirty="0">
                <a:ln>
                  <a:noFill/>
                </a:ln>
                <a:effectLst/>
                <a:uLnTx/>
                <a:uFillTx/>
              </a:rPr>
              <a:t>urvival of cancer patients in comparison with the general population</a:t>
            </a:r>
          </a:p>
        </p:txBody>
      </p:sp>
      <p:sp>
        <p:nvSpPr>
          <p:cNvPr id="7" name="Rectangle 55"/>
          <p:cNvSpPr>
            <a:spLocks noChangeArrowheads="1"/>
          </p:cNvSpPr>
          <p:nvPr/>
        </p:nvSpPr>
        <p:spPr bwMode="auto">
          <a:xfrm>
            <a:off x="5451475" y="2746759"/>
            <a:ext cx="3305175" cy="2209104"/>
          </a:xfrm>
          <a:prstGeom prst="rect">
            <a:avLst/>
          </a:prstGeom>
          <a:noFill/>
          <a:ln w="9525">
            <a:noFill/>
            <a:miter lim="800000"/>
            <a:headEnd/>
            <a:tailEnd/>
          </a:ln>
        </p:spPr>
        <p:txBody>
          <a:bodyPr/>
          <a:lstStyle/>
          <a:p>
            <a:pPr defTabSz="457200"/>
            <a:endParaRPr lang="en-GB" dirty="0">
              <a:solidFill>
                <a:prstClr val="black"/>
              </a:solidFill>
              <a:cs typeface="Times New Roman" panose="02020603050405020304" pitchFamily="18" charset="0"/>
            </a:endParaRPr>
          </a:p>
        </p:txBody>
      </p:sp>
      <p:sp>
        <p:nvSpPr>
          <p:cNvPr id="42" name="Rectangle 103"/>
          <p:cNvSpPr>
            <a:spLocks noChangeArrowheads="1"/>
          </p:cNvSpPr>
          <p:nvPr/>
        </p:nvSpPr>
        <p:spPr bwMode="auto">
          <a:xfrm>
            <a:off x="3933825" y="3263087"/>
            <a:ext cx="3305175" cy="2209800"/>
          </a:xfrm>
          <a:prstGeom prst="rect">
            <a:avLst/>
          </a:prstGeom>
          <a:noFill/>
          <a:ln w="9525">
            <a:noFill/>
            <a:miter lim="800000"/>
            <a:headEnd/>
            <a:tailEnd/>
          </a:ln>
        </p:spPr>
        <p:txBody>
          <a:bodyPr/>
          <a:lstStyle/>
          <a:p>
            <a:pPr defTabSz="457200"/>
            <a:endParaRPr lang="en-GB" dirty="0">
              <a:solidFill>
                <a:prstClr val="black"/>
              </a:solidFill>
              <a:cs typeface="Times New Roman" panose="02020603050405020304" pitchFamily="18" charset="0"/>
            </a:endParaRPr>
          </a:p>
        </p:txBody>
      </p:sp>
      <p:sp>
        <p:nvSpPr>
          <p:cNvPr id="77" name="Content Placeholder 2"/>
          <p:cNvSpPr>
            <a:spLocks/>
          </p:cNvSpPr>
          <p:nvPr/>
        </p:nvSpPr>
        <p:spPr bwMode="auto">
          <a:xfrm>
            <a:off x="449263" y="4741612"/>
            <a:ext cx="8375650" cy="542925"/>
          </a:xfrm>
          <a:prstGeom prst="rect">
            <a:avLst/>
          </a:prstGeom>
          <a:noFill/>
          <a:ln w="9525">
            <a:noFill/>
            <a:miter lim="800000"/>
            <a:headEnd/>
            <a:tailEnd/>
          </a:ln>
        </p:spPr>
        <p:txBody>
          <a:bodyPr/>
          <a:lstStyle/>
          <a:p>
            <a:pPr marL="346075" indent="-346075" defTabSz="457200">
              <a:spcAft>
                <a:spcPct val="20000"/>
              </a:spcAft>
              <a:buClr>
                <a:srgbClr val="0066FF"/>
              </a:buClr>
              <a:buSzPct val="75000"/>
              <a:buFont typeface="Arial" charset="0"/>
              <a:buChar char="▐"/>
            </a:pPr>
            <a:endParaRPr lang="en-GB" sz="1600" dirty="0">
              <a:solidFill>
                <a:prstClr val="black"/>
              </a:solidFill>
              <a:cs typeface="Times New Roman" panose="02020603050405020304" pitchFamily="18" charset="0"/>
            </a:endParaRPr>
          </a:p>
        </p:txBody>
      </p:sp>
      <p:sp>
        <p:nvSpPr>
          <p:cNvPr id="80" name="TextBox 79"/>
          <p:cNvSpPr txBox="1"/>
          <p:nvPr/>
        </p:nvSpPr>
        <p:spPr>
          <a:xfrm>
            <a:off x="5545002" y="5719724"/>
            <a:ext cx="2866490" cy="246221"/>
          </a:xfrm>
          <a:prstGeom prst="rect">
            <a:avLst/>
          </a:prstGeom>
          <a:noFill/>
        </p:spPr>
        <p:txBody>
          <a:bodyPr wrap="none" rtlCol="0">
            <a:spAutoFit/>
          </a:bodyPr>
          <a:lstStyle/>
          <a:p>
            <a:r>
              <a:rPr lang="en-GB" sz="1000" dirty="0"/>
              <a:t>Adapted from SEER Cancer Statistics Review, 2016</a:t>
            </a:r>
            <a:r>
              <a:rPr lang="en-GB" sz="1000" baseline="30000" dirty="0"/>
              <a:t>2</a:t>
            </a:r>
          </a:p>
        </p:txBody>
      </p:sp>
      <p:sp>
        <p:nvSpPr>
          <p:cNvPr id="82" name="Text Box 139"/>
          <p:cNvSpPr txBox="1">
            <a:spLocks noChangeArrowheads="1"/>
          </p:cNvSpPr>
          <p:nvPr/>
        </p:nvSpPr>
        <p:spPr bwMode="auto">
          <a:xfrm>
            <a:off x="88650" y="6129947"/>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GB" sz="800" dirty="0">
                <a:solidFill>
                  <a:prstClr val="black"/>
                </a:solidFill>
                <a:latin typeface="+mn-lt"/>
              </a:rPr>
              <a:t>http://www.cancer.org/acs/groups/content/@editorial/documents/document/acspc-044552.pdf. Accessed April 6, 2016.</a:t>
            </a:r>
          </a:p>
          <a:p>
            <a:pPr marL="228600" lvl="0" indent="-228600" defTabSz="457200">
              <a:buFontTx/>
              <a:buAutoNum type="arabicPeriod"/>
              <a:defRPr/>
            </a:pPr>
            <a:r>
              <a:rPr lang="en-GB" sz="800" dirty="0">
                <a:solidFill>
                  <a:prstClr val="black"/>
                </a:solidFill>
                <a:latin typeface="+mn-lt"/>
              </a:rPr>
              <a:t>http://seer.cancer.gov/csr/1975_2012/results_merged/topic_survival.pdf. Accessed April 5, 2016.</a:t>
            </a:r>
          </a:p>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p:txBody>
      </p:sp>
      <p:sp>
        <p:nvSpPr>
          <p:cNvPr id="83" name="Pentagon 82"/>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85" name="TextBox 84"/>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6/10</a:t>
            </a:r>
            <a:endParaRPr lang="en-IN" sz="1600" spc="-38" dirty="0">
              <a:solidFill>
                <a:srgbClr val="A7381D"/>
              </a:solidFill>
              <a:ea typeface="+mj-ea"/>
              <a:cs typeface="+mj-cs"/>
            </a:endParaRP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17" y="2775968"/>
            <a:ext cx="4349797" cy="2690197"/>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943" y="2671423"/>
            <a:ext cx="4385218" cy="2800725"/>
          </a:xfrm>
          <a:prstGeom prst="rect">
            <a:avLst/>
          </a:prstGeom>
        </p:spPr>
      </p:pic>
    </p:spTree>
    <p:extLst>
      <p:ext uri="{BB962C8B-B14F-4D97-AF65-F5344CB8AC3E}">
        <p14:creationId xmlns:p14="http://schemas.microsoft.com/office/powerpoint/2010/main" val="3481496181"/>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352548" y="1654635"/>
            <a:ext cx="7156452" cy="1728788"/>
            <a:chOff x="377824" y="1885950"/>
            <a:chExt cx="6267237" cy="1728788"/>
          </a:xfrm>
          <a:effectLst>
            <a:outerShdw blurRad="114300" dist="76200" dir="5400000" algn="ctr" rotWithShape="0">
              <a:srgbClr val="000000">
                <a:alpha val="29000"/>
              </a:srgbClr>
            </a:outerShdw>
          </a:effectLst>
        </p:grpSpPr>
        <p:sp>
          <p:nvSpPr>
            <p:cNvPr id="8" name="AutoShape 3"/>
            <p:cNvSpPr>
              <a:spLocks noChangeAspect="1" noChangeArrowheads="1" noTextEdit="1"/>
            </p:cNvSpPr>
            <p:nvPr/>
          </p:nvSpPr>
          <p:spPr bwMode="auto">
            <a:xfrm>
              <a:off x="381000" y="1885950"/>
              <a:ext cx="614521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Line 5"/>
            <p:cNvSpPr>
              <a:spLocks noChangeShapeType="1"/>
            </p:cNvSpPr>
            <p:nvPr/>
          </p:nvSpPr>
          <p:spPr bwMode="auto">
            <a:xfrm flipV="1">
              <a:off x="377824" y="2415315"/>
              <a:ext cx="6267236" cy="1038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377825" y="1889125"/>
              <a:ext cx="6267236" cy="539750"/>
            </a:xfrm>
            <a:custGeom>
              <a:avLst/>
              <a:gdLst>
                <a:gd name="T0" fmla="*/ 1923 w 1980"/>
                <a:gd name="T1" fmla="*/ 0 h 173"/>
                <a:gd name="T2" fmla="*/ 57 w 1980"/>
                <a:gd name="T3" fmla="*/ 0 h 173"/>
                <a:gd name="T4" fmla="*/ 0 w 1980"/>
                <a:gd name="T5" fmla="*/ 57 h 173"/>
                <a:gd name="T6" fmla="*/ 0 w 1980"/>
                <a:gd name="T7" fmla="*/ 173 h 173"/>
                <a:gd name="T8" fmla="*/ 1980 w 1980"/>
                <a:gd name="T9" fmla="*/ 173 h 173"/>
                <a:gd name="T10" fmla="*/ 1980 w 1980"/>
                <a:gd name="T11" fmla="*/ 57 h 173"/>
                <a:gd name="T12" fmla="*/ 1923 w 198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980" h="173">
                  <a:moveTo>
                    <a:pt x="1923" y="0"/>
                  </a:moveTo>
                  <a:cubicBezTo>
                    <a:pt x="57" y="0"/>
                    <a:pt x="57" y="0"/>
                    <a:pt x="57" y="0"/>
                  </a:cubicBezTo>
                  <a:cubicBezTo>
                    <a:pt x="26" y="0"/>
                    <a:pt x="0" y="25"/>
                    <a:pt x="0" y="57"/>
                  </a:cubicBezTo>
                  <a:cubicBezTo>
                    <a:pt x="0" y="173"/>
                    <a:pt x="0" y="173"/>
                    <a:pt x="0" y="173"/>
                  </a:cubicBezTo>
                  <a:cubicBezTo>
                    <a:pt x="1980" y="173"/>
                    <a:pt x="1980" y="173"/>
                    <a:pt x="1980" y="173"/>
                  </a:cubicBezTo>
                  <a:cubicBezTo>
                    <a:pt x="1980" y="57"/>
                    <a:pt x="1980" y="57"/>
                    <a:pt x="1980" y="57"/>
                  </a:cubicBezTo>
                  <a:cubicBezTo>
                    <a:pt x="1980" y="25"/>
                    <a:pt x="1955" y="0"/>
                    <a:pt x="192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p:cNvSpPr>
              <a:spLocks noChangeArrowheads="1"/>
            </p:cNvSpPr>
            <p:nvPr/>
          </p:nvSpPr>
          <p:spPr bwMode="auto">
            <a:xfrm>
              <a:off x="377825" y="2449513"/>
              <a:ext cx="6267236" cy="822325"/>
            </a:xfrm>
            <a:prstGeom prst="rect">
              <a:avLst/>
            </a:prstGeom>
            <a:solidFill>
              <a:srgbClr val="FBCB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p:cNvSpPr>
            <p:nvPr/>
          </p:nvSpPr>
          <p:spPr bwMode="auto">
            <a:xfrm>
              <a:off x="377825" y="2449513"/>
              <a:ext cx="6145213" cy="822325"/>
            </a:xfrm>
            <a:custGeom>
              <a:avLst/>
              <a:gdLst>
                <a:gd name="T0" fmla="*/ 0 w 3871"/>
                <a:gd name="T1" fmla="*/ 518 h 518"/>
                <a:gd name="T2" fmla="*/ 0 w 3871"/>
                <a:gd name="T3" fmla="*/ 0 h 518"/>
                <a:gd name="T4" fmla="*/ 3871 w 3871"/>
                <a:gd name="T5" fmla="*/ 0 h 518"/>
                <a:gd name="T6" fmla="*/ 3871 w 3871"/>
                <a:gd name="T7" fmla="*/ 518 h 518"/>
              </a:gdLst>
              <a:ahLst/>
              <a:cxnLst>
                <a:cxn ang="0">
                  <a:pos x="T0" y="T1"/>
                </a:cxn>
                <a:cxn ang="0">
                  <a:pos x="T2" y="T3"/>
                </a:cxn>
                <a:cxn ang="0">
                  <a:pos x="T4" y="T5"/>
                </a:cxn>
                <a:cxn ang="0">
                  <a:pos x="T6" y="T7"/>
                </a:cxn>
              </a:cxnLst>
              <a:rect l="0" t="0" r="r" b="b"/>
              <a:pathLst>
                <a:path w="3871" h="518">
                  <a:moveTo>
                    <a:pt x="0" y="518"/>
                  </a:moveTo>
                  <a:lnTo>
                    <a:pt x="0" y="0"/>
                  </a:lnTo>
                  <a:lnTo>
                    <a:pt x="3871" y="0"/>
                  </a:lnTo>
                  <a:lnTo>
                    <a:pt x="3871"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377825" y="3244850"/>
              <a:ext cx="6267236" cy="366713"/>
            </a:xfrm>
            <a:custGeom>
              <a:avLst/>
              <a:gdLst>
                <a:gd name="T0" fmla="*/ 0 w 1980"/>
                <a:gd name="T1" fmla="*/ 61 h 118"/>
                <a:gd name="T2" fmla="*/ 57 w 1980"/>
                <a:gd name="T3" fmla="*/ 118 h 118"/>
                <a:gd name="T4" fmla="*/ 1923 w 1980"/>
                <a:gd name="T5" fmla="*/ 118 h 118"/>
                <a:gd name="T6" fmla="*/ 1980 w 1980"/>
                <a:gd name="T7" fmla="*/ 61 h 118"/>
                <a:gd name="T8" fmla="*/ 1980 w 1980"/>
                <a:gd name="T9" fmla="*/ 0 h 118"/>
                <a:gd name="T10" fmla="*/ 0 w 1980"/>
                <a:gd name="T11" fmla="*/ 0 h 118"/>
                <a:gd name="T12" fmla="*/ 0 w 1980"/>
                <a:gd name="T13" fmla="*/ 61 h 118"/>
              </a:gdLst>
              <a:ahLst/>
              <a:cxnLst>
                <a:cxn ang="0">
                  <a:pos x="T0" y="T1"/>
                </a:cxn>
                <a:cxn ang="0">
                  <a:pos x="T2" y="T3"/>
                </a:cxn>
                <a:cxn ang="0">
                  <a:pos x="T4" y="T5"/>
                </a:cxn>
                <a:cxn ang="0">
                  <a:pos x="T6" y="T7"/>
                </a:cxn>
                <a:cxn ang="0">
                  <a:pos x="T8" y="T9"/>
                </a:cxn>
                <a:cxn ang="0">
                  <a:pos x="T10" y="T11"/>
                </a:cxn>
                <a:cxn ang="0">
                  <a:pos x="T12" y="T13"/>
                </a:cxn>
              </a:cxnLst>
              <a:rect l="0" t="0" r="r" b="b"/>
              <a:pathLst>
                <a:path w="1980" h="118">
                  <a:moveTo>
                    <a:pt x="0" y="61"/>
                  </a:moveTo>
                  <a:cubicBezTo>
                    <a:pt x="0" y="93"/>
                    <a:pt x="26" y="118"/>
                    <a:pt x="57" y="118"/>
                  </a:cubicBezTo>
                  <a:cubicBezTo>
                    <a:pt x="1923" y="118"/>
                    <a:pt x="1923" y="118"/>
                    <a:pt x="1923" y="118"/>
                  </a:cubicBezTo>
                  <a:cubicBezTo>
                    <a:pt x="1955" y="118"/>
                    <a:pt x="1980" y="93"/>
                    <a:pt x="1980" y="61"/>
                  </a:cubicBezTo>
                  <a:cubicBezTo>
                    <a:pt x="1980" y="0"/>
                    <a:pt x="1980" y="0"/>
                    <a:pt x="1980" y="0"/>
                  </a:cubicBezTo>
                  <a:cubicBezTo>
                    <a:pt x="0" y="0"/>
                    <a:pt x="0" y="0"/>
                    <a:pt x="0" y="0"/>
                  </a:cubicBezTo>
                  <a:lnTo>
                    <a:pt x="0" y="61"/>
                  </a:lnTo>
                  <a:close/>
                </a:path>
              </a:pathLst>
            </a:custGeom>
            <a:solidFill>
              <a:srgbClr val="C4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Line 10"/>
            <p:cNvSpPr>
              <a:spLocks noChangeShapeType="1"/>
            </p:cNvSpPr>
            <p:nvPr/>
          </p:nvSpPr>
          <p:spPr bwMode="auto">
            <a:xfrm>
              <a:off x="377825" y="3235325"/>
              <a:ext cx="6145213"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1346200" y="2082800"/>
              <a:ext cx="5359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mn-lt"/>
                </a:rPr>
                <a:t>Low</a:t>
              </a:r>
              <a:r>
                <a:rPr kumimoji="0" lang="en-US" sz="1400" b="1" i="0" u="none" strike="noStrike" cap="none" normalizeH="0" dirty="0" smtClean="0">
                  <a:ln>
                    <a:noFill/>
                  </a:ln>
                  <a:solidFill>
                    <a:srgbClr val="FFFFFF"/>
                  </a:solidFill>
                  <a:effectLst/>
                  <a:latin typeface="+mn-lt"/>
                </a:rPr>
                <a:t> </a:t>
              </a:r>
              <a:r>
                <a:rPr kumimoji="0" lang="en-US" sz="1400" b="1" i="0" u="none" strike="noStrike" cap="none" normalizeH="0" baseline="0" dirty="0" smtClean="0">
                  <a:ln>
                    <a:noFill/>
                  </a:ln>
                  <a:solidFill>
                    <a:srgbClr val="FFFFFF"/>
                  </a:solidFill>
                  <a:effectLst/>
                  <a:latin typeface="+mn-lt"/>
                </a:rPr>
                <a:t>risk</a:t>
              </a:r>
              <a:endParaRPr kumimoji="0" lang="en-US" sz="2000" b="0" i="0" u="none" strike="noStrike" cap="none" normalizeH="0" baseline="0" dirty="0">
                <a:ln>
                  <a:noFill/>
                </a:ln>
                <a:solidFill>
                  <a:schemeClr val="tx1"/>
                </a:solidFill>
                <a:effectLst/>
                <a:latin typeface="+mn-lt"/>
              </a:endParaRPr>
            </a:p>
          </p:txBody>
        </p:sp>
        <p:sp>
          <p:nvSpPr>
            <p:cNvPr id="21" name="Rectangle 12"/>
            <p:cNvSpPr>
              <a:spLocks noChangeArrowheads="1"/>
            </p:cNvSpPr>
            <p:nvPr/>
          </p:nvSpPr>
          <p:spPr bwMode="auto">
            <a:xfrm>
              <a:off x="433151" y="2568575"/>
              <a:ext cx="6331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Definition</a:t>
              </a:r>
              <a:endParaRPr kumimoji="0" lang="en-US" sz="2000" b="0" i="0" u="none" strike="noStrike" cap="none" normalizeH="0" baseline="0" dirty="0">
                <a:ln>
                  <a:noFill/>
                </a:ln>
                <a:solidFill>
                  <a:schemeClr val="tx1"/>
                </a:solidFill>
                <a:effectLst/>
                <a:latin typeface="+mn-lt"/>
              </a:endParaRPr>
            </a:p>
          </p:txBody>
        </p:sp>
        <p:sp>
          <p:nvSpPr>
            <p:cNvPr id="22" name="Rectangle 13"/>
            <p:cNvSpPr>
              <a:spLocks noChangeArrowheads="1"/>
            </p:cNvSpPr>
            <p:nvPr/>
          </p:nvSpPr>
          <p:spPr bwMode="auto">
            <a:xfrm>
              <a:off x="1314450" y="2568575"/>
              <a:ext cx="10011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PSA &lt; 10 ng/mL</a:t>
              </a:r>
              <a:endParaRPr kumimoji="0" lang="en-US" sz="2000" b="0" i="0" u="none" strike="noStrike" cap="none" normalizeH="0" baseline="0" dirty="0">
                <a:ln>
                  <a:noFill/>
                </a:ln>
                <a:solidFill>
                  <a:schemeClr val="tx1"/>
                </a:solidFill>
                <a:effectLst/>
                <a:latin typeface="+mn-lt"/>
              </a:endParaRPr>
            </a:p>
          </p:txBody>
        </p:sp>
        <p:sp>
          <p:nvSpPr>
            <p:cNvPr id="23" name="Rectangle 14"/>
            <p:cNvSpPr>
              <a:spLocks noChangeArrowheads="1"/>
            </p:cNvSpPr>
            <p:nvPr/>
          </p:nvSpPr>
          <p:spPr bwMode="auto">
            <a:xfrm>
              <a:off x="1314450" y="2749550"/>
              <a:ext cx="400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000000"/>
                  </a:solidFill>
                  <a:effectLst/>
                  <a:latin typeface="+mn-lt"/>
                </a:rPr>
                <a:t>GS</a:t>
              </a:r>
              <a:r>
                <a:rPr kumimoji="0" lang="en-US" sz="1400" b="0" i="0" u="none" strike="noStrike" cap="none" normalizeH="0" baseline="0" dirty="0">
                  <a:ln>
                    <a:noFill/>
                  </a:ln>
                  <a:solidFill>
                    <a:srgbClr val="000000"/>
                  </a:solidFill>
                  <a:effectLst/>
                  <a:latin typeface="+mn-lt"/>
                </a:rPr>
                <a:t> &lt; 7</a:t>
              </a:r>
              <a:endParaRPr kumimoji="0" lang="en-US" sz="2000" b="0" i="0" u="none" strike="noStrike" cap="none" normalizeH="0" baseline="0" dirty="0">
                <a:ln>
                  <a:noFill/>
                </a:ln>
                <a:solidFill>
                  <a:schemeClr val="tx1"/>
                </a:solidFill>
                <a:effectLst/>
                <a:latin typeface="+mn-lt"/>
              </a:endParaRPr>
            </a:p>
          </p:txBody>
        </p:sp>
        <p:sp>
          <p:nvSpPr>
            <p:cNvPr id="24" name="Rectangle 15"/>
            <p:cNvSpPr>
              <a:spLocks noChangeArrowheads="1"/>
            </p:cNvSpPr>
            <p:nvPr/>
          </p:nvSpPr>
          <p:spPr bwMode="auto">
            <a:xfrm>
              <a:off x="1314450" y="2927350"/>
              <a:ext cx="4267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cT1-2a</a:t>
              </a:r>
              <a:endParaRPr kumimoji="0" lang="en-US" sz="2000" b="0" i="0" u="none" strike="noStrike" cap="none" normalizeH="0" baseline="0">
                <a:ln>
                  <a:noFill/>
                </a:ln>
                <a:solidFill>
                  <a:schemeClr val="tx1"/>
                </a:solidFill>
                <a:effectLst/>
                <a:latin typeface="+mn-lt"/>
              </a:endParaRPr>
            </a:p>
          </p:txBody>
        </p:sp>
        <p:sp>
          <p:nvSpPr>
            <p:cNvPr id="25" name="Rectangle 16"/>
            <p:cNvSpPr>
              <a:spLocks noChangeArrowheads="1"/>
            </p:cNvSpPr>
            <p:nvPr/>
          </p:nvSpPr>
          <p:spPr bwMode="auto">
            <a:xfrm>
              <a:off x="2533907" y="2082800"/>
              <a:ext cx="111912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mn-lt"/>
                </a:rPr>
                <a:t>Intermediate</a:t>
              </a:r>
              <a:r>
                <a:rPr kumimoji="0" lang="en-US" sz="1400" b="1" i="0" u="none" strike="noStrike" cap="none" normalizeH="0" dirty="0" smtClean="0">
                  <a:ln>
                    <a:noFill/>
                  </a:ln>
                  <a:solidFill>
                    <a:srgbClr val="FFFFFF"/>
                  </a:solidFill>
                  <a:effectLst/>
                  <a:latin typeface="+mn-lt"/>
                </a:rPr>
                <a:t> </a:t>
              </a:r>
              <a:r>
                <a:rPr kumimoji="0" lang="en-US" sz="1400" b="1" i="0" u="none" strike="noStrike" cap="none" normalizeH="0" baseline="0" dirty="0" smtClean="0">
                  <a:ln>
                    <a:noFill/>
                  </a:ln>
                  <a:solidFill>
                    <a:srgbClr val="FFFFFF"/>
                  </a:solidFill>
                  <a:effectLst/>
                  <a:latin typeface="+mn-lt"/>
                </a:rPr>
                <a:t>risk</a:t>
              </a:r>
              <a:endParaRPr kumimoji="0" lang="en-US" sz="2000" b="0" i="0" u="none" strike="noStrike" cap="none" normalizeH="0" baseline="0" dirty="0">
                <a:ln>
                  <a:noFill/>
                </a:ln>
                <a:solidFill>
                  <a:schemeClr val="tx1"/>
                </a:solidFill>
                <a:effectLst/>
                <a:latin typeface="+mn-lt"/>
              </a:endParaRPr>
            </a:p>
          </p:txBody>
        </p:sp>
        <p:sp>
          <p:nvSpPr>
            <p:cNvPr id="26" name="Rectangle 17"/>
            <p:cNvSpPr>
              <a:spLocks noChangeArrowheads="1"/>
            </p:cNvSpPr>
            <p:nvPr/>
          </p:nvSpPr>
          <p:spPr bwMode="auto">
            <a:xfrm>
              <a:off x="4006850" y="2082800"/>
              <a:ext cx="567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FFFF"/>
                  </a:solidFill>
                  <a:effectLst/>
                  <a:latin typeface="+mn-lt"/>
                </a:rPr>
                <a:t>High</a:t>
              </a:r>
              <a:r>
                <a:rPr kumimoji="0" lang="en-US" sz="1400" b="1" i="0" u="none" strike="noStrike" cap="none" normalizeH="0" dirty="0" smtClean="0">
                  <a:ln>
                    <a:noFill/>
                  </a:ln>
                  <a:solidFill>
                    <a:srgbClr val="FFFFFF"/>
                  </a:solidFill>
                  <a:effectLst/>
                  <a:latin typeface="+mn-lt"/>
                </a:rPr>
                <a:t> </a:t>
              </a:r>
              <a:r>
                <a:rPr kumimoji="0" lang="en-US" sz="1400" b="1" i="0" u="none" strike="noStrike" cap="none" normalizeH="0" baseline="0" dirty="0" smtClean="0">
                  <a:ln>
                    <a:noFill/>
                  </a:ln>
                  <a:solidFill>
                    <a:srgbClr val="FFFFFF"/>
                  </a:solidFill>
                  <a:effectLst/>
                  <a:latin typeface="+mn-lt"/>
                </a:rPr>
                <a:t>risk</a:t>
              </a:r>
              <a:endParaRPr kumimoji="0" lang="en-US" sz="2000" b="0" i="0" u="none" strike="noStrike" cap="none" normalizeH="0" baseline="0" dirty="0">
                <a:ln>
                  <a:noFill/>
                </a:ln>
                <a:solidFill>
                  <a:schemeClr val="tx1"/>
                </a:solidFill>
                <a:effectLst/>
                <a:latin typeface="+mn-lt"/>
              </a:endParaRPr>
            </a:p>
          </p:txBody>
        </p:sp>
        <p:sp>
          <p:nvSpPr>
            <p:cNvPr id="27" name="Rectangle 18"/>
            <p:cNvSpPr>
              <a:spLocks noChangeArrowheads="1"/>
            </p:cNvSpPr>
            <p:nvPr/>
          </p:nvSpPr>
          <p:spPr bwMode="auto">
            <a:xfrm>
              <a:off x="2562225" y="2568575"/>
              <a:ext cx="10952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PSA 10-20 ng/mL</a:t>
              </a:r>
              <a:endParaRPr kumimoji="0" lang="en-US" sz="2000" b="0" i="0" u="none" strike="noStrike" cap="none" normalizeH="0" baseline="0">
                <a:ln>
                  <a:noFill/>
                </a:ln>
                <a:solidFill>
                  <a:schemeClr val="tx1"/>
                </a:solidFill>
                <a:effectLst/>
                <a:latin typeface="+mn-lt"/>
              </a:endParaRPr>
            </a:p>
          </p:txBody>
        </p:sp>
        <p:sp>
          <p:nvSpPr>
            <p:cNvPr id="28" name="Rectangle 19"/>
            <p:cNvSpPr>
              <a:spLocks noChangeArrowheads="1"/>
            </p:cNvSpPr>
            <p:nvPr/>
          </p:nvSpPr>
          <p:spPr bwMode="auto">
            <a:xfrm>
              <a:off x="2562225" y="2749550"/>
              <a:ext cx="2863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GS 7</a:t>
              </a:r>
              <a:endParaRPr kumimoji="0" lang="en-US" sz="2000" b="0" i="0" u="none" strike="noStrike" cap="none" normalizeH="0" baseline="0" dirty="0">
                <a:ln>
                  <a:noFill/>
                </a:ln>
                <a:solidFill>
                  <a:schemeClr val="tx1"/>
                </a:solidFill>
                <a:effectLst/>
                <a:latin typeface="+mn-lt"/>
              </a:endParaRPr>
            </a:p>
          </p:txBody>
        </p:sp>
        <p:sp>
          <p:nvSpPr>
            <p:cNvPr id="29" name="Rectangle 20"/>
            <p:cNvSpPr>
              <a:spLocks noChangeArrowheads="1"/>
            </p:cNvSpPr>
            <p:nvPr/>
          </p:nvSpPr>
          <p:spPr bwMode="auto">
            <a:xfrm>
              <a:off x="2562225" y="2927350"/>
              <a:ext cx="30603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cT2b</a:t>
              </a:r>
              <a:endParaRPr kumimoji="0" lang="en-US" sz="2000" b="0" i="0" u="none" strike="noStrike" cap="none" normalizeH="0" baseline="0">
                <a:ln>
                  <a:noFill/>
                </a:ln>
                <a:solidFill>
                  <a:schemeClr val="tx1"/>
                </a:solidFill>
                <a:effectLst/>
                <a:latin typeface="+mn-lt"/>
              </a:endParaRPr>
            </a:p>
          </p:txBody>
        </p:sp>
        <p:sp>
          <p:nvSpPr>
            <p:cNvPr id="30" name="Rectangle 21"/>
            <p:cNvSpPr>
              <a:spLocks noChangeArrowheads="1"/>
            </p:cNvSpPr>
            <p:nvPr/>
          </p:nvSpPr>
          <p:spPr bwMode="auto">
            <a:xfrm>
              <a:off x="3949700" y="2568575"/>
              <a:ext cx="10011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PSA &gt; 20 ng/mL</a:t>
              </a:r>
              <a:endParaRPr kumimoji="0" lang="en-US" sz="2000" b="0" i="0" u="none" strike="noStrike" cap="none" normalizeH="0" baseline="0" dirty="0">
                <a:ln>
                  <a:noFill/>
                </a:ln>
                <a:solidFill>
                  <a:schemeClr val="tx1"/>
                </a:solidFill>
                <a:effectLst/>
                <a:latin typeface="+mn-lt"/>
              </a:endParaRPr>
            </a:p>
          </p:txBody>
        </p:sp>
        <p:sp>
          <p:nvSpPr>
            <p:cNvPr id="31" name="Rectangle 22"/>
            <p:cNvSpPr>
              <a:spLocks noChangeArrowheads="1"/>
            </p:cNvSpPr>
            <p:nvPr/>
          </p:nvSpPr>
          <p:spPr bwMode="auto">
            <a:xfrm>
              <a:off x="3949700" y="2749550"/>
              <a:ext cx="400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GS &gt; 7</a:t>
              </a:r>
              <a:endParaRPr kumimoji="0" lang="en-US" sz="2000" b="0" i="0" u="none" strike="noStrike" cap="none" normalizeH="0" baseline="0">
                <a:ln>
                  <a:noFill/>
                </a:ln>
                <a:solidFill>
                  <a:schemeClr val="tx1"/>
                </a:solidFill>
                <a:effectLst/>
                <a:latin typeface="+mn-lt"/>
              </a:endParaRPr>
            </a:p>
          </p:txBody>
        </p:sp>
        <p:sp>
          <p:nvSpPr>
            <p:cNvPr id="32" name="Rectangle 23"/>
            <p:cNvSpPr>
              <a:spLocks noChangeArrowheads="1"/>
            </p:cNvSpPr>
            <p:nvPr/>
          </p:nvSpPr>
          <p:spPr bwMode="auto">
            <a:xfrm>
              <a:off x="3949700" y="2927350"/>
              <a:ext cx="2891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cT2c</a:t>
              </a:r>
              <a:endParaRPr kumimoji="0" lang="en-US" sz="2000" b="0" i="0" u="none" strike="noStrike" cap="none" normalizeH="0" baseline="0">
                <a:ln>
                  <a:noFill/>
                </a:ln>
                <a:solidFill>
                  <a:schemeClr val="tx1"/>
                </a:solidFill>
                <a:effectLst/>
                <a:latin typeface="+mn-lt"/>
              </a:endParaRPr>
            </a:p>
          </p:txBody>
        </p:sp>
        <p:sp>
          <p:nvSpPr>
            <p:cNvPr id="33" name="Rectangle 24"/>
            <p:cNvSpPr>
              <a:spLocks noChangeArrowheads="1"/>
            </p:cNvSpPr>
            <p:nvPr/>
          </p:nvSpPr>
          <p:spPr bwMode="auto">
            <a:xfrm>
              <a:off x="5295900" y="2543175"/>
              <a:ext cx="52093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Any </a:t>
              </a:r>
              <a:r>
                <a:rPr kumimoji="0" lang="en-US" sz="1400" b="0" i="0" u="none" strike="noStrike" cap="none" normalizeH="0" baseline="0" dirty="0" err="1">
                  <a:ln>
                    <a:noFill/>
                  </a:ln>
                  <a:solidFill>
                    <a:srgbClr val="000000"/>
                  </a:solidFill>
                  <a:effectLst/>
                  <a:latin typeface="+mn-lt"/>
                </a:rPr>
                <a:t>PSA</a:t>
              </a:r>
              <a:endParaRPr kumimoji="0" lang="en-US" sz="2000" b="0" i="0" u="none" strike="noStrike" cap="none" normalizeH="0" baseline="0" dirty="0">
                <a:ln>
                  <a:noFill/>
                </a:ln>
                <a:solidFill>
                  <a:schemeClr val="tx1"/>
                </a:solidFill>
                <a:effectLst/>
                <a:latin typeface="+mn-lt"/>
              </a:endParaRPr>
            </a:p>
          </p:txBody>
        </p:sp>
        <p:sp>
          <p:nvSpPr>
            <p:cNvPr id="34" name="Rectangle 25"/>
            <p:cNvSpPr>
              <a:spLocks noChangeArrowheads="1"/>
            </p:cNvSpPr>
            <p:nvPr/>
          </p:nvSpPr>
          <p:spPr bwMode="auto">
            <a:xfrm>
              <a:off x="5295900" y="2749550"/>
              <a:ext cx="4491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mn-lt"/>
                </a:rPr>
                <a:t>Any GS</a:t>
              </a:r>
              <a:endParaRPr kumimoji="0" lang="en-US" sz="2000" b="0" i="0" u="none" strike="noStrike" cap="none" normalizeH="0" baseline="0">
                <a:ln>
                  <a:noFill/>
                </a:ln>
                <a:solidFill>
                  <a:schemeClr val="tx1"/>
                </a:solidFill>
                <a:effectLst/>
                <a:latin typeface="+mn-lt"/>
              </a:endParaRPr>
            </a:p>
          </p:txBody>
        </p:sp>
        <p:sp>
          <p:nvSpPr>
            <p:cNvPr id="35" name="Rectangle 26"/>
            <p:cNvSpPr>
              <a:spLocks noChangeArrowheads="1"/>
            </p:cNvSpPr>
            <p:nvPr/>
          </p:nvSpPr>
          <p:spPr bwMode="auto">
            <a:xfrm>
              <a:off x="5295900" y="2940050"/>
              <a:ext cx="8043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cT3-4 or </a:t>
              </a:r>
              <a:r>
                <a:rPr kumimoji="0" lang="en-US" sz="1400" b="0" i="0" u="none" strike="noStrike" cap="none" normalizeH="0" baseline="0" dirty="0" err="1">
                  <a:ln>
                    <a:noFill/>
                  </a:ln>
                  <a:solidFill>
                    <a:srgbClr val="000000"/>
                  </a:solidFill>
                  <a:effectLst/>
                  <a:latin typeface="+mn-lt"/>
                </a:rPr>
                <a:t>cN</a:t>
              </a:r>
              <a:r>
                <a:rPr kumimoji="0" lang="en-US" sz="1400" b="0" i="0" u="none" strike="noStrike" cap="none" normalizeH="0" baseline="0" dirty="0">
                  <a:ln>
                    <a:noFill/>
                  </a:ln>
                  <a:solidFill>
                    <a:srgbClr val="000000"/>
                  </a:solidFill>
                  <a:effectLst/>
                  <a:latin typeface="+mn-lt"/>
                </a:rPr>
                <a:t>+</a:t>
              </a:r>
              <a:endParaRPr kumimoji="0" lang="en-US" sz="2000" b="0" i="0" u="none" strike="noStrike" cap="none" normalizeH="0" baseline="0" dirty="0">
                <a:ln>
                  <a:noFill/>
                </a:ln>
                <a:solidFill>
                  <a:schemeClr val="tx1"/>
                </a:solidFill>
                <a:effectLst/>
                <a:latin typeface="+mn-lt"/>
              </a:endParaRPr>
            </a:p>
          </p:txBody>
        </p:sp>
        <p:sp>
          <p:nvSpPr>
            <p:cNvPr id="36" name="Rectangle 27"/>
            <p:cNvSpPr>
              <a:spLocks noChangeArrowheads="1"/>
            </p:cNvSpPr>
            <p:nvPr/>
          </p:nvSpPr>
          <p:spPr bwMode="auto">
            <a:xfrm>
              <a:off x="2804549" y="3321991"/>
              <a:ext cx="5971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mn-lt"/>
                </a:rPr>
                <a:t>Localised</a:t>
              </a:r>
              <a:endParaRPr kumimoji="0" lang="en-US" sz="2000" b="1" i="0" u="none" strike="noStrike" cap="none" normalizeH="0" baseline="0" dirty="0">
                <a:ln>
                  <a:noFill/>
                </a:ln>
                <a:solidFill>
                  <a:schemeClr val="tx1"/>
                </a:solidFill>
                <a:effectLst/>
                <a:latin typeface="+mn-lt"/>
              </a:endParaRPr>
            </a:p>
          </p:txBody>
        </p:sp>
        <p:sp>
          <p:nvSpPr>
            <p:cNvPr id="37" name="Rectangle 28"/>
            <p:cNvSpPr>
              <a:spLocks noChangeArrowheads="1"/>
            </p:cNvSpPr>
            <p:nvPr/>
          </p:nvSpPr>
          <p:spPr bwMode="auto">
            <a:xfrm>
              <a:off x="5240481" y="3316288"/>
              <a:ext cx="130415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000000"/>
                  </a:solidFill>
                  <a:effectLst/>
                  <a:latin typeface="+mn-lt"/>
                </a:rPr>
                <a:t>Locally advanced</a:t>
              </a:r>
              <a:endParaRPr kumimoji="0" lang="en-US" sz="2000" b="1" i="0" u="none" strike="noStrike" cap="none" normalizeH="0" baseline="0" dirty="0">
                <a:ln>
                  <a:noFill/>
                </a:ln>
                <a:solidFill>
                  <a:schemeClr val="tx1"/>
                </a:solidFill>
                <a:effectLst/>
                <a:latin typeface="+mn-lt"/>
              </a:endParaRPr>
            </a:p>
          </p:txBody>
        </p:sp>
        <p:sp>
          <p:nvSpPr>
            <p:cNvPr id="38" name="Line 29"/>
            <p:cNvSpPr>
              <a:spLocks noChangeShapeType="1"/>
            </p:cNvSpPr>
            <p:nvPr/>
          </p:nvSpPr>
          <p:spPr bwMode="auto">
            <a:xfrm>
              <a:off x="1219200" y="1889125"/>
              <a:ext cx="0" cy="1722438"/>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0"/>
            <p:cNvSpPr>
              <a:spLocks noChangeShapeType="1"/>
            </p:cNvSpPr>
            <p:nvPr/>
          </p:nvSpPr>
          <p:spPr bwMode="auto">
            <a:xfrm flipH="1">
              <a:off x="2437929" y="1889125"/>
              <a:ext cx="9996" cy="1355725"/>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1"/>
            <p:cNvSpPr>
              <a:spLocks noChangeShapeType="1"/>
            </p:cNvSpPr>
            <p:nvPr/>
          </p:nvSpPr>
          <p:spPr bwMode="auto">
            <a:xfrm flipH="1">
              <a:off x="3813175" y="1889125"/>
              <a:ext cx="12700" cy="134620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32"/>
            <p:cNvSpPr>
              <a:spLocks noChangeShapeType="1"/>
            </p:cNvSpPr>
            <p:nvPr/>
          </p:nvSpPr>
          <p:spPr bwMode="auto">
            <a:xfrm flipH="1">
              <a:off x="5180013" y="1889125"/>
              <a:ext cx="11113" cy="1722438"/>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24635" y="289296"/>
            <a:ext cx="7482839" cy="638348"/>
          </a:xfrm>
        </p:spPr>
        <p:txBody>
          <a:bodyPr>
            <a:noAutofit/>
          </a:bodyPr>
          <a:lstStyle/>
          <a:p>
            <a:r>
              <a:rPr lang="en-GB" sz="3000" b="1" dirty="0">
                <a:solidFill>
                  <a:schemeClr val="accent2">
                    <a:lumMod val="50000"/>
                  </a:schemeClr>
                </a:solidFill>
                <a:latin typeface="+mn-lt"/>
              </a:rPr>
              <a:t>Risk Stratification by D’Amico Classification</a:t>
            </a:r>
            <a:endParaRPr lang="en-US" sz="3000" b="1" dirty="0">
              <a:solidFill>
                <a:schemeClr val="accent2">
                  <a:lumMod val="50000"/>
                </a:schemeClr>
              </a:solidFill>
              <a:latin typeface="+mn-lt"/>
            </a:endParaRPr>
          </a:p>
        </p:txBody>
      </p:sp>
      <p:sp>
        <p:nvSpPr>
          <p:cNvPr id="4" name="Content Placeholder 6"/>
          <p:cNvSpPr txBox="1">
            <a:spLocks/>
          </p:cNvSpPr>
          <p:nvPr/>
        </p:nvSpPr>
        <p:spPr>
          <a:xfrm>
            <a:off x="305239" y="4589582"/>
            <a:ext cx="3284628" cy="11442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457200" rtl="0" eaLnBrk="1" fontAlgn="auto" latinLnBrk="0" hangingPunct="1">
              <a:lnSpc>
                <a:spcPct val="100000"/>
              </a:lnSpc>
              <a:spcBef>
                <a:spcPts val="300"/>
              </a:spcBef>
              <a:spcAft>
                <a:spcPts val="0"/>
              </a:spcAft>
              <a:buClrTx/>
              <a:buSzTx/>
              <a:buFont typeface="Arial"/>
              <a:buNone/>
              <a:tabLst/>
              <a:defRPr/>
            </a:pPr>
            <a:r>
              <a:rPr kumimoji="0" lang="en-GB" sz="1600" b="0" i="0" u="none" strike="noStrike" kern="1200" cap="none" spc="0" normalizeH="0" baseline="0" noProof="0" dirty="0">
                <a:ln>
                  <a:noFill/>
                </a:ln>
                <a:solidFill>
                  <a:sysClr val="windowText" lastClr="000000"/>
                </a:solidFill>
                <a:effectLst/>
                <a:uLnTx/>
                <a:uFillTx/>
              </a:rPr>
              <a:t>Stratification based on</a:t>
            </a:r>
            <a:r>
              <a:rPr kumimoji="0" lang="en-GB" sz="1600" b="0" i="0" u="none" strike="noStrike" kern="1200" cap="none" spc="0" normalizeH="0" baseline="30000" noProof="0" dirty="0">
                <a:ln>
                  <a:noFill/>
                </a:ln>
                <a:solidFill>
                  <a:sysClr val="windowText" lastClr="000000"/>
                </a:solidFill>
                <a:effectLst/>
                <a:uLnTx/>
                <a:uFillTx/>
              </a:rPr>
              <a:t>1</a:t>
            </a:r>
            <a:r>
              <a:rPr kumimoji="0" lang="en-GB" sz="1600" b="0" i="0" u="none" strike="noStrike" kern="1200" cap="none" spc="0" normalizeH="0" baseline="0" noProof="0" dirty="0">
                <a:ln>
                  <a:noFill/>
                </a:ln>
                <a:solidFill>
                  <a:sysClr val="windowText" lastClr="000000"/>
                </a:solidFill>
                <a:effectLst/>
                <a:uLnTx/>
                <a:uFillTx/>
              </a:rPr>
              <a:t>:</a:t>
            </a:r>
          </a:p>
          <a:p>
            <a:pPr marL="0" marR="0" lvl="0" indent="0" algn="l" defTabSz="457200" rtl="0" eaLnBrk="1" fontAlgn="auto" latinLnBrk="0" hangingPunct="1">
              <a:lnSpc>
                <a:spcPct val="100000"/>
              </a:lnSpc>
              <a:spcBef>
                <a:spcPts val="300"/>
              </a:spcBef>
              <a:spcAft>
                <a:spcPts val="0"/>
              </a:spcAft>
              <a:buClrTx/>
              <a:buSzTx/>
              <a:buNone/>
              <a:tabLst/>
              <a:defRPr/>
            </a:pPr>
            <a:r>
              <a:rPr lang="en-GB" sz="1600" dirty="0">
                <a:solidFill>
                  <a:sysClr val="windowText" lastClr="000000"/>
                </a:solidFill>
              </a:rPr>
              <a:t>1. </a:t>
            </a:r>
            <a:r>
              <a:rPr kumimoji="0" lang="en-GB" sz="1600" b="0" i="0" u="none" strike="noStrike" kern="1200" cap="none" spc="0" normalizeH="0" baseline="0" noProof="0" dirty="0">
                <a:ln>
                  <a:noFill/>
                </a:ln>
                <a:solidFill>
                  <a:sysClr val="windowText" lastClr="000000"/>
                </a:solidFill>
                <a:effectLst/>
                <a:uLnTx/>
                <a:uFillTx/>
              </a:rPr>
              <a:t>Serum PSA value</a:t>
            </a:r>
          </a:p>
          <a:p>
            <a:pPr marL="0" marR="0" lvl="0" indent="0" algn="l" defTabSz="457200" rtl="0" eaLnBrk="1" fontAlgn="auto" latinLnBrk="0" hangingPunct="1">
              <a:lnSpc>
                <a:spcPct val="100000"/>
              </a:lnSpc>
              <a:spcBef>
                <a:spcPts val="300"/>
              </a:spcBef>
              <a:spcAft>
                <a:spcPts val="0"/>
              </a:spcAft>
              <a:buClrTx/>
              <a:buSzTx/>
              <a:buNone/>
              <a:tabLst/>
              <a:defRPr/>
            </a:pPr>
            <a:r>
              <a:rPr kumimoji="0" lang="en-GB" sz="1600" b="0" i="0" u="none" strike="noStrike" kern="1200" cap="none" spc="0" normalizeH="0" baseline="0" noProof="0" dirty="0">
                <a:ln>
                  <a:noFill/>
                </a:ln>
                <a:solidFill>
                  <a:sysClr val="windowText" lastClr="000000"/>
                </a:solidFill>
                <a:effectLst/>
                <a:uLnTx/>
                <a:uFillTx/>
              </a:rPr>
              <a:t>2. Biopsy score (Gleason scores)</a:t>
            </a:r>
          </a:p>
          <a:p>
            <a:pPr marL="0" marR="0" lvl="0" indent="0" algn="l" defTabSz="457200" rtl="0" eaLnBrk="1" fontAlgn="auto" latinLnBrk="0" hangingPunct="1">
              <a:lnSpc>
                <a:spcPct val="100000"/>
              </a:lnSpc>
              <a:spcBef>
                <a:spcPts val="300"/>
              </a:spcBef>
              <a:spcAft>
                <a:spcPts val="0"/>
              </a:spcAft>
              <a:buClrTx/>
              <a:buSzTx/>
              <a:buNone/>
              <a:tabLst/>
              <a:defRPr/>
            </a:pPr>
            <a:r>
              <a:rPr kumimoji="0" lang="en-GB" sz="1600" b="0" i="0" u="none" strike="noStrike" kern="1200" cap="none" spc="0" normalizeH="0" baseline="0" noProof="0" dirty="0">
                <a:ln>
                  <a:noFill/>
                </a:ln>
                <a:solidFill>
                  <a:sysClr val="windowText" lastClr="000000"/>
                </a:solidFill>
                <a:effectLst/>
                <a:uLnTx/>
                <a:uFillTx/>
              </a:rPr>
              <a:t>3. Clinical stage </a:t>
            </a:r>
          </a:p>
        </p:txBody>
      </p:sp>
      <p:sp>
        <p:nvSpPr>
          <p:cNvPr id="7" name="TextBox 6"/>
          <p:cNvSpPr txBox="1"/>
          <p:nvPr/>
        </p:nvSpPr>
        <p:spPr>
          <a:xfrm>
            <a:off x="1358677" y="3411610"/>
            <a:ext cx="3810477" cy="276999"/>
          </a:xfrm>
          <a:prstGeom prst="rect">
            <a:avLst/>
          </a:prstGeom>
          <a:noFill/>
        </p:spPr>
        <p:txBody>
          <a:bodyPr wrap="square" rtlCol="0">
            <a:spAutoFit/>
          </a:bodyPr>
          <a:lstStyle/>
          <a:p>
            <a:pPr lvl="0" defTabSz="457200">
              <a:defRPr/>
            </a:pPr>
            <a:r>
              <a:rPr lang="en-US" sz="1200" kern="0" dirty="0"/>
              <a:t>GS, Gleason score; PSA, prostate-specific antigen.</a:t>
            </a:r>
          </a:p>
        </p:txBody>
      </p:sp>
      <p:sp>
        <p:nvSpPr>
          <p:cNvPr id="9" name="TextBox 8"/>
          <p:cNvSpPr txBox="1"/>
          <p:nvPr/>
        </p:nvSpPr>
        <p:spPr>
          <a:xfrm>
            <a:off x="137161" y="1053216"/>
            <a:ext cx="9187102" cy="584775"/>
          </a:xfrm>
          <a:prstGeom prst="rect">
            <a:avLst/>
          </a:prstGeom>
          <a:noFill/>
        </p:spPr>
        <p:txBody>
          <a:bodyPr wrap="square" rtlCol="0">
            <a:spAutoFit/>
          </a:bodyPr>
          <a:lstStyle/>
          <a:p>
            <a:pPr algn="ctr"/>
            <a:r>
              <a:rPr lang="en-US" sz="1600" b="1" dirty="0"/>
              <a:t>EAU risk groups for biochemical recurrence of </a:t>
            </a:r>
            <a:r>
              <a:rPr lang="en-US" sz="1600" b="1" dirty="0" err="1"/>
              <a:t>localised</a:t>
            </a:r>
            <a:r>
              <a:rPr lang="en-US" sz="1600" b="1" dirty="0"/>
              <a:t> and </a:t>
            </a:r>
            <a:r>
              <a:rPr lang="en-US" sz="1600" b="1" dirty="0" smtClean="0"/>
              <a:t>locally</a:t>
            </a:r>
          </a:p>
          <a:p>
            <a:pPr algn="ctr"/>
            <a:r>
              <a:rPr lang="en-US" sz="1600" b="1" dirty="0" smtClean="0"/>
              <a:t>advanced </a:t>
            </a:r>
            <a:r>
              <a:rPr lang="en-US" sz="1600" b="1" dirty="0"/>
              <a:t>prostate cancer</a:t>
            </a:r>
            <a:r>
              <a:rPr lang="en-GB" sz="1600" b="1" baseline="30000" dirty="0"/>
              <a:t>1</a:t>
            </a:r>
          </a:p>
        </p:txBody>
      </p:sp>
      <p:sp>
        <p:nvSpPr>
          <p:cNvPr id="13" name="TextBox 12"/>
          <p:cNvSpPr txBox="1"/>
          <p:nvPr/>
        </p:nvSpPr>
        <p:spPr>
          <a:xfrm>
            <a:off x="6759887" y="3423666"/>
            <a:ext cx="1915984" cy="246221"/>
          </a:xfrm>
          <a:prstGeom prst="rect">
            <a:avLst/>
          </a:prstGeom>
          <a:noFill/>
        </p:spPr>
        <p:txBody>
          <a:bodyPr wrap="square" rtlCol="0">
            <a:spAutoFit/>
          </a:bodyPr>
          <a:lstStyle/>
          <a:p>
            <a:r>
              <a:rPr lang="en-GB" sz="1000" dirty="0"/>
              <a:t>Adapted from Mottet, 2016</a:t>
            </a:r>
            <a:r>
              <a:rPr lang="en-GB" sz="1000" baseline="30000" dirty="0"/>
              <a:t>1</a:t>
            </a:r>
          </a:p>
        </p:txBody>
      </p:sp>
      <p:sp>
        <p:nvSpPr>
          <p:cNvPr id="10" name="Text Box 139"/>
          <p:cNvSpPr txBox="1">
            <a:spLocks noChangeArrowheads="1"/>
          </p:cNvSpPr>
          <p:nvPr/>
        </p:nvSpPr>
        <p:spPr bwMode="auto">
          <a:xfrm>
            <a:off x="88650" y="6374517"/>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US" sz="800" dirty="0">
                <a:latin typeface="+mn-lt"/>
              </a:rPr>
              <a:t>https://uroweb.org/guideline/prostate-cancer/#4. Accessed April 7, 2016</a:t>
            </a:r>
            <a:r>
              <a:rPr lang="en-GB" sz="800" dirty="0">
                <a:solidFill>
                  <a:prstClr val="black"/>
                </a:solidFill>
                <a:latin typeface="+mn-lt"/>
              </a:rPr>
              <a:t>.</a:t>
            </a:r>
          </a:p>
        </p:txBody>
      </p:sp>
      <p:sp>
        <p:nvSpPr>
          <p:cNvPr id="15" name="Pentagon 1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6" name="TextBox 15"/>
          <p:cNvSpPr txBox="1"/>
          <p:nvPr/>
        </p:nvSpPr>
        <p:spPr>
          <a:xfrm>
            <a:off x="-27384" y="1044960"/>
            <a:ext cx="556306" cy="338554"/>
          </a:xfrm>
          <a:prstGeom prst="rect">
            <a:avLst/>
          </a:prstGeom>
          <a:noFill/>
        </p:spPr>
        <p:txBody>
          <a:bodyPr wrap="none" rtlCol="0">
            <a:spAutoFit/>
          </a:bodyPr>
          <a:lstStyle/>
          <a:p>
            <a:r>
              <a:rPr lang="en-US" sz="1600" spc="-38" dirty="0">
                <a:solidFill>
                  <a:srgbClr val="A7381D"/>
                </a:solidFill>
                <a:ea typeface="+mj-ea"/>
                <a:cs typeface="+mj-cs"/>
              </a:rPr>
              <a:t>7/10</a:t>
            </a:r>
            <a:endParaRPr lang="en-IN" sz="1600" spc="-38" dirty="0">
              <a:solidFill>
                <a:srgbClr val="A7381D"/>
              </a:solidFill>
              <a:ea typeface="+mj-ea"/>
              <a:cs typeface="+mj-cs"/>
            </a:endParaRPr>
          </a:p>
        </p:txBody>
      </p:sp>
    </p:spTree>
    <p:extLst>
      <p:ext uri="{BB962C8B-B14F-4D97-AF65-F5344CB8AC3E}">
        <p14:creationId xmlns:p14="http://schemas.microsoft.com/office/powerpoint/2010/main" val="9277984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390" y="3641836"/>
            <a:ext cx="3323020" cy="2564570"/>
          </a:xfrm>
          <a:prstGeom prst="rect">
            <a:avLst/>
          </a:prstGeom>
          <a:effectLst>
            <a:softEdge rad="38100"/>
          </a:effectLst>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(12)</a:t>
            </a:r>
            <a:endParaRPr lang="en-US" sz="3000"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8/10</a:t>
            </a:r>
            <a:endParaRPr lang="en-IN" sz="1600" spc="-38" dirty="0">
              <a:solidFill>
                <a:srgbClr val="A7381D"/>
              </a:solidFill>
              <a:ea typeface="+mj-ea"/>
              <a:cs typeface="+mj-cs"/>
            </a:endParaRPr>
          </a:p>
        </p:txBody>
      </p:sp>
      <p:sp>
        <p:nvSpPr>
          <p:cNvPr id="5" name="Content Placeholder 2"/>
          <p:cNvSpPr txBox="1">
            <a:spLocks/>
          </p:cNvSpPr>
          <p:nvPr/>
        </p:nvSpPr>
        <p:spPr>
          <a:xfrm>
            <a:off x="494523" y="1544217"/>
            <a:ext cx="6630178"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600" b="0" i="0" u="none" strike="noStrike" kern="1200" cap="none" spc="0" normalizeH="0" baseline="0" noProof="0" dirty="0">
                <a:ln>
                  <a:noFill/>
                </a:ln>
                <a:solidFill>
                  <a:sysClr val="windowText" lastClr="000000"/>
                </a:solidFill>
                <a:effectLst/>
                <a:uLnTx/>
                <a:uFillTx/>
              </a:rPr>
              <a:t>In case of high-risk localised</a:t>
            </a:r>
            <a:r>
              <a:rPr kumimoji="0" lang="en-GB" sz="1600" b="0" i="0" u="none" strike="noStrike" kern="1200" cap="none" spc="0" normalizeH="0" noProof="0" dirty="0">
                <a:ln>
                  <a:noFill/>
                </a:ln>
                <a:solidFill>
                  <a:sysClr val="windowText" lastClr="000000"/>
                </a:solidFill>
                <a:effectLst/>
                <a:uLnTx/>
                <a:uFillTx/>
              </a:rPr>
              <a:t> </a:t>
            </a:r>
            <a:r>
              <a:rPr lang="en-GB" sz="1600" dirty="0">
                <a:solidFill>
                  <a:sysClr val="windowText" lastClr="000000"/>
                </a:solidFill>
              </a:rPr>
              <a:t>or locally advanced </a:t>
            </a:r>
            <a:r>
              <a:rPr kumimoji="0" lang="en-GB" sz="1600" b="0" i="0" u="none" strike="noStrike" kern="1200" cap="none" spc="0" normalizeH="0" noProof="0" dirty="0">
                <a:ln>
                  <a:noFill/>
                </a:ln>
                <a:solidFill>
                  <a:sysClr val="windowText" lastClr="000000"/>
                </a:solidFill>
                <a:effectLst/>
                <a:uLnTx/>
                <a:uFillTx/>
              </a:rPr>
              <a:t>prostate cancer</a:t>
            </a:r>
            <a:r>
              <a:rPr lang="en-GB" sz="1600" dirty="0">
                <a:solidFill>
                  <a:sysClr val="windowText" lastClr="000000"/>
                </a:solidFill>
              </a:rPr>
              <a:t>, the EAU guidelines suggest the following tests for staging:</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lang="en-GB" sz="1600" dirty="0">
              <a:solidFill>
                <a:sysClr val="windowText" lastClr="000000"/>
              </a:solidFill>
            </a:endParaRPr>
          </a:p>
          <a:p>
            <a:pPr marL="365760" marR="0" lvl="0" indent="-365760" algn="l" defTabSz="457200" rtl="0" eaLnBrk="1" fontAlgn="auto" latinLnBrk="0" hangingPunct="1">
              <a:lnSpc>
                <a:spcPct val="150000"/>
              </a:lnSpc>
              <a:spcBef>
                <a:spcPct val="20000"/>
              </a:spcBef>
              <a:spcAft>
                <a:spcPts val="0"/>
              </a:spcAft>
              <a:buClrTx/>
              <a:buSzTx/>
              <a:buFont typeface="Arial"/>
              <a:buAutoNum type="arabicPeriod"/>
              <a:tabLst/>
              <a:defRPr/>
            </a:pPr>
            <a:r>
              <a:rPr lang="en-GB" sz="1600" dirty="0">
                <a:solidFill>
                  <a:sysClr val="windowText" lastClr="000000"/>
                </a:solidFill>
              </a:rPr>
              <a:t>CT/MRI</a:t>
            </a:r>
          </a:p>
          <a:p>
            <a:pPr marL="365760" marR="0" lvl="0" indent="-365760" algn="l" defTabSz="457200" rtl="0" eaLnBrk="1" fontAlgn="auto" latinLnBrk="0" hangingPunct="1">
              <a:lnSpc>
                <a:spcPct val="150000"/>
              </a:lnSpc>
              <a:spcBef>
                <a:spcPct val="20000"/>
              </a:spcBef>
              <a:spcAft>
                <a:spcPts val="0"/>
              </a:spcAft>
              <a:buClrTx/>
              <a:buSzTx/>
              <a:buFont typeface="Arial"/>
              <a:buAutoNum type="arabicPeriod"/>
              <a:tabLst/>
              <a:defRPr/>
            </a:pPr>
            <a:r>
              <a:rPr kumimoji="0" lang="en-GB" sz="1600" b="0" i="0" u="none" strike="noStrike" kern="1200" cap="none" spc="0" normalizeH="0" baseline="0" noProof="0" dirty="0" err="1">
                <a:ln>
                  <a:noFill/>
                </a:ln>
                <a:solidFill>
                  <a:sysClr val="windowText" lastClr="000000"/>
                </a:solidFill>
                <a:effectLst/>
                <a:uLnTx/>
                <a:uFillTx/>
              </a:rPr>
              <a:t>mpMRI</a:t>
            </a:r>
            <a:endParaRPr kumimoji="0" lang="en-GB" sz="1600" b="0" i="0" u="none" strike="noStrike" kern="1200" cap="none" spc="0" normalizeH="0" baseline="0" noProof="0" dirty="0">
              <a:ln>
                <a:noFill/>
              </a:ln>
              <a:solidFill>
                <a:sysClr val="windowText" lastClr="000000"/>
              </a:solidFill>
              <a:effectLst/>
              <a:uLnTx/>
              <a:uFillTx/>
            </a:endParaRPr>
          </a:p>
          <a:p>
            <a:pPr marL="365760" marR="0" lvl="0" indent="-365760" algn="l" defTabSz="457200" rtl="0" eaLnBrk="1" fontAlgn="auto" latinLnBrk="0" hangingPunct="1">
              <a:lnSpc>
                <a:spcPct val="150000"/>
              </a:lnSpc>
              <a:spcBef>
                <a:spcPct val="20000"/>
              </a:spcBef>
              <a:spcAft>
                <a:spcPts val="0"/>
              </a:spcAft>
              <a:buClrTx/>
              <a:buSzTx/>
              <a:buFont typeface="Arial"/>
              <a:buAutoNum type="arabicPeriod"/>
              <a:tabLst/>
              <a:defRPr/>
            </a:pPr>
            <a:r>
              <a:rPr lang="en-GB" sz="1600" dirty="0">
                <a:solidFill>
                  <a:sysClr val="windowText" lastClr="000000"/>
                </a:solidFill>
              </a:rPr>
              <a:t>PET scan</a:t>
            </a:r>
          </a:p>
          <a:p>
            <a:pPr marL="365760" marR="0" lvl="0" indent="-365760" algn="l" defTabSz="457200" rtl="0" eaLnBrk="1" fontAlgn="auto" latinLnBrk="0" hangingPunct="1">
              <a:lnSpc>
                <a:spcPct val="150000"/>
              </a:lnSpc>
              <a:spcBef>
                <a:spcPct val="20000"/>
              </a:spcBef>
              <a:spcAft>
                <a:spcPts val="0"/>
              </a:spcAft>
              <a:buClrTx/>
              <a:buSzTx/>
              <a:buFont typeface="Arial"/>
              <a:buAutoNum type="arabicPeriod"/>
              <a:tabLst/>
              <a:defRPr/>
            </a:pPr>
            <a:r>
              <a:rPr kumimoji="0" lang="en-GB" sz="1600" b="0" i="0" u="none" strike="noStrike" kern="1200" cap="none" spc="0" normalizeH="0" baseline="0" noProof="0" dirty="0">
                <a:ln>
                  <a:noFill/>
                </a:ln>
                <a:solidFill>
                  <a:sysClr val="windowText" lastClr="000000"/>
                </a:solidFill>
                <a:effectLst/>
                <a:uLnTx/>
                <a:uFillTx/>
              </a:rPr>
              <a:t>Bone</a:t>
            </a:r>
            <a:r>
              <a:rPr kumimoji="0" lang="en-GB" sz="1600" b="0" i="0" u="none" strike="noStrike" kern="1200" cap="none" spc="0" normalizeH="0" noProof="0" dirty="0">
                <a:ln>
                  <a:noFill/>
                </a:ln>
                <a:solidFill>
                  <a:sysClr val="windowText" lastClr="000000"/>
                </a:solidFill>
                <a:effectLst/>
                <a:uLnTx/>
                <a:uFillTx/>
              </a:rPr>
              <a:t> imaging</a:t>
            </a:r>
            <a:endParaRPr kumimoji="0" lang="en-GB" sz="1600" b="0" i="0" u="none" strike="noStrike" kern="1200" cap="none" spc="0" normalizeH="0" baseline="0" noProof="0" dirty="0">
              <a:ln>
                <a:noFill/>
              </a:ln>
              <a:solidFill>
                <a:sysClr val="windowText" lastClr="000000"/>
              </a:solidFill>
              <a:effectLst/>
              <a:uLnTx/>
              <a:uFillTx/>
            </a:endParaRPr>
          </a:p>
          <a:p>
            <a:pPr marL="514350" marR="0" lvl="0" indent="-514350" algn="l" defTabSz="457200" rtl="0" eaLnBrk="1" fontAlgn="auto" latinLnBrk="0" hangingPunct="1">
              <a:lnSpc>
                <a:spcPct val="100000"/>
              </a:lnSpc>
              <a:spcBef>
                <a:spcPct val="20000"/>
              </a:spcBef>
              <a:spcAft>
                <a:spcPts val="0"/>
              </a:spcAft>
              <a:buClrTx/>
              <a:buSzTx/>
              <a:buFont typeface="Arial"/>
              <a:buAutoNum type="arabicPeriod"/>
              <a:tabLst/>
              <a:defRPr/>
            </a:pPr>
            <a:endParaRPr kumimoji="0" lang="en-GB" sz="1600" b="0" i="0" u="none" strike="noStrike" kern="1200" cap="none" spc="0" normalizeH="0" baseline="0" noProof="0" dirty="0">
              <a:ln>
                <a:noFill/>
              </a:ln>
              <a:solidFill>
                <a:sysClr val="windowText" lastClr="000000"/>
              </a:solidFill>
              <a:effectLst/>
              <a:uLnTx/>
              <a:uFillTx/>
            </a:endParaRPr>
          </a:p>
          <a:p>
            <a:pPr marL="514350" marR="0" lvl="0" indent="-514350" algn="l" defTabSz="457200" rtl="0" eaLnBrk="1" fontAlgn="auto" latinLnBrk="0" hangingPunct="1">
              <a:lnSpc>
                <a:spcPct val="100000"/>
              </a:lnSpc>
              <a:spcBef>
                <a:spcPct val="20000"/>
              </a:spcBef>
              <a:spcAft>
                <a:spcPts val="0"/>
              </a:spcAft>
              <a:buClrTx/>
              <a:buSzTx/>
              <a:buFont typeface="Arial"/>
              <a:buAutoNum type="arabicPeriod"/>
              <a:tabLst/>
              <a:defRPr/>
            </a:pPr>
            <a:endParaRPr kumimoji="0" lang="en-GB" sz="1600" b="0" i="0" u="none" strike="noStrike" kern="1200" cap="none" spc="0" normalizeH="0" baseline="0" noProof="0" dirty="0">
              <a:ln>
                <a:noFill/>
              </a:ln>
              <a:solidFill>
                <a:sysClr val="windowText" lastClr="000000"/>
              </a:solidFill>
              <a:effectLst/>
              <a:uLnTx/>
              <a:uFillTx/>
            </a:endParaRPr>
          </a:p>
        </p:txBody>
      </p:sp>
      <p:sp>
        <p:nvSpPr>
          <p:cNvPr id="8" name="TextBox 7"/>
          <p:cNvSpPr txBox="1"/>
          <p:nvPr/>
        </p:nvSpPr>
        <p:spPr>
          <a:xfrm>
            <a:off x="457200" y="4213132"/>
            <a:ext cx="4981474" cy="461665"/>
          </a:xfrm>
          <a:prstGeom prst="rect">
            <a:avLst/>
          </a:prstGeom>
          <a:noFill/>
        </p:spPr>
        <p:txBody>
          <a:bodyPr wrap="square" rtlCol="0">
            <a:spAutoFit/>
          </a:bodyPr>
          <a:lstStyle/>
          <a:p>
            <a:pPr defTabSz="457200"/>
            <a:r>
              <a:rPr lang="en-GB" sz="1200" dirty="0">
                <a:solidFill>
                  <a:prstClr val="black"/>
                </a:solidFill>
              </a:rPr>
              <a:t>CT, computed tomography; mpMRI, multiparametric magnetic resonance imaging; PET, positron emission tomography.</a:t>
            </a:r>
          </a:p>
        </p:txBody>
      </p:sp>
      <p:sp>
        <p:nvSpPr>
          <p:cNvPr id="13" name="Rounded Rectangle 12"/>
          <p:cNvSpPr/>
          <p:nvPr/>
        </p:nvSpPr>
        <p:spPr>
          <a:xfrm>
            <a:off x="418326" y="2430268"/>
            <a:ext cx="2235973"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a:defRPr/>
            </a:pPr>
            <a:r>
              <a:rPr lang="en-GB" sz="1600" dirty="0" smtClean="0">
                <a:solidFill>
                  <a:schemeClr val="bg1"/>
                </a:solidFill>
              </a:rPr>
              <a:t>CT/MRI</a:t>
            </a:r>
            <a:endParaRPr lang="en-GB" sz="1600" dirty="0">
              <a:solidFill>
                <a:schemeClr val="bg1"/>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9293" y="2496130"/>
            <a:ext cx="213050" cy="213050"/>
          </a:xfrm>
          <a:prstGeom prst="rect">
            <a:avLst/>
          </a:prstGeom>
        </p:spPr>
      </p:pic>
      <p:sp>
        <p:nvSpPr>
          <p:cNvPr id="15" name="Rounded Rectangle 14"/>
          <p:cNvSpPr/>
          <p:nvPr/>
        </p:nvSpPr>
        <p:spPr>
          <a:xfrm>
            <a:off x="418326" y="2871869"/>
            <a:ext cx="2235973"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2"/>
              <a:defRPr/>
            </a:pPr>
            <a:r>
              <a:rPr lang="en-GB" sz="1600" dirty="0" err="1" smtClean="0">
                <a:solidFill>
                  <a:schemeClr val="bg1"/>
                </a:solidFill>
              </a:rPr>
              <a:t>mpMRI</a:t>
            </a:r>
            <a:endParaRPr lang="en-GB" sz="1600" dirty="0">
              <a:solidFill>
                <a:schemeClr val="bg1"/>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9293" y="2937731"/>
            <a:ext cx="213050" cy="213050"/>
          </a:xfrm>
          <a:prstGeom prst="rect">
            <a:avLst/>
          </a:prstGeom>
        </p:spPr>
      </p:pic>
      <p:sp>
        <p:nvSpPr>
          <p:cNvPr id="17" name="Rounded Rectangle 16"/>
          <p:cNvSpPr/>
          <p:nvPr/>
        </p:nvSpPr>
        <p:spPr>
          <a:xfrm>
            <a:off x="418326" y="3690014"/>
            <a:ext cx="2235973"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4"/>
              <a:defRPr/>
            </a:pPr>
            <a:r>
              <a:rPr lang="en-GB" sz="1600" dirty="0" smtClean="0">
                <a:solidFill>
                  <a:schemeClr val="bg1"/>
                </a:solidFill>
              </a:rPr>
              <a:t>Bone Imaging</a:t>
            </a:r>
            <a:endParaRPr lang="en-GB" sz="1600" dirty="0">
              <a:solidFill>
                <a:schemeClr val="bg1"/>
              </a:solidFill>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9293" y="3755876"/>
            <a:ext cx="213050" cy="213050"/>
          </a:xfrm>
          <a:prstGeom prst="rect">
            <a:avLst/>
          </a:prstGeom>
        </p:spPr>
      </p:pic>
      <p:sp>
        <p:nvSpPr>
          <p:cNvPr id="25" name="Rectangle 2"/>
          <p:cNvSpPr/>
          <p:nvPr/>
        </p:nvSpPr>
        <p:spPr>
          <a:xfrm>
            <a:off x="0" y="377922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p:cNvSpPr/>
          <p:nvPr/>
        </p:nvSpPr>
        <p:spPr>
          <a:xfrm>
            <a:off x="15194" y="2852058"/>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p:cNvSpPr/>
          <p:nvPr/>
        </p:nvSpPr>
        <p:spPr>
          <a:xfrm>
            <a:off x="15194" y="3651834"/>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995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44444E-6 -0.20255 L 0.32847 -0.20208 " pathEditMode="relative" rAng="0" ptsTypes="AA">
                                      <p:cBhvr>
                                        <p:cTn id="16" dur="1000" fill="hold"/>
                                        <p:tgtEl>
                                          <p:spTgt spid="25"/>
                                        </p:tgtEl>
                                        <p:attrNameLst>
                                          <p:attrName>ppt_x</p:attrName>
                                          <p:attrName>ppt_y</p:attrName>
                                        </p:attrNameLst>
                                      </p:cBhvr>
                                      <p:rCtr x="16424" y="23"/>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3000"/>
                            </p:stCondLst>
                            <p:childTnLst>
                              <p:par>
                                <p:cTn id="28" presetID="42" presetClass="path" presetSubtype="0" accel="50000" decel="50000" fill="hold" grpId="0" nodeType="afterEffect">
                                  <p:stCondLst>
                                    <p:cond delay="0"/>
                                  </p:stCondLst>
                                  <p:childTnLst>
                                    <p:animMotion origin="layout" path="M -1.66667E-6 4.81481E-6 L 0.32847 0.00046 " pathEditMode="relative" rAng="0" ptsTypes="AA">
                                      <p:cBhvr>
                                        <p:cTn id="29" dur="1000" fill="hold"/>
                                        <p:tgtEl>
                                          <p:spTgt spid="26"/>
                                        </p:tgtEl>
                                        <p:attrNameLst>
                                          <p:attrName>ppt_x</p:attrName>
                                          <p:attrName>ppt_y</p:attrName>
                                        </p:attrNameLst>
                                      </p:cBhvr>
                                      <p:rCtr x="16424" y="23"/>
                                    </p:animMotion>
                                  </p:childTnLst>
                                </p:cTn>
                              </p:par>
                            </p:childTnLst>
                          </p:cTn>
                        </p:par>
                        <p:par>
                          <p:cTn id="30" fill="hold">
                            <p:stCondLst>
                              <p:cond delay="5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500"/>
                            </p:stCondLst>
                            <p:childTnLst>
                              <p:par>
                                <p:cTn id="35" presetID="53" presetClass="entr" presetSubtype="16"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6000"/>
                            </p:stCondLst>
                            <p:childTnLst>
                              <p:par>
                                <p:cTn id="41" presetID="42" presetClass="path" presetSubtype="0" accel="50000" decel="50000" fill="hold" grpId="0" nodeType="afterEffect">
                                  <p:stCondLst>
                                    <p:cond delay="0"/>
                                  </p:stCondLst>
                                  <p:childTnLst>
                                    <p:animMotion origin="layout" path="M -1.66667E-6 -3.7037E-7 L 0.32847 0.00046 " pathEditMode="relative" rAng="0" ptsTypes="AA">
                                      <p:cBhvr>
                                        <p:cTn id="42" dur="1000" fill="hold"/>
                                        <p:tgtEl>
                                          <p:spTgt spid="27"/>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US" sz="3200" b="1" dirty="0">
                <a:solidFill>
                  <a:schemeClr val="accent2">
                    <a:lumMod val="50000"/>
                  </a:schemeClr>
                </a:solidFill>
                <a:latin typeface="+mn-lt"/>
              </a:rPr>
              <a:t>Anatomy and Physiology of Prostate Gland</a:t>
            </a:r>
          </a:p>
        </p:txBody>
      </p:sp>
    </p:spTree>
    <p:extLst>
      <p:ext uri="{BB962C8B-B14F-4D97-AF65-F5344CB8AC3E}">
        <p14:creationId xmlns:p14="http://schemas.microsoft.com/office/powerpoint/2010/main" val="3826321231"/>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94522" y="2642787"/>
            <a:ext cx="3188478" cy="1998496"/>
          </a:xfrm>
          <a:prstGeom prst="rect">
            <a:avLst/>
          </a:prstGeom>
        </p:spPr>
        <p:txBody>
          <a:bodyPr wrap="square" lIns="91440" tIns="0" rIns="91440" bIns="182880">
            <a:spAutoFit/>
          </a:bodyPr>
          <a:lstStyle/>
          <a:p>
            <a:pPr lvl="0" defTabSz="457200">
              <a:spcBef>
                <a:spcPct val="20000"/>
              </a:spcBef>
              <a:defRPr/>
            </a:pPr>
            <a:r>
              <a:rPr lang="en-GB" sz="1600" dirty="0" smtClean="0">
                <a:solidFill>
                  <a:sysClr val="windowText" lastClr="000000"/>
                </a:solidFill>
              </a:rPr>
              <a:t>1.    Gleason </a:t>
            </a:r>
            <a:r>
              <a:rPr lang="en-GB" sz="1600" dirty="0">
                <a:solidFill>
                  <a:sysClr val="windowText" lastClr="000000"/>
                </a:solidFill>
              </a:rPr>
              <a:t>score 7 (3 + 4)</a:t>
            </a:r>
          </a:p>
          <a:p>
            <a:pPr lvl="0" defTabSz="457200">
              <a:lnSpc>
                <a:spcPct val="220000"/>
              </a:lnSpc>
              <a:spcBef>
                <a:spcPct val="20000"/>
              </a:spcBef>
              <a:defRPr/>
            </a:pPr>
            <a:r>
              <a:rPr lang="en-GB" sz="1600" dirty="0" smtClean="0">
                <a:solidFill>
                  <a:sysClr val="windowText" lastClr="000000"/>
                </a:solidFill>
              </a:rPr>
              <a:t>2.    Gleason </a:t>
            </a:r>
            <a:r>
              <a:rPr lang="en-GB" sz="1600" dirty="0">
                <a:solidFill>
                  <a:sysClr val="windowText" lastClr="000000"/>
                </a:solidFill>
              </a:rPr>
              <a:t>score 6 (4 + 2)</a:t>
            </a:r>
          </a:p>
          <a:p>
            <a:pPr lvl="0" defTabSz="457200">
              <a:lnSpc>
                <a:spcPts val="3200"/>
              </a:lnSpc>
              <a:spcBef>
                <a:spcPct val="20000"/>
              </a:spcBef>
              <a:defRPr/>
            </a:pPr>
            <a:r>
              <a:rPr lang="en-GB" sz="1600" dirty="0" smtClean="0">
                <a:solidFill>
                  <a:sysClr val="windowText" lastClr="000000"/>
                </a:solidFill>
              </a:rPr>
              <a:t>3.    Gleason </a:t>
            </a:r>
            <a:r>
              <a:rPr lang="en-GB" sz="1600" dirty="0">
                <a:solidFill>
                  <a:sysClr val="windowText" lastClr="000000"/>
                </a:solidFill>
              </a:rPr>
              <a:t>score 7 (4 + 3)</a:t>
            </a:r>
          </a:p>
          <a:p>
            <a:pPr lvl="0" defTabSz="457200">
              <a:lnSpc>
                <a:spcPct val="190000"/>
              </a:lnSpc>
              <a:spcBef>
                <a:spcPct val="20000"/>
              </a:spcBef>
              <a:defRPr/>
            </a:pPr>
            <a:r>
              <a:rPr lang="en-GB" sz="1600" dirty="0" smtClean="0">
                <a:solidFill>
                  <a:sysClr val="windowText" lastClr="000000"/>
                </a:solidFill>
              </a:rPr>
              <a:t>4.    Gleason </a:t>
            </a:r>
            <a:r>
              <a:rPr lang="en-GB" sz="1600" dirty="0">
                <a:solidFill>
                  <a:sysClr val="windowText" lastClr="000000"/>
                </a:solidFill>
              </a:rPr>
              <a:t>score 8 (4 + </a:t>
            </a:r>
            <a:r>
              <a:rPr lang="en-GB" sz="1600" dirty="0" smtClean="0">
                <a:solidFill>
                  <a:sysClr val="windowText" lastClr="000000"/>
                </a:solidFill>
              </a:rPr>
              <a:t>4)</a:t>
            </a:r>
            <a:endParaRPr lang="en-GB" sz="1600" dirty="0">
              <a:solidFill>
                <a:sysClr val="windowText" lastClr="000000"/>
              </a:solidFill>
            </a:endParaRPr>
          </a:p>
        </p:txBody>
      </p:sp>
      <p:sp>
        <p:nvSpPr>
          <p:cNvPr id="12" name="Rounded Rectangle 11"/>
          <p:cNvSpPr/>
          <p:nvPr/>
        </p:nvSpPr>
        <p:spPr>
          <a:xfrm>
            <a:off x="419170" y="2545787"/>
            <a:ext cx="3263830" cy="385329"/>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1.    Gleason </a:t>
            </a:r>
            <a:r>
              <a:rPr lang="en-US" sz="1600" dirty="0">
                <a:solidFill>
                  <a:schemeClr val="bg1"/>
                </a:solidFill>
              </a:rPr>
              <a:t>score 8 (4 + 4)</a:t>
            </a:r>
            <a:endParaRPr lang="en-GB" sz="1600"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672" y="2635325"/>
            <a:ext cx="213050" cy="213050"/>
          </a:xfrm>
          <a:prstGeom prst="rect">
            <a:avLst/>
          </a:prstGeom>
        </p:spPr>
      </p:pic>
      <p:sp>
        <p:nvSpPr>
          <p:cNvPr id="14" name="Rectangle 2"/>
          <p:cNvSpPr/>
          <p:nvPr/>
        </p:nvSpPr>
        <p:spPr>
          <a:xfrm>
            <a:off x="-27384" y="2575053"/>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19170" y="3056188"/>
            <a:ext cx="3263830" cy="385329"/>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2.    Gleason </a:t>
            </a:r>
            <a:r>
              <a:rPr lang="en-US" sz="1600" dirty="0">
                <a:solidFill>
                  <a:schemeClr val="bg1"/>
                </a:solidFill>
              </a:rPr>
              <a:t>score 7 (4 + 3)</a:t>
            </a:r>
            <a:endParaRPr lang="en-GB" sz="1600" dirty="0">
              <a:solidFill>
                <a:schemeClr val="bg1"/>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672" y="3158426"/>
            <a:ext cx="213050" cy="213050"/>
          </a:xfrm>
          <a:prstGeom prst="rect">
            <a:avLst/>
          </a:prstGeom>
        </p:spPr>
      </p:pic>
      <p:sp>
        <p:nvSpPr>
          <p:cNvPr id="17" name="Rounded Rectangle 16"/>
          <p:cNvSpPr/>
          <p:nvPr/>
        </p:nvSpPr>
        <p:spPr>
          <a:xfrm>
            <a:off x="419170" y="3533102"/>
            <a:ext cx="3263830" cy="385329"/>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3.    Gleason </a:t>
            </a:r>
            <a:r>
              <a:rPr lang="en-US" sz="1600" dirty="0">
                <a:solidFill>
                  <a:schemeClr val="bg1"/>
                </a:solidFill>
              </a:rPr>
              <a:t>score 7 (3 + 4)</a:t>
            </a:r>
            <a:endParaRPr lang="en-GB" sz="1600"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672" y="3622640"/>
            <a:ext cx="213050" cy="213050"/>
          </a:xfrm>
          <a:prstGeom prst="rect">
            <a:avLst/>
          </a:prstGeom>
        </p:spPr>
      </p:pic>
      <p:sp>
        <p:nvSpPr>
          <p:cNvPr id="22" name="Rectangle 2"/>
          <p:cNvSpPr/>
          <p:nvPr/>
        </p:nvSpPr>
        <p:spPr>
          <a:xfrm>
            <a:off x="-27384" y="3072472"/>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27384" y="357555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19170" y="4034808"/>
            <a:ext cx="3263830" cy="385329"/>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lvl="0">
              <a:defRPr/>
            </a:pPr>
            <a:r>
              <a:rPr lang="en-US" sz="1600" dirty="0" smtClean="0">
                <a:solidFill>
                  <a:schemeClr val="bg1"/>
                </a:solidFill>
              </a:rPr>
              <a:t>4.    </a:t>
            </a:r>
            <a:r>
              <a:rPr lang="en-US" sz="1600" dirty="0">
                <a:solidFill>
                  <a:schemeClr val="bg1"/>
                </a:solidFill>
              </a:rPr>
              <a:t>Gleason score 6 (4 + 2)</a:t>
            </a:r>
            <a:endParaRPr lang="en-GB" sz="16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672" y="4124346"/>
            <a:ext cx="213050" cy="213050"/>
          </a:xfrm>
          <a:prstGeom prst="rect">
            <a:avLst/>
          </a:prstGeom>
        </p:spPr>
      </p:pic>
      <p:sp>
        <p:nvSpPr>
          <p:cNvPr id="24" name="Rectangle 2"/>
          <p:cNvSpPr/>
          <p:nvPr/>
        </p:nvSpPr>
        <p:spPr>
          <a:xfrm>
            <a:off x="-27384" y="4050571"/>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390" y="3641836"/>
            <a:ext cx="3323020" cy="2564570"/>
          </a:xfrm>
          <a:prstGeom prst="rect">
            <a:avLst/>
          </a:prstGeom>
          <a:effectLst>
            <a:softEdge rad="38100"/>
          </a:effectLst>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(13)</a:t>
            </a:r>
            <a:endParaRPr lang="en-US" sz="3000" dirty="0">
              <a:solidFill>
                <a:schemeClr val="accent2">
                  <a:lumMod val="50000"/>
                </a:schemeClr>
              </a:solidFill>
              <a:latin typeface="+mn-lt"/>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556306" cy="338554"/>
          </a:xfrm>
          <a:prstGeom prst="rect">
            <a:avLst/>
          </a:prstGeom>
          <a:noFill/>
        </p:spPr>
        <p:txBody>
          <a:bodyPr wrap="none" rtlCol="0">
            <a:spAutoFit/>
          </a:bodyPr>
          <a:lstStyle/>
          <a:p>
            <a:r>
              <a:rPr lang="en-GB" sz="1600" spc="-38" dirty="0">
                <a:solidFill>
                  <a:srgbClr val="A7381D"/>
                </a:solidFill>
                <a:ea typeface="+mj-ea"/>
                <a:cs typeface="+mj-cs"/>
              </a:rPr>
              <a:t>9/10</a:t>
            </a:r>
            <a:endParaRPr lang="en-IN" sz="1600" spc="-38" dirty="0">
              <a:solidFill>
                <a:srgbClr val="A7381D"/>
              </a:solidFill>
              <a:ea typeface="+mj-ea"/>
              <a:cs typeface="+mj-cs"/>
            </a:endParaRPr>
          </a:p>
        </p:txBody>
      </p:sp>
      <p:sp>
        <p:nvSpPr>
          <p:cNvPr id="3" name="TextBox 2"/>
          <p:cNvSpPr txBox="1"/>
          <p:nvPr/>
        </p:nvSpPr>
        <p:spPr>
          <a:xfrm>
            <a:off x="528922" y="4633677"/>
            <a:ext cx="4621803" cy="276999"/>
          </a:xfrm>
          <a:prstGeom prst="rect">
            <a:avLst/>
          </a:prstGeom>
          <a:noFill/>
        </p:spPr>
        <p:txBody>
          <a:bodyPr wrap="square" rtlCol="0">
            <a:spAutoFit/>
          </a:bodyPr>
          <a:lstStyle/>
          <a:p>
            <a:r>
              <a:rPr lang="en-US" sz="1200" dirty="0" err="1">
                <a:solidFill>
                  <a:srgbClr val="000000"/>
                </a:solidFill>
              </a:rPr>
              <a:t>ISUP</a:t>
            </a:r>
            <a:r>
              <a:rPr lang="en-US" sz="1200" dirty="0">
                <a:solidFill>
                  <a:srgbClr val="000000"/>
                </a:solidFill>
              </a:rPr>
              <a:t>, International Society of Urological Pathology.</a:t>
            </a:r>
            <a:endParaRPr lang="en-GB" dirty="0"/>
          </a:p>
        </p:txBody>
      </p:sp>
      <p:sp>
        <p:nvSpPr>
          <p:cNvPr id="4" name="Content Placeholder 2"/>
          <p:cNvSpPr txBox="1">
            <a:spLocks/>
          </p:cNvSpPr>
          <p:nvPr/>
        </p:nvSpPr>
        <p:spPr>
          <a:xfrm>
            <a:off x="494522" y="1544217"/>
            <a:ext cx="6744478" cy="9188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GB" sz="1600" b="0" i="0" u="none" strike="noStrike" kern="1200" cap="none" spc="0" normalizeH="0" baseline="0" noProof="0" dirty="0">
                <a:ln>
                  <a:noFill/>
                </a:ln>
                <a:solidFill>
                  <a:sysClr val="windowText" lastClr="000000"/>
                </a:solidFill>
                <a:effectLst/>
                <a:uLnTx/>
                <a:uFillTx/>
              </a:rPr>
              <a:t>Arrange the Gleason scores according to their prognostic chances (from least favourable outcome to most favourable outcome) using the latest ISUP </a:t>
            </a:r>
            <a:r>
              <a:rPr kumimoji="0" lang="en-GB" sz="1600" b="0" i="0" u="none" strike="noStrike" kern="1200" cap="none" spc="0" normalizeH="0" baseline="0" noProof="0" dirty="0" smtClean="0">
                <a:ln>
                  <a:noFill/>
                </a:ln>
                <a:solidFill>
                  <a:sysClr val="windowText" lastClr="000000"/>
                </a:solidFill>
                <a:effectLst/>
                <a:uLnTx/>
                <a:uFillTx/>
              </a:rPr>
              <a:t>guidelines</a:t>
            </a:r>
            <a:r>
              <a:rPr lang="en-GB" sz="1600" dirty="0">
                <a:solidFill>
                  <a:sysClr val="windowText" lastClr="000000"/>
                </a:solidFill>
              </a:rPr>
              <a:t>:</a:t>
            </a:r>
            <a:endParaRPr kumimoji="0" lang="en-GB" sz="1600" b="0" i="0" u="none" strike="noStrike" kern="120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489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42" presetClass="path" presetSubtype="0" accel="50000" decel="50000" fill="hold" grpId="0" nodeType="afterEffect">
                                  <p:stCondLst>
                                    <p:cond delay="0"/>
                                  </p:stCondLst>
                                  <p:childTnLst>
                                    <p:animMotion origin="layout" path="M -4.16667E-6 4.07407E-6 L 0.57917 -0.00903 " pathEditMode="relative" rAng="0" ptsTypes="AA">
                                      <p:cBhvr>
                                        <p:cTn id="16" dur="1000" fill="hold"/>
                                        <p:tgtEl>
                                          <p:spTgt spid="14"/>
                                        </p:tgtEl>
                                        <p:attrNameLst>
                                          <p:attrName>ppt_x</p:attrName>
                                          <p:attrName>ppt_y</p:attrName>
                                        </p:attrNameLst>
                                      </p:cBhvr>
                                      <p:rCtr x="28958" y="-463"/>
                                    </p:animMotion>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500"/>
                            </p:stCondLst>
                            <p:childTnLst>
                              <p:par>
                                <p:cTn id="27" presetID="42" presetClass="path" presetSubtype="0" accel="50000" decel="50000" fill="hold" grpId="0" nodeType="afterEffect">
                                  <p:stCondLst>
                                    <p:cond delay="0"/>
                                  </p:stCondLst>
                                  <p:childTnLst>
                                    <p:animMotion origin="layout" path="M -4.16667E-6 4.07407E-6 L 0.57917 -0.00903 " pathEditMode="relative" rAng="0" ptsTypes="AA">
                                      <p:cBhvr>
                                        <p:cTn id="28" dur="1000" fill="hold"/>
                                        <p:tgtEl>
                                          <p:spTgt spid="22"/>
                                        </p:tgtEl>
                                        <p:attrNameLst>
                                          <p:attrName>ppt_x</p:attrName>
                                          <p:attrName>ppt_y</p:attrName>
                                        </p:attrNameLst>
                                      </p:cBhvr>
                                      <p:rCtr x="28958" y="-463"/>
                                    </p:animMotion>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4000"/>
                            </p:stCondLst>
                            <p:childTnLst>
                              <p:par>
                                <p:cTn id="39" presetID="42" presetClass="path" presetSubtype="0" accel="50000" decel="50000" fill="hold" grpId="0" nodeType="afterEffect">
                                  <p:stCondLst>
                                    <p:cond delay="0"/>
                                  </p:stCondLst>
                                  <p:childTnLst>
                                    <p:animMotion origin="layout" path="M -4.16667E-6 4.07407E-6 L 0.57917 -0.00903 " pathEditMode="relative" rAng="0" ptsTypes="AA">
                                      <p:cBhvr>
                                        <p:cTn id="40" dur="1000" fill="hold"/>
                                        <p:tgtEl>
                                          <p:spTgt spid="23"/>
                                        </p:tgtEl>
                                        <p:attrNameLst>
                                          <p:attrName>ppt_x</p:attrName>
                                          <p:attrName>ppt_y</p:attrName>
                                        </p:attrNameLst>
                                      </p:cBhvr>
                                      <p:rCtr x="28958" y="-463"/>
                                    </p:animMotion>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childTnLst>
                          </p:cTn>
                        </p:par>
                        <p:par>
                          <p:cTn id="50" fill="hold">
                            <p:stCondLst>
                              <p:cond delay="5500"/>
                            </p:stCondLst>
                            <p:childTnLst>
                              <p:par>
                                <p:cTn id="51" presetID="42" presetClass="path" presetSubtype="0" accel="50000" decel="50000" fill="hold" grpId="0" nodeType="afterEffect">
                                  <p:stCondLst>
                                    <p:cond delay="0"/>
                                  </p:stCondLst>
                                  <p:childTnLst>
                                    <p:animMotion origin="layout" path="M -4.16667E-6 4.07407E-6 L 0.57917 -0.00903 " pathEditMode="relative" rAng="0" ptsTypes="AA">
                                      <p:cBhvr>
                                        <p:cTn id="52" dur="1000" fill="hold"/>
                                        <p:tgtEl>
                                          <p:spTgt spid="24"/>
                                        </p:tgtEl>
                                        <p:attrNameLst>
                                          <p:attrName>ppt_x</p:attrName>
                                          <p:attrName>ppt_y</p:attrName>
                                        </p:attrNameLst>
                                      </p:cBhvr>
                                      <p:rCtr x="28958"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22" grpId="0" animBg="1"/>
      <p:bldP spid="23" grpId="0" animBg="1"/>
      <p:bldP spid="19"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390" y="3641836"/>
            <a:ext cx="3323020" cy="2564570"/>
          </a:xfrm>
          <a:prstGeom prst="rect">
            <a:avLst/>
          </a:prstGeom>
          <a:effectLst>
            <a:softEdge rad="38100"/>
          </a:effectLst>
        </p:spPr>
      </p:pic>
      <p:sp>
        <p:nvSpPr>
          <p:cNvPr id="2" name="Title 1"/>
          <p:cNvSpPr>
            <a:spLocks noGrp="1"/>
          </p:cNvSpPr>
          <p:nvPr>
            <p:ph type="title"/>
          </p:nvPr>
        </p:nvSpPr>
        <p:spPr/>
        <p:txBody>
          <a:bodyPr>
            <a:normAutofit/>
          </a:bodyPr>
          <a:lstStyle/>
          <a:p>
            <a:r>
              <a:rPr lang="en-IN" sz="3000" b="1" dirty="0">
                <a:solidFill>
                  <a:schemeClr val="accent2">
                    <a:lumMod val="50000"/>
                  </a:schemeClr>
                </a:solidFill>
                <a:latin typeface="+mn-lt"/>
              </a:rPr>
              <a:t>Knowledge Check (14)</a:t>
            </a:r>
            <a:endParaRPr lang="en-US" sz="3000" b="1" dirty="0">
              <a:solidFill>
                <a:schemeClr val="accent2">
                  <a:lumMod val="50000"/>
                </a:schemeClr>
              </a:solidFill>
              <a:latin typeface="+mn-lt"/>
            </a:endParaRPr>
          </a:p>
        </p:txBody>
      </p:sp>
      <p:sp>
        <p:nvSpPr>
          <p:cNvPr id="3" name="Content Placeholder 2"/>
          <p:cNvSpPr txBox="1">
            <a:spLocks/>
          </p:cNvSpPr>
          <p:nvPr/>
        </p:nvSpPr>
        <p:spPr>
          <a:xfrm>
            <a:off x="389808" y="1488288"/>
            <a:ext cx="7255592" cy="75548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600" dirty="0">
                <a:solidFill>
                  <a:sysClr val="windowText" lastClr="000000"/>
                </a:solidFill>
              </a:rPr>
              <a:t>John has been diagnosed with prostate cancer with the following test results:</a:t>
            </a:r>
            <a:endParaRPr lang="en-GB" sz="1600" dirty="0">
              <a:solidFill>
                <a:sysClr val="windowText" lastClr="000000"/>
              </a:solidFill>
            </a:endParaRPr>
          </a:p>
          <a:p>
            <a:pPr marL="0" indent="0">
              <a:buNone/>
              <a:defRPr/>
            </a:pPr>
            <a:endParaRPr kumimoji="0" lang="en-GB" sz="1600" b="0" i="0" u="none" strike="noStrike" kern="1200" cap="none" spc="0" normalizeH="0" baseline="0" noProof="0" dirty="0">
              <a:ln>
                <a:noFill/>
              </a:ln>
              <a:solidFill>
                <a:sysClr val="windowText" lastClr="000000"/>
              </a:solidFill>
              <a:effectLst/>
              <a:uLnTx/>
              <a:uFillTx/>
            </a:endParaRPr>
          </a:p>
          <a:p>
            <a:pPr marL="0" indent="0">
              <a:buNone/>
              <a:defRPr/>
            </a:pPr>
            <a:endParaRPr lang="en-GB" sz="1600" dirty="0">
              <a:solidFill>
                <a:sysClr val="windowText" lastClr="000000"/>
              </a:solidFill>
            </a:endParaRPr>
          </a:p>
          <a:p>
            <a:pPr marL="0" indent="0">
              <a:buNone/>
              <a:defRPr/>
            </a:pPr>
            <a:endParaRPr lang="en-GB" sz="1600" dirty="0">
              <a:solidFill>
                <a:sysClr val="windowText" lastClr="000000"/>
              </a:solidFill>
            </a:endParaRPr>
          </a:p>
          <a:p>
            <a:pPr marL="0" indent="0">
              <a:buNone/>
              <a:defRPr/>
            </a:pPr>
            <a:endParaRPr lang="en-GB" sz="1600" dirty="0">
              <a:solidFill>
                <a:sysClr val="windowText" lastClr="000000"/>
              </a:solidFill>
            </a:endParaRPr>
          </a:p>
          <a:p>
            <a:pPr marL="0" indent="0">
              <a:buNone/>
              <a:defRPr/>
            </a:pPr>
            <a:endParaRPr lang="en-GB" sz="1600" dirty="0">
              <a:solidFill>
                <a:sysClr val="windowText" lastClr="000000"/>
              </a:solidFill>
            </a:endParaRPr>
          </a:p>
          <a:p>
            <a:pPr marL="0" indent="0">
              <a:buNone/>
              <a:defRPr/>
            </a:pPr>
            <a:endParaRPr lang="en-US" sz="1600" dirty="0">
              <a:solidFill>
                <a:sysClr val="windowText" lastClr="000000"/>
              </a:solidFill>
            </a:endParaRPr>
          </a:p>
          <a:p>
            <a:pPr marL="0" indent="0">
              <a:buNone/>
              <a:defRPr/>
            </a:pPr>
            <a:endParaRPr lang="en-US" sz="1600" dirty="0">
              <a:solidFill>
                <a:sysClr val="windowText" lastClr="000000"/>
              </a:solidFill>
            </a:endParaRPr>
          </a:p>
          <a:p>
            <a:pPr marL="0" indent="0">
              <a:buNone/>
              <a:defRPr/>
            </a:pPr>
            <a:endParaRPr lang="en-US" sz="1600" dirty="0">
              <a:solidFill>
                <a:sysClr val="windowText" lastClr="000000"/>
              </a:solidFill>
            </a:endParaRPr>
          </a:p>
          <a:p>
            <a:pPr marL="0" indent="0">
              <a:buNone/>
              <a:defRPr/>
            </a:pPr>
            <a:r>
              <a:rPr lang="en-US" sz="1600" dirty="0">
                <a:solidFill>
                  <a:sysClr val="windowText" lastClr="000000"/>
                </a:solidFill>
              </a:rPr>
              <a:t> </a:t>
            </a:r>
            <a:endParaRPr lang="en-GB" sz="1600" dirty="0">
              <a:solidFill>
                <a:sysClr val="windowText" lastClr="000000"/>
              </a:solidFill>
            </a:endParaRPr>
          </a:p>
          <a:p>
            <a:pPr marL="0" lvl="0" indent="0">
              <a:buNone/>
              <a:defRPr/>
            </a:pPr>
            <a:endParaRPr kumimoji="0" lang="en-GB" sz="1600" b="0" i="0" u="none" strike="noStrike" kern="1200" cap="none" spc="0" normalizeH="0" baseline="0" noProof="0" dirty="0">
              <a:ln>
                <a:noFill/>
              </a:ln>
              <a:solidFill>
                <a:sysClr val="windowText" lastClr="000000"/>
              </a:solidFill>
              <a:effectLst/>
              <a:uLnTx/>
              <a:uFillTx/>
            </a:endParaRPr>
          </a:p>
          <a:p>
            <a:pPr marL="514350" marR="0" lvl="0" indent="-514350" algn="l" defTabSz="457200" rtl="0" eaLnBrk="1" fontAlgn="auto" latinLnBrk="0" hangingPunct="1">
              <a:lnSpc>
                <a:spcPct val="100000"/>
              </a:lnSpc>
              <a:spcBef>
                <a:spcPct val="20000"/>
              </a:spcBef>
              <a:spcAft>
                <a:spcPts val="0"/>
              </a:spcAft>
              <a:buClrTx/>
              <a:buSzTx/>
              <a:buFont typeface="Arial"/>
              <a:buAutoNum type="arabicPeriod"/>
              <a:tabLst/>
              <a:defRPr/>
            </a:pPr>
            <a:endParaRPr kumimoji="0" lang="en-GB" sz="1600" b="0" i="0" u="none" strike="noStrike" kern="1200" cap="none" spc="0" normalizeH="0" baseline="0" noProof="0" dirty="0">
              <a:ln>
                <a:noFill/>
              </a:ln>
              <a:solidFill>
                <a:sysClr val="windowText" lastClr="000000"/>
              </a:solidFill>
              <a:effectLst/>
              <a:uLnTx/>
              <a:uFillTx/>
            </a:endParaRP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655629" cy="338554"/>
          </a:xfrm>
          <a:prstGeom prst="rect">
            <a:avLst/>
          </a:prstGeom>
          <a:noFill/>
        </p:spPr>
        <p:txBody>
          <a:bodyPr wrap="none" rtlCol="0">
            <a:spAutoFit/>
          </a:bodyPr>
          <a:lstStyle/>
          <a:p>
            <a:r>
              <a:rPr lang="en-US" sz="1600" spc="-38" dirty="0">
                <a:solidFill>
                  <a:srgbClr val="A7381D"/>
                </a:solidFill>
                <a:ea typeface="+mj-ea"/>
                <a:cs typeface="+mj-cs"/>
              </a:rPr>
              <a:t>10/10</a:t>
            </a:r>
            <a:endParaRPr lang="en-IN" sz="1600" spc="-38" dirty="0">
              <a:solidFill>
                <a:srgbClr val="A7381D"/>
              </a:solidFill>
              <a:ea typeface="+mj-ea"/>
              <a:cs typeface="+mj-cs"/>
            </a:endParaRPr>
          </a:p>
        </p:txBody>
      </p:sp>
      <p:sp>
        <p:nvSpPr>
          <p:cNvPr id="8" name="TextBox 7"/>
          <p:cNvSpPr txBox="1"/>
          <p:nvPr/>
        </p:nvSpPr>
        <p:spPr>
          <a:xfrm>
            <a:off x="234587" y="6260095"/>
            <a:ext cx="4807528" cy="276999"/>
          </a:xfrm>
          <a:prstGeom prst="rect">
            <a:avLst/>
          </a:prstGeom>
          <a:noFill/>
        </p:spPr>
        <p:txBody>
          <a:bodyPr wrap="square" rtlCol="0">
            <a:spAutoFit/>
          </a:bodyPr>
          <a:lstStyle/>
          <a:p>
            <a:r>
              <a:rPr lang="en-US" sz="1200" dirty="0" err="1"/>
              <a:t>PSA</a:t>
            </a:r>
            <a:r>
              <a:rPr lang="en-US" sz="1200" dirty="0"/>
              <a:t>, prostate-specific antigen.</a:t>
            </a:r>
            <a:endParaRPr lang="en-GB" sz="1200" dirty="0"/>
          </a:p>
        </p:txBody>
      </p:sp>
      <p:sp>
        <p:nvSpPr>
          <p:cNvPr id="10" name="Rectangle 9"/>
          <p:cNvSpPr/>
          <p:nvPr/>
        </p:nvSpPr>
        <p:spPr>
          <a:xfrm>
            <a:off x="389807" y="4060863"/>
            <a:ext cx="5553793" cy="830997"/>
          </a:xfrm>
          <a:prstGeom prst="rect">
            <a:avLst/>
          </a:prstGeom>
        </p:spPr>
        <p:txBody>
          <a:bodyPr wrap="square">
            <a:spAutoFit/>
          </a:bodyPr>
          <a:lstStyle/>
          <a:p>
            <a:pPr>
              <a:defRPr/>
            </a:pPr>
            <a:r>
              <a:rPr lang="en-GB" sz="1600" dirty="0">
                <a:solidFill>
                  <a:sysClr val="windowText" lastClr="000000"/>
                </a:solidFill>
              </a:rPr>
              <a:t>Based on D’Amico’s classification of risk assessment, </a:t>
            </a:r>
            <a:r>
              <a:rPr lang="en-US" sz="1600" dirty="0">
                <a:solidFill>
                  <a:sysClr val="windowText" lastClr="000000"/>
                </a:solidFill>
              </a:rPr>
              <a:t>identify the recurrence risk of prostate cancer in John’s case.</a:t>
            </a:r>
          </a:p>
        </p:txBody>
      </p:sp>
      <p:sp>
        <p:nvSpPr>
          <p:cNvPr id="11" name="Rectangle 10"/>
          <p:cNvSpPr/>
          <p:nvPr/>
        </p:nvSpPr>
        <p:spPr>
          <a:xfrm>
            <a:off x="363270" y="4896993"/>
            <a:ext cx="3789462" cy="1225977"/>
          </a:xfrm>
          <a:prstGeom prst="rect">
            <a:avLst/>
          </a:prstGeom>
        </p:spPr>
        <p:txBody>
          <a:bodyPr wrap="square">
            <a:spAutoFit/>
          </a:bodyPr>
          <a:lstStyle/>
          <a:p>
            <a:pPr marL="365760" lvl="0" indent="-365760">
              <a:lnSpc>
                <a:spcPct val="150000"/>
              </a:lnSpc>
              <a:spcBef>
                <a:spcPts val="130"/>
              </a:spcBef>
              <a:buFont typeface="+mj-lt"/>
              <a:buAutoNum type="arabicPeriod"/>
              <a:defRPr/>
            </a:pPr>
            <a:r>
              <a:rPr lang="en-GB" sz="1600" dirty="0">
                <a:solidFill>
                  <a:sysClr val="windowText" lastClr="000000"/>
                </a:solidFill>
              </a:rPr>
              <a:t>Low risk</a:t>
            </a:r>
          </a:p>
          <a:p>
            <a:pPr marL="365760" lvl="0" indent="-365760">
              <a:lnSpc>
                <a:spcPct val="150000"/>
              </a:lnSpc>
              <a:spcBef>
                <a:spcPts val="130"/>
              </a:spcBef>
              <a:buFont typeface="+mj-lt"/>
              <a:buAutoNum type="arabicPeriod"/>
              <a:defRPr/>
            </a:pPr>
            <a:r>
              <a:rPr lang="en-GB" sz="1600" dirty="0">
                <a:solidFill>
                  <a:sysClr val="windowText" lastClr="000000"/>
                </a:solidFill>
              </a:rPr>
              <a:t>Intermediate risk</a:t>
            </a:r>
          </a:p>
          <a:p>
            <a:pPr marL="365760" lvl="0" indent="-365760">
              <a:lnSpc>
                <a:spcPct val="150000"/>
              </a:lnSpc>
              <a:spcBef>
                <a:spcPts val="130"/>
              </a:spcBef>
              <a:buFont typeface="+mj-lt"/>
              <a:buAutoNum type="arabicPeriod"/>
              <a:defRPr/>
            </a:pPr>
            <a:r>
              <a:rPr lang="en-GB" sz="1600" dirty="0">
                <a:solidFill>
                  <a:sysClr val="windowText" lastClr="000000"/>
                </a:solidFill>
              </a:rPr>
              <a:t>High risk</a:t>
            </a:r>
          </a:p>
        </p:txBody>
      </p:sp>
      <p:grpSp>
        <p:nvGrpSpPr>
          <p:cNvPr id="29" name="Group 28"/>
          <p:cNvGrpSpPr/>
          <p:nvPr/>
        </p:nvGrpSpPr>
        <p:grpSpPr>
          <a:xfrm>
            <a:off x="708818" y="1956382"/>
            <a:ext cx="2720182" cy="2020148"/>
            <a:chOff x="381000" y="2590800"/>
            <a:chExt cx="2430463" cy="1804988"/>
          </a:xfrm>
          <a:effectLst>
            <a:outerShdw blurRad="114300" dist="76200" dir="5400000" algn="ctr" rotWithShape="0">
              <a:srgbClr val="000000">
                <a:alpha val="29000"/>
              </a:srgbClr>
            </a:outerShdw>
          </a:effectLst>
        </p:grpSpPr>
        <p:sp>
          <p:nvSpPr>
            <p:cNvPr id="14" name="AutoShape 3"/>
            <p:cNvSpPr>
              <a:spLocks noChangeAspect="1" noChangeArrowheads="1" noTextEdit="1"/>
            </p:cNvSpPr>
            <p:nvPr/>
          </p:nvSpPr>
          <p:spPr bwMode="auto">
            <a:xfrm>
              <a:off x="384175" y="2590800"/>
              <a:ext cx="2427288"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Line 5"/>
            <p:cNvSpPr>
              <a:spLocks noChangeShapeType="1"/>
            </p:cNvSpPr>
            <p:nvPr/>
          </p:nvSpPr>
          <p:spPr bwMode="auto">
            <a:xfrm>
              <a:off x="381000" y="3127375"/>
              <a:ext cx="2430463"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6"/>
            <p:cNvSpPr>
              <a:spLocks/>
            </p:cNvSpPr>
            <p:nvPr/>
          </p:nvSpPr>
          <p:spPr bwMode="auto">
            <a:xfrm>
              <a:off x="381000" y="2590800"/>
              <a:ext cx="2427288" cy="542925"/>
            </a:xfrm>
            <a:custGeom>
              <a:avLst/>
              <a:gdLst>
                <a:gd name="T0" fmla="*/ 723 w 780"/>
                <a:gd name="T1" fmla="*/ 0 h 174"/>
                <a:gd name="T2" fmla="*/ 57 w 780"/>
                <a:gd name="T3" fmla="*/ 0 h 174"/>
                <a:gd name="T4" fmla="*/ 0 w 780"/>
                <a:gd name="T5" fmla="*/ 57 h 174"/>
                <a:gd name="T6" fmla="*/ 0 w 780"/>
                <a:gd name="T7" fmla="*/ 174 h 174"/>
                <a:gd name="T8" fmla="*/ 780 w 780"/>
                <a:gd name="T9" fmla="*/ 174 h 174"/>
                <a:gd name="T10" fmla="*/ 780 w 780"/>
                <a:gd name="T11" fmla="*/ 57 h 174"/>
                <a:gd name="T12" fmla="*/ 723 w 78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780" h="174">
                  <a:moveTo>
                    <a:pt x="723" y="0"/>
                  </a:moveTo>
                  <a:cubicBezTo>
                    <a:pt x="57" y="0"/>
                    <a:pt x="57" y="0"/>
                    <a:pt x="57" y="0"/>
                  </a:cubicBezTo>
                  <a:cubicBezTo>
                    <a:pt x="26" y="0"/>
                    <a:pt x="0" y="26"/>
                    <a:pt x="0" y="57"/>
                  </a:cubicBezTo>
                  <a:cubicBezTo>
                    <a:pt x="0" y="174"/>
                    <a:pt x="0" y="174"/>
                    <a:pt x="0" y="174"/>
                  </a:cubicBezTo>
                  <a:cubicBezTo>
                    <a:pt x="780" y="174"/>
                    <a:pt x="780" y="174"/>
                    <a:pt x="780" y="174"/>
                  </a:cubicBezTo>
                  <a:cubicBezTo>
                    <a:pt x="780" y="57"/>
                    <a:pt x="780" y="57"/>
                    <a:pt x="780" y="57"/>
                  </a:cubicBezTo>
                  <a:cubicBezTo>
                    <a:pt x="780" y="26"/>
                    <a:pt x="755" y="0"/>
                    <a:pt x="723" y="0"/>
                  </a:cubicBezTo>
                </a:path>
              </a:pathLst>
            </a:custGeom>
            <a:solidFill>
              <a:srgbClr val="E955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7" name="Freeform 7"/>
            <p:cNvSpPr>
              <a:spLocks/>
            </p:cNvSpPr>
            <p:nvPr/>
          </p:nvSpPr>
          <p:spPr bwMode="auto">
            <a:xfrm>
              <a:off x="381000" y="3152775"/>
              <a:ext cx="2427288" cy="1239838"/>
            </a:xfrm>
            <a:custGeom>
              <a:avLst/>
              <a:gdLst>
                <a:gd name="T0" fmla="*/ 780 w 780"/>
                <a:gd name="T1" fmla="*/ 0 h 398"/>
                <a:gd name="T2" fmla="*/ 780 w 780"/>
                <a:gd name="T3" fmla="*/ 341 h 398"/>
                <a:gd name="T4" fmla="*/ 723 w 780"/>
                <a:gd name="T5" fmla="*/ 398 h 398"/>
                <a:gd name="T6" fmla="*/ 57 w 780"/>
                <a:gd name="T7" fmla="*/ 398 h 398"/>
                <a:gd name="T8" fmla="*/ 0 w 780"/>
                <a:gd name="T9" fmla="*/ 341 h 398"/>
                <a:gd name="T10" fmla="*/ 0 w 780"/>
                <a:gd name="T11" fmla="*/ 0 h 398"/>
                <a:gd name="T12" fmla="*/ 780 w 780"/>
                <a:gd name="T13" fmla="*/ 0 h 398"/>
              </a:gdLst>
              <a:ahLst/>
              <a:cxnLst>
                <a:cxn ang="0">
                  <a:pos x="T0" y="T1"/>
                </a:cxn>
                <a:cxn ang="0">
                  <a:pos x="T2" y="T3"/>
                </a:cxn>
                <a:cxn ang="0">
                  <a:pos x="T4" y="T5"/>
                </a:cxn>
                <a:cxn ang="0">
                  <a:pos x="T6" y="T7"/>
                </a:cxn>
                <a:cxn ang="0">
                  <a:pos x="T8" y="T9"/>
                </a:cxn>
                <a:cxn ang="0">
                  <a:pos x="T10" y="T11"/>
                </a:cxn>
                <a:cxn ang="0">
                  <a:pos x="T12" y="T13"/>
                </a:cxn>
              </a:cxnLst>
              <a:rect l="0" t="0" r="r" b="b"/>
              <a:pathLst>
                <a:path w="780" h="398">
                  <a:moveTo>
                    <a:pt x="780" y="0"/>
                  </a:moveTo>
                  <a:cubicBezTo>
                    <a:pt x="780" y="341"/>
                    <a:pt x="780" y="341"/>
                    <a:pt x="780" y="341"/>
                  </a:cubicBezTo>
                  <a:cubicBezTo>
                    <a:pt x="780" y="372"/>
                    <a:pt x="755" y="398"/>
                    <a:pt x="723" y="398"/>
                  </a:cubicBezTo>
                  <a:cubicBezTo>
                    <a:pt x="57" y="398"/>
                    <a:pt x="57" y="398"/>
                    <a:pt x="57" y="398"/>
                  </a:cubicBezTo>
                  <a:cubicBezTo>
                    <a:pt x="26" y="398"/>
                    <a:pt x="0" y="372"/>
                    <a:pt x="0" y="341"/>
                  </a:cubicBezTo>
                  <a:cubicBezTo>
                    <a:pt x="0" y="0"/>
                    <a:pt x="0" y="0"/>
                    <a:pt x="0" y="0"/>
                  </a:cubicBezTo>
                  <a:lnTo>
                    <a:pt x="780" y="0"/>
                  </a:lnTo>
                  <a:close/>
                </a:path>
              </a:pathLst>
            </a:custGeom>
            <a:solidFill>
              <a:srgbClr val="FBC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Line 8"/>
            <p:cNvSpPr>
              <a:spLocks noChangeShapeType="1"/>
            </p:cNvSpPr>
            <p:nvPr/>
          </p:nvSpPr>
          <p:spPr bwMode="auto">
            <a:xfrm>
              <a:off x="381000" y="3519488"/>
              <a:ext cx="2427288"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9" name="Line 9"/>
            <p:cNvSpPr>
              <a:spLocks noChangeShapeType="1"/>
            </p:cNvSpPr>
            <p:nvPr/>
          </p:nvSpPr>
          <p:spPr bwMode="auto">
            <a:xfrm>
              <a:off x="381000" y="3937000"/>
              <a:ext cx="2427288"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0" name="Rectangle 10"/>
            <p:cNvSpPr>
              <a:spLocks noChangeArrowheads="1"/>
            </p:cNvSpPr>
            <p:nvPr/>
          </p:nvSpPr>
          <p:spPr bwMode="auto">
            <a:xfrm>
              <a:off x="504825" y="2779713"/>
              <a:ext cx="263653"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mn-lt"/>
                </a:rPr>
                <a:t>Test</a:t>
              </a:r>
              <a:endParaRPr kumimoji="0" lang="en-US" sz="1400" b="0" i="0" u="none" strike="noStrike" cap="none" normalizeH="0" baseline="0" dirty="0">
                <a:ln>
                  <a:noFill/>
                </a:ln>
                <a:solidFill>
                  <a:schemeClr val="tx1"/>
                </a:solidFill>
                <a:effectLst/>
                <a:latin typeface="+mn-lt"/>
              </a:endParaRPr>
            </a:p>
          </p:txBody>
        </p:sp>
        <p:sp>
          <p:nvSpPr>
            <p:cNvPr id="21" name="Rectangle 11"/>
            <p:cNvSpPr>
              <a:spLocks noChangeArrowheads="1"/>
            </p:cNvSpPr>
            <p:nvPr/>
          </p:nvSpPr>
          <p:spPr bwMode="auto">
            <a:xfrm>
              <a:off x="1843088" y="2779713"/>
              <a:ext cx="414442"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mn-lt"/>
                </a:rPr>
                <a:t>Result</a:t>
              </a:r>
              <a:endParaRPr kumimoji="0" lang="en-US" sz="1400" b="0" i="0" u="none" strike="noStrike" cap="none" normalizeH="0" baseline="0" dirty="0">
                <a:ln>
                  <a:noFill/>
                </a:ln>
                <a:solidFill>
                  <a:schemeClr val="tx1"/>
                </a:solidFill>
                <a:effectLst/>
                <a:latin typeface="+mn-lt"/>
              </a:endParaRPr>
            </a:p>
          </p:txBody>
        </p:sp>
        <p:sp>
          <p:nvSpPr>
            <p:cNvPr id="22" name="Rectangle 12"/>
            <p:cNvSpPr>
              <a:spLocks noChangeArrowheads="1"/>
            </p:cNvSpPr>
            <p:nvPr/>
          </p:nvSpPr>
          <p:spPr bwMode="auto">
            <a:xfrm>
              <a:off x="501650" y="3227388"/>
              <a:ext cx="589409"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PSA level</a:t>
              </a:r>
              <a:endParaRPr kumimoji="0" lang="en-US" sz="1400" b="0" i="0" u="none" strike="noStrike" cap="none" normalizeH="0" baseline="0" dirty="0">
                <a:ln>
                  <a:noFill/>
                </a:ln>
                <a:solidFill>
                  <a:schemeClr val="tx1"/>
                </a:solidFill>
                <a:effectLst/>
                <a:latin typeface="+mn-lt"/>
              </a:endParaRPr>
            </a:p>
          </p:txBody>
        </p:sp>
        <p:sp>
          <p:nvSpPr>
            <p:cNvPr id="23" name="Rectangle 13"/>
            <p:cNvSpPr>
              <a:spLocks noChangeArrowheads="1"/>
            </p:cNvSpPr>
            <p:nvPr/>
          </p:nvSpPr>
          <p:spPr bwMode="auto">
            <a:xfrm>
              <a:off x="501650" y="3598863"/>
              <a:ext cx="934872"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Gleason grade</a:t>
              </a:r>
              <a:endParaRPr kumimoji="0" lang="en-US" sz="1400" b="0" i="0" u="none" strike="noStrike" cap="none" normalizeH="0" baseline="0" dirty="0">
                <a:ln>
                  <a:noFill/>
                </a:ln>
                <a:solidFill>
                  <a:schemeClr val="tx1"/>
                </a:solidFill>
                <a:effectLst/>
                <a:latin typeface="+mn-lt"/>
              </a:endParaRPr>
            </a:p>
          </p:txBody>
        </p:sp>
        <p:sp>
          <p:nvSpPr>
            <p:cNvPr id="24" name="Rectangle 14"/>
            <p:cNvSpPr>
              <a:spLocks noChangeArrowheads="1"/>
            </p:cNvSpPr>
            <p:nvPr/>
          </p:nvSpPr>
          <p:spPr bwMode="auto">
            <a:xfrm>
              <a:off x="501650" y="4041775"/>
              <a:ext cx="844411"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Clinical stage</a:t>
              </a:r>
              <a:endParaRPr kumimoji="0" lang="en-US" sz="1400" b="0" i="0" u="none" strike="noStrike" cap="none" normalizeH="0" baseline="0" dirty="0">
                <a:ln>
                  <a:noFill/>
                </a:ln>
                <a:solidFill>
                  <a:schemeClr val="tx1"/>
                </a:solidFill>
                <a:effectLst/>
                <a:latin typeface="+mn-lt"/>
              </a:endParaRPr>
            </a:p>
          </p:txBody>
        </p:sp>
        <p:sp>
          <p:nvSpPr>
            <p:cNvPr id="25" name="Rectangle 15"/>
            <p:cNvSpPr>
              <a:spLocks noChangeArrowheads="1"/>
            </p:cNvSpPr>
            <p:nvPr/>
          </p:nvSpPr>
          <p:spPr bwMode="auto">
            <a:xfrm>
              <a:off x="1843088" y="3227388"/>
              <a:ext cx="617824"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12 ng/mL</a:t>
              </a:r>
              <a:endParaRPr kumimoji="0" lang="en-US" sz="1400" b="0" i="0" u="none" strike="noStrike" cap="none" normalizeH="0" baseline="0" dirty="0">
                <a:ln>
                  <a:noFill/>
                </a:ln>
                <a:solidFill>
                  <a:schemeClr val="tx1"/>
                </a:solidFill>
                <a:effectLst/>
                <a:latin typeface="+mn-lt"/>
              </a:endParaRPr>
            </a:p>
          </p:txBody>
        </p:sp>
        <p:sp>
          <p:nvSpPr>
            <p:cNvPr id="26" name="Rectangle 16"/>
            <p:cNvSpPr>
              <a:spLocks noChangeArrowheads="1"/>
            </p:cNvSpPr>
            <p:nvPr/>
          </p:nvSpPr>
          <p:spPr bwMode="auto">
            <a:xfrm>
              <a:off x="1843088" y="3598863"/>
              <a:ext cx="81640"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7</a:t>
              </a:r>
              <a:endParaRPr kumimoji="0" lang="en-US" sz="1400" b="0" i="0" u="none" strike="noStrike" cap="none" normalizeH="0" baseline="0" dirty="0">
                <a:ln>
                  <a:noFill/>
                </a:ln>
                <a:solidFill>
                  <a:schemeClr val="tx1"/>
                </a:solidFill>
                <a:effectLst/>
                <a:latin typeface="+mn-lt"/>
              </a:endParaRPr>
            </a:p>
          </p:txBody>
        </p:sp>
        <p:sp>
          <p:nvSpPr>
            <p:cNvPr id="27" name="Rectangle 17"/>
            <p:cNvSpPr>
              <a:spLocks noChangeArrowheads="1"/>
            </p:cNvSpPr>
            <p:nvPr/>
          </p:nvSpPr>
          <p:spPr bwMode="auto">
            <a:xfrm>
              <a:off x="1843088" y="4041775"/>
              <a:ext cx="244919" cy="19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T2b</a:t>
              </a:r>
              <a:endParaRPr kumimoji="0" lang="en-US" sz="1400" b="0" i="0" u="none" strike="noStrike" cap="none" normalizeH="0" baseline="0" dirty="0">
                <a:ln>
                  <a:noFill/>
                </a:ln>
                <a:solidFill>
                  <a:schemeClr val="tx1"/>
                </a:solidFill>
                <a:effectLst/>
                <a:latin typeface="+mn-lt"/>
              </a:endParaRPr>
            </a:p>
          </p:txBody>
        </p:sp>
        <p:sp>
          <p:nvSpPr>
            <p:cNvPr id="28" name="Line 18"/>
            <p:cNvSpPr>
              <a:spLocks noChangeShapeType="1"/>
            </p:cNvSpPr>
            <p:nvPr/>
          </p:nvSpPr>
          <p:spPr bwMode="auto">
            <a:xfrm>
              <a:off x="1670050" y="2590800"/>
              <a:ext cx="0" cy="1801813"/>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p>
          </p:txBody>
        </p:sp>
      </p:grpSp>
      <p:sp>
        <p:nvSpPr>
          <p:cNvPr id="32" name="Rounded Rectangle 31"/>
          <p:cNvSpPr/>
          <p:nvPr/>
        </p:nvSpPr>
        <p:spPr>
          <a:xfrm>
            <a:off x="287768" y="5358316"/>
            <a:ext cx="2506903" cy="344774"/>
          </a:xfrm>
          <a:prstGeom prst="roundRect">
            <a:avLst/>
          </a:prstGeom>
          <a:solidFill>
            <a:srgbClr val="00B050"/>
          </a:solidFill>
          <a:ln w="6350">
            <a:solidFill>
              <a:srgbClr val="92D050"/>
            </a:solidFill>
          </a:ln>
          <a:effectLst>
            <a:outerShdw blurRad="50800" dist="38100" dir="5400000" algn="t" rotWithShape="0">
              <a:srgbClr val="003E1C">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46304" tIns="0" rIns="0" bIns="0" rtlCol="0" anchor="ctr"/>
          <a:lstStyle/>
          <a:p>
            <a:pPr marL="365760" lvl="0" indent="-365760">
              <a:buFont typeface="+mj-lt"/>
              <a:buAutoNum type="arabicPeriod" startAt="2"/>
              <a:defRPr/>
            </a:pPr>
            <a:r>
              <a:rPr lang="en-GB" sz="1600" dirty="0">
                <a:solidFill>
                  <a:schemeClr val="bg1"/>
                </a:solidFill>
              </a:rPr>
              <a:t>Intermediate risk</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932" y="5424178"/>
            <a:ext cx="213050" cy="213050"/>
          </a:xfrm>
          <a:prstGeom prst="rect">
            <a:avLst/>
          </a:prstGeom>
        </p:spPr>
      </p:pic>
      <p:sp>
        <p:nvSpPr>
          <p:cNvPr id="34" name="Rectangle 2"/>
          <p:cNvSpPr/>
          <p:nvPr/>
        </p:nvSpPr>
        <p:spPr>
          <a:xfrm>
            <a:off x="-56746" y="5329113"/>
            <a:ext cx="446554" cy="435115"/>
          </a:xfrm>
          <a:custGeom>
            <a:avLst/>
            <a:gdLst>
              <a:gd name="connsiteX0" fmla="*/ 0 w 70318"/>
              <a:gd name="connsiteY0" fmla="*/ 0 h 342305"/>
              <a:gd name="connsiteX1" fmla="*/ 70318 w 70318"/>
              <a:gd name="connsiteY1" fmla="*/ 0 h 342305"/>
              <a:gd name="connsiteX2" fmla="*/ 70318 w 70318"/>
              <a:gd name="connsiteY2" fmla="*/ 342305 h 342305"/>
              <a:gd name="connsiteX3" fmla="*/ 0 w 70318"/>
              <a:gd name="connsiteY3" fmla="*/ 342305 h 342305"/>
              <a:gd name="connsiteX4" fmla="*/ 0 w 70318"/>
              <a:gd name="connsiteY4" fmla="*/ 0 h 342305"/>
              <a:gd name="connsiteX0" fmla="*/ 0 w 203668"/>
              <a:gd name="connsiteY0" fmla="*/ 0 h 342305"/>
              <a:gd name="connsiteX1" fmla="*/ 203668 w 203668"/>
              <a:gd name="connsiteY1" fmla="*/ 0 h 342305"/>
              <a:gd name="connsiteX2" fmla="*/ 70318 w 203668"/>
              <a:gd name="connsiteY2" fmla="*/ 342305 h 342305"/>
              <a:gd name="connsiteX3" fmla="*/ 0 w 203668"/>
              <a:gd name="connsiteY3" fmla="*/ 342305 h 342305"/>
              <a:gd name="connsiteX4" fmla="*/ 0 w 203668"/>
              <a:gd name="connsiteY4" fmla="*/ 0 h 342305"/>
              <a:gd name="connsiteX0" fmla="*/ 114300 w 203668"/>
              <a:gd name="connsiteY0" fmla="*/ 4763 h 342305"/>
              <a:gd name="connsiteX1" fmla="*/ 203668 w 203668"/>
              <a:gd name="connsiteY1" fmla="*/ 0 h 342305"/>
              <a:gd name="connsiteX2" fmla="*/ 70318 w 203668"/>
              <a:gd name="connsiteY2" fmla="*/ 342305 h 342305"/>
              <a:gd name="connsiteX3" fmla="*/ 0 w 203668"/>
              <a:gd name="connsiteY3" fmla="*/ 342305 h 342305"/>
              <a:gd name="connsiteX4" fmla="*/ 114300 w 203668"/>
              <a:gd name="connsiteY4" fmla="*/ 4763 h 342305"/>
              <a:gd name="connsiteX0" fmla="*/ 147637 w 237005"/>
              <a:gd name="connsiteY0" fmla="*/ 4763 h 342305"/>
              <a:gd name="connsiteX1" fmla="*/ 237005 w 237005"/>
              <a:gd name="connsiteY1" fmla="*/ 0 h 342305"/>
              <a:gd name="connsiteX2" fmla="*/ 103655 w 237005"/>
              <a:gd name="connsiteY2" fmla="*/ 342305 h 342305"/>
              <a:gd name="connsiteX3" fmla="*/ 0 w 237005"/>
              <a:gd name="connsiteY3" fmla="*/ 342305 h 342305"/>
              <a:gd name="connsiteX4" fmla="*/ 147637 w 237005"/>
              <a:gd name="connsiteY4" fmla="*/ 4763 h 34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5" h="342305">
                <a:moveTo>
                  <a:pt x="147637" y="4763"/>
                </a:moveTo>
                <a:lnTo>
                  <a:pt x="237005" y="0"/>
                </a:lnTo>
                <a:lnTo>
                  <a:pt x="103655" y="342305"/>
                </a:lnTo>
                <a:lnTo>
                  <a:pt x="0" y="342305"/>
                </a:lnTo>
                <a:lnTo>
                  <a:pt x="147637" y="4763"/>
                </a:lnTo>
                <a:close/>
              </a:path>
            </a:pathLst>
          </a:custGeom>
          <a:gradFill>
            <a:gsLst>
              <a:gs pos="0">
                <a:schemeClr val="bg1">
                  <a:lumMod val="0"/>
                  <a:lumOff val="100000"/>
                  <a:alpha val="19000"/>
                </a:schemeClr>
              </a:gs>
              <a:gs pos="37000">
                <a:srgbClr val="FFFFFF"/>
              </a:gs>
              <a:gs pos="50000">
                <a:schemeClr val="bg1">
                  <a:lumMod val="0"/>
                  <a:lumOff val="100000"/>
                  <a:alpha val="92000"/>
                </a:schemeClr>
              </a:gs>
              <a:gs pos="100000">
                <a:schemeClr val="bg1">
                  <a:alpha val="0"/>
                </a:schemeClr>
              </a:gs>
            </a:gsLst>
            <a:lin ang="5400000" scaled="0"/>
          </a:gradFill>
          <a:ln>
            <a:noFill/>
          </a:ln>
          <a:effectLst>
            <a:glow>
              <a:schemeClr val="bg1">
                <a:alpha val="1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48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53" presetClass="entr" presetSubtype="16"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ppt_w</p:attrName>
                                        </p:attrNameLst>
                                      </p:cBhvr>
                                      <p:tavLst>
                                        <p:tav tm="0">
                                          <p:val>
                                            <p:fltVal val="0"/>
                                          </p:val>
                                        </p:tav>
                                        <p:tav tm="100000">
                                          <p:val>
                                            <p:strVal val="#ppt_w"/>
                                          </p:val>
                                        </p:tav>
                                      </p:tavLst>
                                    </p:anim>
                                    <p:anim calcmode="lin" valueType="num">
                                      <p:cBhvr>
                                        <p:cTn id="11" dur="500" fill="hold"/>
                                        <p:tgtEl>
                                          <p:spTgt spid="33"/>
                                        </p:tgtEl>
                                        <p:attrNameLst>
                                          <p:attrName>ppt_h</p:attrName>
                                        </p:attrNameLst>
                                      </p:cBhvr>
                                      <p:tavLst>
                                        <p:tav tm="0">
                                          <p:val>
                                            <p:fltVal val="0"/>
                                          </p:val>
                                        </p:tav>
                                        <p:tav tm="100000">
                                          <p:val>
                                            <p:strVal val="#ppt_h"/>
                                          </p:val>
                                        </p:tav>
                                      </p:tavLst>
                                    </p:anim>
                                    <p:animEffect transition="in" filter="fade">
                                      <p:cBhvr>
                                        <p:cTn id="12" dur="500"/>
                                        <p:tgtEl>
                                          <p:spTgt spid="33"/>
                                        </p:tgtEl>
                                      </p:cBhvr>
                                    </p:animEffect>
                                  </p:childTnLst>
                                </p:cTn>
                              </p:par>
                            </p:childTnLst>
                          </p:cTn>
                        </p:par>
                        <p:par>
                          <p:cTn id="13" fill="hold">
                            <p:stCondLst>
                              <p:cond delay="700"/>
                            </p:stCondLst>
                            <p:childTnLst>
                              <p:par>
                                <p:cTn id="14" presetID="42" presetClass="path" presetSubtype="0" accel="50000" decel="50000" fill="hold" grpId="0" nodeType="afterEffect">
                                  <p:stCondLst>
                                    <p:cond delay="0"/>
                                  </p:stCondLst>
                                  <p:childTnLst>
                                    <p:animMotion origin="layout" path="M 8.33333E-7 3.7037E-6 L 0.32847 0.00046 " pathEditMode="relative" rAng="0" ptsTypes="AA">
                                      <p:cBhvr>
                                        <p:cTn id="15" dur="1000" fill="hold"/>
                                        <p:tgtEl>
                                          <p:spTgt spid="34"/>
                                        </p:tgtEl>
                                        <p:attrNameLst>
                                          <p:attrName>ppt_x</p:attrName>
                                          <p:attrName>ppt_y</p:attrName>
                                        </p:attrNameLst>
                                      </p:cBhvr>
                                      <p:rCtr x="1642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486" y="1094988"/>
            <a:ext cx="8553514" cy="1834193"/>
          </a:xfrm>
        </p:spPr>
        <p:txBody>
          <a:bodyPr>
            <a:normAutofit/>
          </a:bodyPr>
          <a:lstStyle/>
          <a:p>
            <a:r>
              <a:rPr lang="en-US" sz="3200" b="1" dirty="0">
                <a:solidFill>
                  <a:schemeClr val="accent2">
                    <a:lumMod val="50000"/>
                  </a:schemeClr>
                </a:solidFill>
                <a:latin typeface="+mn-lt"/>
              </a:rPr>
              <a:t>Summary</a:t>
            </a:r>
          </a:p>
        </p:txBody>
      </p:sp>
    </p:spTree>
    <p:extLst>
      <p:ext uri="{BB962C8B-B14F-4D97-AF65-F5344CB8AC3E}">
        <p14:creationId xmlns:p14="http://schemas.microsoft.com/office/powerpoint/2010/main" val="802009387"/>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mn-lt"/>
              </a:rPr>
              <a:t>Summary </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1/2</a:t>
            </a:r>
            <a:endParaRPr lang="en-IN" sz="1600" spc="-38" dirty="0">
              <a:solidFill>
                <a:srgbClr val="A7381D"/>
              </a:solidFill>
              <a:ea typeface="+mj-ea"/>
              <a:cs typeface="+mj-cs"/>
            </a:endParaRPr>
          </a:p>
        </p:txBody>
      </p:sp>
      <p:sp>
        <p:nvSpPr>
          <p:cNvPr id="17" name="Rounded Rectangle 16"/>
          <p:cNvSpPr/>
          <p:nvPr/>
        </p:nvSpPr>
        <p:spPr>
          <a:xfrm>
            <a:off x="700966" y="1393863"/>
            <a:ext cx="6390299" cy="1269980"/>
          </a:xfrm>
          <a:prstGeom prst="roundRect">
            <a:avLst>
              <a:gd name="adj" fmla="val 9846"/>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rtlCol="0" anchor="b" anchorCtr="0">
            <a:spAutoFit/>
          </a:bodyPr>
          <a:lstStyle/>
          <a:p>
            <a:pPr lvl="0">
              <a:spcBef>
                <a:spcPts val="600"/>
              </a:spcBef>
              <a:buClr>
                <a:schemeClr val="accent1"/>
              </a:buClr>
              <a:defRPr/>
            </a:pPr>
            <a:r>
              <a:rPr lang="en-US" sz="1400" b="1" dirty="0" smtClean="0"/>
              <a:t>Anatomy </a:t>
            </a:r>
            <a:r>
              <a:rPr lang="en-US" sz="1400" b="1" dirty="0"/>
              <a:t>and physiology of prostate gland</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Most prostate cancers develop in the peripheral zone of the prostate.</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Androgens regulate the proliferation and death of cells in a normal prostate.</a:t>
            </a:r>
          </a:p>
        </p:txBody>
      </p:sp>
      <p:sp>
        <p:nvSpPr>
          <p:cNvPr id="18" name="Rounded Rectangle 17"/>
          <p:cNvSpPr/>
          <p:nvPr/>
        </p:nvSpPr>
        <p:spPr>
          <a:xfrm>
            <a:off x="700966" y="2962419"/>
            <a:ext cx="6390299" cy="1855291"/>
          </a:xfrm>
          <a:prstGeom prst="roundRect">
            <a:avLst>
              <a:gd name="adj" fmla="val 8723"/>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rtlCol="0" anchor="b" anchorCtr="0">
            <a:spAutoFit/>
          </a:bodyPr>
          <a:lstStyle/>
          <a:p>
            <a:pPr lvl="0">
              <a:spcBef>
                <a:spcPts val="600"/>
              </a:spcBef>
              <a:buClr>
                <a:schemeClr val="accent1"/>
              </a:buClr>
              <a:defRPr/>
            </a:pPr>
            <a:r>
              <a:rPr lang="en-US" sz="1400" b="1" dirty="0" smtClean="0"/>
              <a:t>Types </a:t>
            </a:r>
            <a:r>
              <a:rPr lang="en-US" sz="1400" b="1" dirty="0"/>
              <a:t>of prostate cancer</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The most common type of prostate cancer is adenocarcinoma. </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Age, ethnicity/race and heredity are the only 3 established risk factors for prostate cancer.</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Early prostate cancer typically has no symptoms, but the severity of symptoms increases with the spread of prostate cancer.</a:t>
            </a:r>
          </a:p>
        </p:txBody>
      </p:sp>
      <p:sp>
        <p:nvSpPr>
          <p:cNvPr id="19" name="Rounded Rectangle 18"/>
          <p:cNvSpPr/>
          <p:nvPr/>
        </p:nvSpPr>
        <p:spPr>
          <a:xfrm>
            <a:off x="687466" y="5080894"/>
            <a:ext cx="6417299" cy="1548765"/>
          </a:xfrm>
          <a:prstGeom prst="roundRect">
            <a:avLst>
              <a:gd name="adj" fmla="val 9171"/>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rtlCol="0" anchor="b" anchorCtr="0">
            <a:spAutoFit/>
          </a:bodyPr>
          <a:lstStyle/>
          <a:p>
            <a:pPr lvl="0">
              <a:spcBef>
                <a:spcPts val="600"/>
              </a:spcBef>
              <a:buClr>
                <a:schemeClr val="accent1"/>
              </a:buClr>
              <a:defRPr/>
            </a:pPr>
            <a:r>
              <a:rPr lang="en-US" sz="1400" b="1" dirty="0" smtClean="0"/>
              <a:t>Epidemiology </a:t>
            </a:r>
            <a:r>
              <a:rPr lang="en-US" sz="1400" b="1" dirty="0"/>
              <a:t>of prostate cancer</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Prostate cancer is one of the most common cancers in men and is the second leading cause of death in men, worldwide.</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An increasing trend of prostate cancer incidence and mortality is observed in South </a:t>
            </a:r>
            <a:r>
              <a:rPr lang="en-US" sz="1400" dirty="0" smtClean="0">
                <a:solidFill>
                  <a:schemeClr val="bg1"/>
                </a:solidFill>
              </a:rPr>
              <a:t>Korea.</a:t>
            </a:r>
            <a:endParaRPr lang="en-US" sz="1400" dirty="0">
              <a:solidFill>
                <a:schemeClr val="bg1"/>
              </a:solidFill>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9000" y="3036144"/>
            <a:ext cx="1869867" cy="2050880"/>
          </a:xfrm>
          <a:prstGeom prst="rect">
            <a:avLst/>
          </a:prstGeom>
        </p:spPr>
      </p:pic>
    </p:spTree>
    <p:extLst>
      <p:ext uri="{BB962C8B-B14F-4D97-AF65-F5344CB8AC3E}">
        <p14:creationId xmlns:p14="http://schemas.microsoft.com/office/powerpoint/2010/main" val="332109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Summary (cont.)</a:t>
            </a:r>
            <a:r>
              <a:rPr lang="en-US" sz="3000" b="1" dirty="0">
                <a:latin typeface="+mn-lt"/>
              </a:rPr>
              <a:t> </a:t>
            </a:r>
          </a:p>
        </p:txBody>
      </p:sp>
      <p:sp>
        <p:nvSpPr>
          <p:cNvPr id="6" name="Pentagon 5"/>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7" name="TextBox 6"/>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2/2</a:t>
            </a:r>
            <a:endParaRPr lang="en-IN" sz="1600" spc="-38" dirty="0">
              <a:solidFill>
                <a:srgbClr val="A7381D"/>
              </a:solidFill>
              <a:ea typeface="+mj-ea"/>
              <a:cs typeface="+mj-cs"/>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0991" y="4417269"/>
            <a:ext cx="1869867" cy="2050880"/>
          </a:xfrm>
          <a:prstGeom prst="rect">
            <a:avLst/>
          </a:prstGeom>
        </p:spPr>
      </p:pic>
      <p:sp>
        <p:nvSpPr>
          <p:cNvPr id="11" name="Rounded Rectangle 10"/>
          <p:cNvSpPr/>
          <p:nvPr/>
        </p:nvSpPr>
        <p:spPr>
          <a:xfrm>
            <a:off x="734617" y="1405903"/>
            <a:ext cx="8061035" cy="2771180"/>
          </a:xfrm>
          <a:prstGeom prst="roundRect">
            <a:avLst>
              <a:gd name="adj" fmla="val 5880"/>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b" anchorCtr="0">
            <a:spAutoFit/>
          </a:bodyPr>
          <a:lstStyle/>
          <a:p>
            <a:pPr lvl="0">
              <a:spcBef>
                <a:spcPts val="600"/>
              </a:spcBef>
              <a:buClr>
                <a:schemeClr val="accent1"/>
              </a:buClr>
              <a:defRPr/>
            </a:pPr>
            <a:r>
              <a:rPr lang="en-US" sz="1400" b="1" dirty="0" smtClean="0"/>
              <a:t>Diagnosis </a:t>
            </a:r>
            <a:r>
              <a:rPr lang="en-US" sz="1400" b="1" dirty="0"/>
              <a:t>and screening guidelines for prostate cancer</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Screening for prostate cancer is a controversial topic and guidelines vary.</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Pros of PSA screening include early detection of prostate cancer, as advanced disease is harder to treat.</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Cons of PSA testing include over-diagnosis and over-treatment of patients and no benefits for survival rates.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Prostate cancer can only be definitively diagnosed by the presence of adenocarcinoma in prostate biopsy cores or operative specimens.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The decision to perform a biopsy is based on PSA levels or a suspect DRE.</a:t>
            </a:r>
          </a:p>
        </p:txBody>
      </p:sp>
      <p:sp>
        <p:nvSpPr>
          <p:cNvPr id="15" name="Rounded Rectangle 14"/>
          <p:cNvSpPr/>
          <p:nvPr/>
        </p:nvSpPr>
        <p:spPr>
          <a:xfrm>
            <a:off x="734617" y="4400749"/>
            <a:ext cx="6390299" cy="2189827"/>
          </a:xfrm>
          <a:prstGeom prst="roundRect">
            <a:avLst>
              <a:gd name="adj" fmla="val 6859"/>
            </a:avLst>
          </a:prstGeom>
          <a:gradFill flip="none" rotWithShape="1">
            <a:gsLst>
              <a:gs pos="0">
                <a:srgbClr val="EA5532">
                  <a:lumMod val="97000"/>
                </a:srgbClr>
              </a:gs>
              <a:gs pos="39000">
                <a:srgbClr val="EA5532"/>
              </a:gs>
              <a:gs pos="52000">
                <a:srgbClr val="EA5532"/>
              </a:gs>
              <a:gs pos="100000">
                <a:srgbClr val="EE2A33"/>
              </a:gs>
            </a:gsLst>
            <a:lin ang="5400000" scaled="1"/>
            <a:tileRect/>
          </a:gradFill>
          <a:ln w="44450">
            <a:solidFill>
              <a:schemeClr val="bg1"/>
            </a:solidFill>
          </a:ln>
          <a:effectLst>
            <a:outerShdw blurRad="114300" dist="762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b" anchorCtr="0">
            <a:spAutoFit/>
          </a:bodyPr>
          <a:lstStyle/>
          <a:p>
            <a:pPr lvl="0">
              <a:spcBef>
                <a:spcPts val="600"/>
              </a:spcBef>
              <a:buClr>
                <a:schemeClr val="accent1"/>
              </a:buClr>
              <a:defRPr/>
            </a:pPr>
            <a:r>
              <a:rPr lang="en-US" sz="1400" b="1" dirty="0" smtClean="0"/>
              <a:t>Staging </a:t>
            </a:r>
            <a:r>
              <a:rPr lang="en-US" sz="1400" b="1" dirty="0"/>
              <a:t>and classification of prostate cancer</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The Gleason score is used for grading biopsy core samples and can also be correlated as a predictor for prostate cancer-related deaths.</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The TNM classification system is used to stage the cancer to determine the right course of treatment.</a:t>
            </a:r>
          </a:p>
          <a:p>
            <a:pPr marL="285750" indent="-285750">
              <a:spcBef>
                <a:spcPts val="600"/>
              </a:spcBef>
              <a:buClr>
                <a:schemeClr val="bg1"/>
              </a:buClr>
              <a:buSzPct val="100000"/>
              <a:buFont typeface="Arial" panose="020B0604020202020204" pitchFamily="34" charset="0"/>
              <a:buChar char="•"/>
              <a:defRPr/>
            </a:pPr>
            <a:r>
              <a:rPr lang="en-US" sz="1400" dirty="0">
                <a:solidFill>
                  <a:schemeClr val="bg1"/>
                </a:solidFill>
              </a:rPr>
              <a:t>Based on TNM classification, prostate cancer can be differentiated into 4 stages. </a:t>
            </a:r>
          </a:p>
        </p:txBody>
      </p:sp>
    </p:spTree>
    <p:extLst>
      <p:ext uri="{BB962C8B-B14F-4D97-AF65-F5344CB8AC3E}">
        <p14:creationId xmlns:p14="http://schemas.microsoft.com/office/powerpoint/2010/main" val="10722666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825" y="2444115"/>
            <a:ext cx="5645150" cy="1969770"/>
          </a:xfrm>
          <a:prstGeom prst="rect">
            <a:avLst/>
          </a:prstGeom>
          <a:noFill/>
        </p:spPr>
        <p:txBody>
          <a:bodyPr wrap="square" rtlCol="0">
            <a:spAutoFit/>
          </a:bodyPr>
          <a:lstStyle/>
          <a:p>
            <a:pPr>
              <a:spcBef>
                <a:spcPts val="600"/>
              </a:spcBef>
              <a:spcAft>
                <a:spcPts val="600"/>
              </a:spcAft>
            </a:pPr>
            <a:r>
              <a:rPr lang="en-US" sz="2800" dirty="0"/>
              <a:t>Thanks for your attention. </a:t>
            </a:r>
          </a:p>
          <a:p>
            <a:pPr>
              <a:spcBef>
                <a:spcPts val="600"/>
              </a:spcBef>
              <a:spcAft>
                <a:spcPts val="600"/>
              </a:spcAft>
            </a:pPr>
            <a:r>
              <a:rPr lang="en-US" sz="2800" dirty="0"/>
              <a:t>Implement the learnings from this section in your scientific interactions with HCPs.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0" y="1184275"/>
            <a:ext cx="3213100" cy="4819650"/>
          </a:xfrm>
          <a:prstGeom prst="rect">
            <a:avLst/>
          </a:prstGeom>
        </p:spPr>
      </p:pic>
    </p:spTree>
    <p:extLst>
      <p:ext uri="{BB962C8B-B14F-4D97-AF65-F5344CB8AC3E}">
        <p14:creationId xmlns:p14="http://schemas.microsoft.com/office/powerpoint/2010/main" val="14982678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01108" y="1956426"/>
            <a:ext cx="2940930" cy="2760404"/>
          </a:xfrm>
          <a:prstGeom prst="rect">
            <a:avLst/>
          </a:prstGeom>
        </p:spPr>
        <p:txBody>
          <a:bodyPr>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42900" indent="-342900" defTabSz="457200">
              <a:lnSpc>
                <a:spcPct val="100000"/>
              </a:lnSpc>
              <a:spcBef>
                <a:spcPts val="600"/>
              </a:spcBef>
              <a:spcAft>
                <a:spcPts val="600"/>
              </a:spcAft>
              <a:buClr>
                <a:srgbClr val="EA5532"/>
              </a:buClr>
              <a:buFont typeface="Arial"/>
              <a:buChar char="•"/>
            </a:pPr>
            <a:r>
              <a:rPr lang="en-GB" sz="1600" dirty="0">
                <a:solidFill>
                  <a:schemeClr val="tx1"/>
                </a:solidFill>
                <a:cs typeface="Times New Roman"/>
              </a:rPr>
              <a:t>The prostate gland is located in the pelvis, just below the bladder and in front of the rectum.</a:t>
            </a:r>
            <a:r>
              <a:rPr lang="en-GB" sz="1600" baseline="30000" dirty="0">
                <a:solidFill>
                  <a:schemeClr val="tx1"/>
                </a:solidFill>
                <a:cs typeface="Times New Roman"/>
              </a:rPr>
              <a:t>1,2</a:t>
            </a:r>
          </a:p>
          <a:p>
            <a:pPr marL="342900" indent="-342900" defTabSz="457200">
              <a:lnSpc>
                <a:spcPct val="100000"/>
              </a:lnSpc>
              <a:spcBef>
                <a:spcPts val="600"/>
              </a:spcBef>
              <a:spcAft>
                <a:spcPts val="600"/>
              </a:spcAft>
              <a:buClr>
                <a:srgbClr val="EA5532"/>
              </a:buClr>
              <a:buFont typeface="Arial"/>
              <a:buChar char="•"/>
            </a:pPr>
            <a:r>
              <a:rPr lang="en-GB" sz="1600" dirty="0">
                <a:solidFill>
                  <a:schemeClr val="tx1"/>
                </a:solidFill>
                <a:cs typeface="Times New Roman"/>
              </a:rPr>
              <a:t>The seminal vesicles located behind the prostate, along with the prostate gland, produce the fluid for the semen.</a:t>
            </a:r>
            <a:r>
              <a:rPr lang="en-GB" sz="1600" baseline="30000" dirty="0">
                <a:solidFill>
                  <a:schemeClr val="tx1"/>
                </a:solidFill>
                <a:cs typeface="Times New Roman"/>
              </a:rPr>
              <a:t>1</a:t>
            </a:r>
          </a:p>
          <a:p>
            <a:pPr marL="342900" indent="-342900" defTabSz="457200">
              <a:lnSpc>
                <a:spcPct val="100000"/>
              </a:lnSpc>
              <a:spcBef>
                <a:spcPts val="600"/>
              </a:spcBef>
              <a:spcAft>
                <a:spcPts val="600"/>
              </a:spcAft>
              <a:buClr>
                <a:srgbClr val="EA5532"/>
              </a:buClr>
              <a:buFont typeface="Arial"/>
              <a:buChar char="•"/>
            </a:pPr>
            <a:r>
              <a:rPr lang="en-GB" sz="1600" dirty="0">
                <a:solidFill>
                  <a:schemeClr val="tx1"/>
                </a:solidFill>
                <a:cs typeface="Times New Roman"/>
              </a:rPr>
              <a:t>The urethra, which carries urine and semen out through the penis, passes through the prostate.</a:t>
            </a:r>
            <a:r>
              <a:rPr lang="en-GB" sz="1600" baseline="30000" dirty="0">
                <a:solidFill>
                  <a:schemeClr val="tx1"/>
                </a:solidFill>
                <a:cs typeface="Times New Roman"/>
              </a:rPr>
              <a:t>1</a:t>
            </a:r>
          </a:p>
        </p:txBody>
      </p:sp>
      <p:sp>
        <p:nvSpPr>
          <p:cNvPr id="8" name="Title 7"/>
          <p:cNvSpPr>
            <a:spLocks noGrp="1"/>
          </p:cNvSpPr>
          <p:nvPr>
            <p:ph type="title"/>
          </p:nvPr>
        </p:nvSpPr>
        <p:spPr>
          <a:xfrm>
            <a:off x="137161" y="249745"/>
            <a:ext cx="7329717" cy="638348"/>
          </a:xfrm>
        </p:spPr>
        <p:txBody>
          <a:bodyPr>
            <a:noAutofit/>
          </a:bodyPr>
          <a:lstStyle/>
          <a:p>
            <a:r>
              <a:rPr lang="en-US" sz="3000" b="1" dirty="0">
                <a:solidFill>
                  <a:schemeClr val="accent2">
                    <a:lumMod val="50000"/>
                  </a:schemeClr>
                </a:solidFill>
                <a:latin typeface="+mn-lt"/>
              </a:rPr>
              <a:t>Prostate Gland: </a:t>
            </a:r>
            <a:r>
              <a:rPr lang="en-US" sz="3000" b="1" dirty="0" smtClean="0">
                <a:solidFill>
                  <a:schemeClr val="accent2">
                    <a:lumMod val="50000"/>
                  </a:schemeClr>
                </a:solidFill>
                <a:latin typeface="+mn-lt"/>
              </a:rPr>
              <a:t>Anatomy </a:t>
            </a:r>
            <a:r>
              <a:rPr lang="en-US" sz="3000" b="1" dirty="0">
                <a:solidFill>
                  <a:schemeClr val="accent2">
                    <a:lumMod val="50000"/>
                  </a:schemeClr>
                </a:solidFill>
                <a:latin typeface="+mn-lt"/>
              </a:rPr>
              <a:t>and Physiology</a:t>
            </a:r>
            <a:endParaRPr lang="en-GB" sz="3000" dirty="0">
              <a:solidFill>
                <a:schemeClr val="accent2">
                  <a:lumMod val="50000"/>
                </a:schemeClr>
              </a:solidFill>
              <a:latin typeface="+mn-lt"/>
            </a:endParaRPr>
          </a:p>
        </p:txBody>
      </p:sp>
      <p:sp>
        <p:nvSpPr>
          <p:cNvPr id="6" name="TextBox 5"/>
          <p:cNvSpPr txBox="1"/>
          <p:nvPr/>
        </p:nvSpPr>
        <p:spPr>
          <a:xfrm>
            <a:off x="3223308" y="1635960"/>
            <a:ext cx="5598712" cy="338554"/>
          </a:xfrm>
          <a:prstGeom prst="rect">
            <a:avLst/>
          </a:prstGeom>
          <a:noFill/>
        </p:spPr>
        <p:txBody>
          <a:bodyPr wrap="square" rtlCol="0">
            <a:spAutoFit/>
          </a:bodyPr>
          <a:lstStyle/>
          <a:p>
            <a:pPr algn="ctr"/>
            <a:r>
              <a:rPr lang="en-US" sz="1600" b="1" dirty="0"/>
              <a:t>Anatomy of the male reproductive and urinary systems</a:t>
            </a:r>
            <a:r>
              <a:rPr lang="en-US" sz="1600" b="1" baseline="30000" dirty="0"/>
              <a:t>3</a:t>
            </a:r>
            <a:endParaRPr lang="en-GB" sz="1600" b="1" baseline="30000" dirty="0"/>
          </a:p>
        </p:txBody>
      </p:sp>
      <p:sp>
        <p:nvSpPr>
          <p:cNvPr id="13" name="Text Box 139"/>
          <p:cNvSpPr txBox="1">
            <a:spLocks noChangeArrowheads="1"/>
          </p:cNvSpPr>
          <p:nvPr/>
        </p:nvSpPr>
        <p:spPr bwMode="auto">
          <a:xfrm>
            <a:off x="88650" y="6139691"/>
            <a:ext cx="73034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http://www.cancer.org/acs/groups/cid/documents/webcontent/003134-pdf.pdf. Accessed April 4, 2016. </a:t>
            </a:r>
          </a:p>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a:p>
            <a:pPr marL="228600" indent="-228600" defTabSz="457200">
              <a:buFontTx/>
              <a:buAutoNum type="arabicPeriod"/>
              <a:defRPr/>
            </a:pPr>
            <a:r>
              <a:rPr lang="en-GB" sz="800" dirty="0">
                <a:solidFill>
                  <a:prstClr val="black"/>
                </a:solidFill>
                <a:latin typeface="+mn-lt"/>
              </a:rPr>
              <a:t>http://www.cancer.gov/types/prostate/patient/prostate-treatment-pdq. Accessed May 12, </a:t>
            </a:r>
            <a:r>
              <a:rPr lang="en-GB" sz="800" dirty="0" smtClean="0">
                <a:solidFill>
                  <a:prstClr val="black"/>
                </a:solidFill>
                <a:latin typeface="+mn-lt"/>
              </a:rPr>
              <a:t>2016.</a:t>
            </a:r>
            <a:endParaRPr lang="en-GB" sz="800" dirty="0">
              <a:solidFill>
                <a:prstClr val="black"/>
              </a:solidFill>
              <a:latin typeface="+mn-lt"/>
            </a:endParaRPr>
          </a:p>
        </p:txBody>
      </p:sp>
      <p:sp>
        <p:nvSpPr>
          <p:cNvPr id="15" name="Pentagon 14"/>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6" name="TextBox 15"/>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1/6</a:t>
            </a:r>
            <a:endParaRPr lang="en-IN" sz="1600" spc="-38" dirty="0">
              <a:solidFill>
                <a:srgbClr val="A7381D"/>
              </a:solidFill>
              <a:ea typeface="+mj-ea"/>
              <a:cs typeface="+mj-cs"/>
            </a:endParaRPr>
          </a:p>
        </p:txBody>
      </p:sp>
      <p:grpSp>
        <p:nvGrpSpPr>
          <p:cNvPr id="2" name="Group 1"/>
          <p:cNvGrpSpPr/>
          <p:nvPr/>
        </p:nvGrpSpPr>
        <p:grpSpPr>
          <a:xfrm>
            <a:off x="3242449" y="2054644"/>
            <a:ext cx="5560430" cy="3624154"/>
            <a:chOff x="3447930" y="2063230"/>
            <a:chExt cx="5335946" cy="3477846"/>
          </a:xfrm>
          <a:effectLst/>
        </p:grpSpPr>
        <p:sp>
          <p:nvSpPr>
            <p:cNvPr id="5" name="TextBox 4"/>
            <p:cNvSpPr txBox="1"/>
            <p:nvPr/>
          </p:nvSpPr>
          <p:spPr>
            <a:xfrm>
              <a:off x="6996546" y="2821770"/>
              <a:ext cx="546831" cy="295352"/>
            </a:xfrm>
            <a:prstGeom prst="rect">
              <a:avLst/>
            </a:prstGeom>
            <a:solidFill>
              <a:schemeClr val="bg1"/>
            </a:solidFill>
            <a:ln>
              <a:solidFill>
                <a:schemeClr val="bg1"/>
              </a:solidFill>
            </a:ln>
          </p:spPr>
          <p:txBody>
            <a:bodyPr wrap="square" rtlCol="0">
              <a:spAutoFit/>
            </a:bodyPr>
            <a:lstStyle/>
            <a:p>
              <a:pPr algn="ctr"/>
              <a:endParaRPr lang="en-IN" sz="1400" dirty="0"/>
            </a:p>
          </p:txBody>
        </p:sp>
        <p:sp>
          <p:nvSpPr>
            <p:cNvPr id="9" name="Rounded Rectangle 8"/>
            <p:cNvSpPr/>
            <p:nvPr/>
          </p:nvSpPr>
          <p:spPr>
            <a:xfrm>
              <a:off x="6193327" y="3643745"/>
              <a:ext cx="900197" cy="34636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8"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3447930" y="2063230"/>
              <a:ext cx="5335946" cy="3280295"/>
            </a:xfrm>
            <a:prstGeom prst="rect">
              <a:avLst/>
            </a:prstGeom>
            <a:solidFill>
              <a:srgbClr val="FFFFFF">
                <a:shade val="85000"/>
              </a:srgbClr>
            </a:solidFill>
            <a:ln w="88900" cap="sq">
              <a:solidFill>
                <a:srgbClr val="FFFFFF"/>
              </a:solidFill>
              <a:miter lim="800000"/>
            </a:ln>
            <a:effectLst/>
            <a:extLst>
              <a:ext uri="{909E8E84-426E-40dd-AFC4-6F175D3DCCD1}">
                <a14:hiddenFill xmlns:a14="http://schemas.microsoft.com/office/drawing/2010/main" xmlns="">
                  <a:solidFill>
                    <a:srgbClr val="FFFFFF"/>
                  </a:solidFill>
                </a14:hiddenFill>
              </a:ext>
            </a:extLst>
          </p:spPr>
        </p:pic>
        <p:cxnSp>
          <p:nvCxnSpPr>
            <p:cNvPr id="1037" name="Straight Arrow Connector 1036"/>
            <p:cNvCxnSpPr>
              <a:stCxn id="72" idx="1"/>
            </p:cNvCxnSpPr>
            <p:nvPr/>
          </p:nvCxnSpPr>
          <p:spPr>
            <a:xfrm rot="10800000" flipV="1">
              <a:off x="4407164" y="3132440"/>
              <a:ext cx="816319" cy="55317"/>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39" name="Straight Arrow Connector 1038"/>
            <p:cNvCxnSpPr/>
            <p:nvPr/>
          </p:nvCxnSpPr>
          <p:spPr>
            <a:xfrm>
              <a:off x="6408988" y="3132436"/>
              <a:ext cx="1092824" cy="68022"/>
            </a:xfrm>
            <a:prstGeom prst="bentConnector3">
              <a:avLst>
                <a:gd name="adj1" fmla="val 50000"/>
              </a:avLst>
            </a:prstGeom>
            <a:ln>
              <a:solidFill>
                <a:schemeClr val="tx1"/>
              </a:solidFill>
              <a:tailEnd type="triangle"/>
            </a:ln>
            <a:effectLst>
              <a:outerShdw blurRad="50800" dir="5400000" sx="88000" sy="88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82" name="Straight Arrow Connector 1081"/>
            <p:cNvCxnSpPr>
              <a:stCxn id="73" idx="1"/>
            </p:cNvCxnSpPr>
            <p:nvPr/>
          </p:nvCxnSpPr>
          <p:spPr>
            <a:xfrm rot="10800000" flipV="1">
              <a:off x="4184916" y="3321446"/>
              <a:ext cx="1038568" cy="114323"/>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86" name="Straight Arrow Connector 1085"/>
            <p:cNvCxnSpPr>
              <a:stCxn id="73" idx="3"/>
            </p:cNvCxnSpPr>
            <p:nvPr/>
          </p:nvCxnSpPr>
          <p:spPr>
            <a:xfrm>
              <a:off x="6491778" y="3321446"/>
              <a:ext cx="466522" cy="112737"/>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88" name="Straight Arrow Connector 1087"/>
            <p:cNvCxnSpPr>
              <a:stCxn id="74" idx="3"/>
            </p:cNvCxnSpPr>
            <p:nvPr/>
          </p:nvCxnSpPr>
          <p:spPr>
            <a:xfrm>
              <a:off x="6491778" y="3510451"/>
              <a:ext cx="772089" cy="13131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p:cNvCxnSpPr>
              <a:stCxn id="75" idx="1"/>
            </p:cNvCxnSpPr>
            <p:nvPr/>
          </p:nvCxnSpPr>
          <p:spPr>
            <a:xfrm rot="10800000" flipV="1">
              <a:off x="4457182" y="3699456"/>
              <a:ext cx="766303" cy="100360"/>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94" name="Straight Arrow Connector 1093"/>
            <p:cNvCxnSpPr>
              <a:stCxn id="75" idx="3"/>
            </p:cNvCxnSpPr>
            <p:nvPr/>
          </p:nvCxnSpPr>
          <p:spPr>
            <a:xfrm>
              <a:off x="6491778" y="3699456"/>
              <a:ext cx="1268179" cy="45264"/>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96" name="Straight Arrow Connector 1095"/>
            <p:cNvCxnSpPr/>
            <p:nvPr/>
          </p:nvCxnSpPr>
          <p:spPr>
            <a:xfrm>
              <a:off x="6408988" y="3889375"/>
              <a:ext cx="1194063" cy="75483"/>
            </a:xfrm>
            <a:prstGeom prst="bentConnector3">
              <a:avLst>
                <a:gd name="adj1" fmla="val 50000"/>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03" name="Straight Arrow Connector 1102"/>
            <p:cNvCxnSpPr/>
            <p:nvPr/>
          </p:nvCxnSpPr>
          <p:spPr>
            <a:xfrm>
              <a:off x="6408988" y="4069544"/>
              <a:ext cx="1249112"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05" name="Elbow Connector 1104"/>
            <p:cNvCxnSpPr/>
            <p:nvPr/>
          </p:nvCxnSpPr>
          <p:spPr>
            <a:xfrm rot="10800000" flipV="1">
              <a:off x="4337055" y="4099239"/>
              <a:ext cx="1295677" cy="84254"/>
            </a:xfrm>
            <a:prstGeom prst="bentConnector3">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07" name="Straight Arrow Connector 1106"/>
            <p:cNvCxnSpPr/>
            <p:nvPr/>
          </p:nvCxnSpPr>
          <p:spPr>
            <a:xfrm>
              <a:off x="6408988" y="4257645"/>
              <a:ext cx="1827217"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09" name="Straight Arrow Connector 1108"/>
            <p:cNvCxnSpPr/>
            <p:nvPr/>
          </p:nvCxnSpPr>
          <p:spPr>
            <a:xfrm flipH="1">
              <a:off x="4552952" y="4279870"/>
              <a:ext cx="1079780"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11" name="Straight Arrow Connector 1110"/>
            <p:cNvCxnSpPr/>
            <p:nvPr/>
          </p:nvCxnSpPr>
          <p:spPr>
            <a:xfrm>
              <a:off x="6329556" y="4459277"/>
              <a:ext cx="2142585"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13" name="Straight Arrow Connector 1112"/>
            <p:cNvCxnSpPr/>
            <p:nvPr/>
          </p:nvCxnSpPr>
          <p:spPr>
            <a:xfrm flipH="1">
              <a:off x="4267201" y="4459277"/>
              <a:ext cx="1481747"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15" name="Straight Arrow Connector 1114"/>
            <p:cNvCxnSpPr/>
            <p:nvPr/>
          </p:nvCxnSpPr>
          <p:spPr>
            <a:xfrm>
              <a:off x="6298299" y="4643926"/>
              <a:ext cx="2161014"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21" name="Straight Arrow Connector 1120"/>
            <p:cNvCxnSpPr/>
            <p:nvPr/>
          </p:nvCxnSpPr>
          <p:spPr>
            <a:xfrm flipH="1">
              <a:off x="4318000" y="4643926"/>
              <a:ext cx="1495068"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23" name="Straight Arrow Connector 1122"/>
            <p:cNvCxnSpPr/>
            <p:nvPr/>
          </p:nvCxnSpPr>
          <p:spPr>
            <a:xfrm>
              <a:off x="6275855" y="4831725"/>
              <a:ext cx="1960350" cy="0"/>
            </a:xfrm>
            <a:prstGeom prst="straightConnector1">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131" name="Elbow Connector 1130"/>
            <p:cNvCxnSpPr/>
            <p:nvPr/>
          </p:nvCxnSpPr>
          <p:spPr>
            <a:xfrm rot="10800000">
              <a:off x="4489450" y="4730478"/>
              <a:ext cx="1334948" cy="104921"/>
            </a:xfrm>
            <a:prstGeom prst="bentConnector3">
              <a:avLst/>
            </a:prstGeom>
            <a:ln>
              <a:solidFill>
                <a:schemeClr val="tx1"/>
              </a:solidFill>
              <a:tailEnd type="triangle"/>
            </a:ln>
            <a:effectLst>
              <a:outerShdw blurRad="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223481" y="2863469"/>
              <a:ext cx="1268298" cy="2049986"/>
              <a:chOff x="5271367" y="2821770"/>
              <a:chExt cx="1268297" cy="2049983"/>
            </a:xfrm>
          </p:grpSpPr>
          <p:sp>
            <p:nvSpPr>
              <p:cNvPr id="22" name="Rounded Rectangle 21"/>
              <p:cNvSpPr/>
              <p:nvPr/>
            </p:nvSpPr>
            <p:spPr>
              <a:xfrm>
                <a:off x="5271367" y="2821770"/>
                <a:ext cx="1268293"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Ureter</a:t>
                </a:r>
                <a:endParaRPr lang="en-US" sz="1200" dirty="0"/>
              </a:p>
            </p:txBody>
          </p:sp>
          <p:sp>
            <p:nvSpPr>
              <p:cNvPr id="72" name="Rounded Rectangle 71"/>
              <p:cNvSpPr/>
              <p:nvPr/>
            </p:nvSpPr>
            <p:spPr>
              <a:xfrm>
                <a:off x="5271369" y="3010775"/>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Lymph node</a:t>
                </a:r>
              </a:p>
            </p:txBody>
          </p:sp>
          <p:sp>
            <p:nvSpPr>
              <p:cNvPr id="73" name="Rounded Rectangle 72"/>
              <p:cNvSpPr/>
              <p:nvPr/>
            </p:nvSpPr>
            <p:spPr>
              <a:xfrm>
                <a:off x="5271369" y="3199780"/>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Rectum</a:t>
                </a:r>
              </a:p>
            </p:txBody>
          </p:sp>
          <p:sp>
            <p:nvSpPr>
              <p:cNvPr id="74" name="Rounded Rectangle 73"/>
              <p:cNvSpPr/>
              <p:nvPr/>
            </p:nvSpPr>
            <p:spPr>
              <a:xfrm>
                <a:off x="5271369" y="3388785"/>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Seminal </a:t>
                </a:r>
                <a:r>
                  <a:rPr lang="en-US" sz="1200" dirty="0" smtClean="0">
                    <a:solidFill>
                      <a:schemeClr val="bg1"/>
                    </a:solidFill>
                  </a:rPr>
                  <a:t>vesicle</a:t>
                </a:r>
                <a:endParaRPr lang="en-US" sz="1200" dirty="0"/>
              </a:p>
            </p:txBody>
          </p:sp>
          <p:sp>
            <p:nvSpPr>
              <p:cNvPr id="75" name="Rounded Rectangle 74"/>
              <p:cNvSpPr/>
              <p:nvPr/>
            </p:nvSpPr>
            <p:spPr>
              <a:xfrm>
                <a:off x="5271369" y="3577790"/>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Bladder</a:t>
                </a:r>
                <a:endParaRPr lang="en-US" sz="1200" dirty="0"/>
              </a:p>
            </p:txBody>
          </p:sp>
          <p:sp>
            <p:nvSpPr>
              <p:cNvPr id="76" name="Rounded Rectangle 75"/>
              <p:cNvSpPr/>
              <p:nvPr/>
            </p:nvSpPr>
            <p:spPr>
              <a:xfrm>
                <a:off x="5271370" y="3766795"/>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Ejaculatory duct</a:t>
                </a:r>
                <a:endParaRPr lang="en-US" sz="1200" dirty="0"/>
              </a:p>
            </p:txBody>
          </p:sp>
          <p:sp>
            <p:nvSpPr>
              <p:cNvPr id="77" name="Rounded Rectangle 76"/>
              <p:cNvSpPr/>
              <p:nvPr/>
            </p:nvSpPr>
            <p:spPr>
              <a:xfrm>
                <a:off x="5271369" y="3955800"/>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00"/>
                    </a:solidFill>
                  </a:rPr>
                  <a:t>Prostate gland</a:t>
                </a:r>
              </a:p>
            </p:txBody>
          </p:sp>
          <p:sp>
            <p:nvSpPr>
              <p:cNvPr id="78" name="Rounded Rectangle 77"/>
              <p:cNvSpPr/>
              <p:nvPr/>
            </p:nvSpPr>
            <p:spPr>
              <a:xfrm>
                <a:off x="5271369" y="4144805"/>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Vas </a:t>
                </a:r>
                <a:r>
                  <a:rPr lang="en-US" sz="1200" dirty="0">
                    <a:solidFill>
                      <a:schemeClr val="bg1"/>
                    </a:solidFill>
                  </a:rPr>
                  <a:t>deferens</a:t>
                </a:r>
              </a:p>
            </p:txBody>
          </p:sp>
          <p:sp>
            <p:nvSpPr>
              <p:cNvPr id="79" name="Rounded Rectangle 78"/>
              <p:cNvSpPr/>
              <p:nvPr/>
            </p:nvSpPr>
            <p:spPr>
              <a:xfrm>
                <a:off x="5271369" y="4333810"/>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Urethra</a:t>
                </a:r>
              </a:p>
            </p:txBody>
          </p:sp>
          <p:sp>
            <p:nvSpPr>
              <p:cNvPr id="80" name="Rounded Rectangle 79"/>
              <p:cNvSpPr/>
              <p:nvPr/>
            </p:nvSpPr>
            <p:spPr>
              <a:xfrm>
                <a:off x="5271369" y="4522815"/>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Penis</a:t>
                </a:r>
              </a:p>
            </p:txBody>
          </p:sp>
          <p:sp>
            <p:nvSpPr>
              <p:cNvPr id="81" name="Rounded Rectangle 80"/>
              <p:cNvSpPr/>
              <p:nvPr/>
            </p:nvSpPr>
            <p:spPr>
              <a:xfrm>
                <a:off x="5271369" y="4711821"/>
                <a:ext cx="1268294" cy="159932"/>
              </a:xfrm>
              <a:prstGeom prst="roundRect">
                <a:avLst/>
              </a:prstGeom>
              <a:solidFill>
                <a:srgbClr val="EA5532"/>
              </a:solidFill>
              <a:ln>
                <a:solidFill>
                  <a:schemeClr val="tx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Testis</a:t>
                </a:r>
              </a:p>
            </p:txBody>
          </p:sp>
        </p:grpSp>
        <p:sp>
          <p:nvSpPr>
            <p:cNvPr id="1029" name="Rectangle 1028"/>
            <p:cNvSpPr/>
            <p:nvPr/>
          </p:nvSpPr>
          <p:spPr>
            <a:xfrm>
              <a:off x="5508033" y="3765403"/>
              <a:ext cx="1062439" cy="221513"/>
            </a:xfrm>
            <a:prstGeom prst="rect">
              <a:avLst/>
            </a:prstGeom>
            <a:effectLst/>
          </p:spPr>
          <p:txBody>
            <a:bodyPr wrap="square">
              <a:spAutoFit/>
            </a:bodyPr>
            <a:lstStyle/>
            <a:p>
              <a:pPr algn="ctr"/>
              <a:endParaRPr lang="en-US" sz="900" b="1" dirty="0">
                <a:solidFill>
                  <a:schemeClr val="bg1"/>
                </a:solidFill>
              </a:endParaRPr>
            </a:p>
          </p:txBody>
        </p:sp>
        <p:sp>
          <p:nvSpPr>
            <p:cNvPr id="1073" name="Rectangle 1072"/>
            <p:cNvSpPr/>
            <p:nvPr/>
          </p:nvSpPr>
          <p:spPr>
            <a:xfrm>
              <a:off x="5751354" y="3589739"/>
              <a:ext cx="575799" cy="221513"/>
            </a:xfrm>
            <a:prstGeom prst="rect">
              <a:avLst/>
            </a:prstGeom>
            <a:effectLst/>
          </p:spPr>
          <p:txBody>
            <a:bodyPr wrap="square">
              <a:spAutoFit/>
            </a:bodyPr>
            <a:lstStyle/>
            <a:p>
              <a:endParaRPr lang="en-US" sz="900" dirty="0">
                <a:solidFill>
                  <a:schemeClr val="bg1"/>
                </a:solidFill>
              </a:endParaRPr>
            </a:p>
          </p:txBody>
        </p:sp>
        <p:sp>
          <p:nvSpPr>
            <p:cNvPr id="1074" name="Rectangle 1073"/>
            <p:cNvSpPr/>
            <p:nvPr/>
          </p:nvSpPr>
          <p:spPr>
            <a:xfrm>
              <a:off x="5580634" y="3959350"/>
              <a:ext cx="917239" cy="221513"/>
            </a:xfrm>
            <a:prstGeom prst="rect">
              <a:avLst/>
            </a:prstGeom>
          </p:spPr>
          <p:txBody>
            <a:bodyPr wrap="square">
              <a:spAutoFit/>
            </a:bodyPr>
            <a:lstStyle/>
            <a:p>
              <a:pPr algn="ctr"/>
              <a:endParaRPr lang="en-US" sz="900" b="1" dirty="0">
                <a:solidFill>
                  <a:schemeClr val="bg1"/>
                </a:solidFill>
              </a:endParaRPr>
            </a:p>
          </p:txBody>
        </p:sp>
        <p:sp>
          <p:nvSpPr>
            <p:cNvPr id="1075" name="Rectangle 1074"/>
            <p:cNvSpPr/>
            <p:nvPr/>
          </p:nvSpPr>
          <p:spPr>
            <a:xfrm>
              <a:off x="5619908" y="4153297"/>
              <a:ext cx="838691" cy="221513"/>
            </a:xfrm>
            <a:prstGeom prst="rect">
              <a:avLst/>
            </a:prstGeom>
            <a:effectLst/>
          </p:spPr>
          <p:txBody>
            <a:bodyPr wrap="square">
              <a:spAutoFit/>
            </a:bodyPr>
            <a:lstStyle/>
            <a:p>
              <a:pPr algn="ctr"/>
              <a:endParaRPr lang="en-US" sz="900" b="1" dirty="0">
                <a:solidFill>
                  <a:schemeClr val="bg1"/>
                </a:solidFill>
              </a:endParaRPr>
            </a:p>
          </p:txBody>
        </p:sp>
        <p:sp>
          <p:nvSpPr>
            <p:cNvPr id="1076" name="Rectangle 1075"/>
            <p:cNvSpPr/>
            <p:nvPr/>
          </p:nvSpPr>
          <p:spPr>
            <a:xfrm>
              <a:off x="5748949" y="4333531"/>
              <a:ext cx="580608" cy="221513"/>
            </a:xfrm>
            <a:prstGeom prst="rect">
              <a:avLst/>
            </a:prstGeom>
            <a:effectLst/>
          </p:spPr>
          <p:txBody>
            <a:bodyPr wrap="square">
              <a:spAutoFit/>
            </a:bodyPr>
            <a:lstStyle/>
            <a:p>
              <a:pPr algn="ctr"/>
              <a:endParaRPr lang="en-US" sz="900" b="1" dirty="0">
                <a:solidFill>
                  <a:schemeClr val="bg1"/>
                </a:solidFill>
              </a:endParaRPr>
            </a:p>
          </p:txBody>
        </p:sp>
        <p:sp>
          <p:nvSpPr>
            <p:cNvPr id="1077" name="Rectangle 1076"/>
            <p:cNvSpPr/>
            <p:nvPr/>
          </p:nvSpPr>
          <p:spPr>
            <a:xfrm>
              <a:off x="5845931" y="4522907"/>
              <a:ext cx="452368" cy="221513"/>
            </a:xfrm>
            <a:prstGeom prst="rect">
              <a:avLst/>
            </a:prstGeom>
            <a:effectLst/>
          </p:spPr>
          <p:txBody>
            <a:bodyPr wrap="square">
              <a:spAutoFit/>
            </a:bodyPr>
            <a:lstStyle/>
            <a:p>
              <a:endParaRPr lang="en-US" sz="900" dirty="0">
                <a:solidFill>
                  <a:schemeClr val="bg1"/>
                </a:solidFill>
              </a:endParaRPr>
            </a:p>
          </p:txBody>
        </p:sp>
        <p:sp>
          <p:nvSpPr>
            <p:cNvPr id="1078" name="Rectangle 1077"/>
            <p:cNvSpPr/>
            <p:nvPr/>
          </p:nvSpPr>
          <p:spPr>
            <a:xfrm>
              <a:off x="5835511" y="4712287"/>
              <a:ext cx="473206" cy="221513"/>
            </a:xfrm>
            <a:prstGeom prst="rect">
              <a:avLst/>
            </a:prstGeom>
            <a:effectLst/>
          </p:spPr>
          <p:txBody>
            <a:bodyPr wrap="square">
              <a:spAutoFit/>
            </a:bodyPr>
            <a:lstStyle/>
            <a:p>
              <a:endParaRPr lang="en-US" sz="900" dirty="0">
                <a:solidFill>
                  <a:schemeClr val="bg1"/>
                </a:solidFill>
              </a:endParaRPr>
            </a:p>
          </p:txBody>
        </p:sp>
        <p:cxnSp>
          <p:nvCxnSpPr>
            <p:cNvPr id="25" name="Straight Arrow Connector 24"/>
            <p:cNvCxnSpPr>
              <a:stCxn id="22" idx="3"/>
            </p:cNvCxnSpPr>
            <p:nvPr/>
          </p:nvCxnSpPr>
          <p:spPr>
            <a:xfrm flipV="1">
              <a:off x="6491776" y="2940051"/>
              <a:ext cx="944330" cy="3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flipV="1">
              <a:off x="4686559" y="2940051"/>
              <a:ext cx="536924" cy="3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81314" y="5304795"/>
              <a:ext cx="2802562" cy="236281"/>
            </a:xfrm>
            <a:prstGeom prst="rect">
              <a:avLst/>
            </a:prstGeom>
            <a:noFill/>
          </p:spPr>
          <p:txBody>
            <a:bodyPr wrap="square" rtlCol="0">
              <a:spAutoFit/>
            </a:bodyPr>
            <a:lstStyle/>
            <a:p>
              <a:r>
                <a:rPr lang="en-GB" sz="1000" dirty="0"/>
                <a:t>Adapted from Prostate Cancer Treatment, 2016</a:t>
              </a:r>
              <a:r>
                <a:rPr lang="en-GB" sz="1000" baseline="30000" dirty="0"/>
                <a:t>3</a:t>
              </a:r>
            </a:p>
          </p:txBody>
        </p:sp>
      </p:grpSp>
    </p:spTree>
    <p:extLst>
      <p:ext uri="{BB962C8B-B14F-4D97-AF65-F5344CB8AC3E}">
        <p14:creationId xmlns:p14="http://schemas.microsoft.com/office/powerpoint/2010/main" val="116790818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3">
            <a:extLst>
              <a:ext uri="{28A0092B-C50C-407E-A947-70E740481C1C}">
                <a14:useLocalDpi xmlns:a14="http://schemas.microsoft.com/office/drawing/2010/main" val="0"/>
              </a:ext>
            </a:extLst>
          </a:blip>
          <a:srcRect l="2755" t="5618" r="52494" b="47417"/>
          <a:stretch/>
        </p:blipFill>
        <p:spPr>
          <a:xfrm>
            <a:off x="124178" y="2133600"/>
            <a:ext cx="2111022" cy="1772356"/>
          </a:xfrm>
          <a:prstGeom prst="rect">
            <a:avLst/>
          </a:prstGeom>
        </p:spPr>
      </p:pic>
      <p:pic>
        <p:nvPicPr>
          <p:cNvPr id="50" name="Picture 49"/>
          <p:cNvPicPr>
            <a:picLocks noChangeAspect="1"/>
          </p:cNvPicPr>
          <p:nvPr/>
        </p:nvPicPr>
        <p:blipFill rotWithShape="1">
          <a:blip r:embed="rId4">
            <a:extLst>
              <a:ext uri="{28A0092B-C50C-407E-A947-70E740481C1C}">
                <a14:useLocalDpi xmlns:a14="http://schemas.microsoft.com/office/drawing/2010/main" val="0"/>
              </a:ext>
            </a:extLst>
          </a:blip>
          <a:srcRect l="45285" t="7309" r="10929" b="48127"/>
          <a:stretch/>
        </p:blipFill>
        <p:spPr>
          <a:xfrm>
            <a:off x="2111022" y="2201333"/>
            <a:ext cx="2065868" cy="1682045"/>
          </a:xfrm>
          <a:prstGeom prst="rect">
            <a:avLst/>
          </a:prstGeom>
        </p:spPr>
      </p:pic>
      <p:pic>
        <p:nvPicPr>
          <p:cNvPr id="51" name="Picture 50"/>
          <p:cNvPicPr>
            <a:picLocks noChangeAspect="1"/>
          </p:cNvPicPr>
          <p:nvPr/>
        </p:nvPicPr>
        <p:blipFill rotWithShape="1">
          <a:blip r:embed="rId5">
            <a:extLst>
              <a:ext uri="{28A0092B-C50C-407E-A947-70E740481C1C}">
                <a14:useLocalDpi xmlns:a14="http://schemas.microsoft.com/office/drawing/2010/main" val="0"/>
              </a:ext>
            </a:extLst>
          </a:blip>
          <a:srcRect l="2102" t="41751" r="52160" b="11307"/>
          <a:stretch/>
        </p:blipFill>
        <p:spPr>
          <a:xfrm>
            <a:off x="101600" y="3488267"/>
            <a:ext cx="2144890" cy="1761066"/>
          </a:xfrm>
          <a:prstGeom prst="rect">
            <a:avLst/>
          </a:prstGeom>
        </p:spPr>
      </p:pic>
      <p:pic>
        <p:nvPicPr>
          <p:cNvPr id="52" name="Picture 51"/>
          <p:cNvPicPr>
            <a:picLocks noChangeAspect="1"/>
          </p:cNvPicPr>
          <p:nvPr/>
        </p:nvPicPr>
        <p:blipFill rotWithShape="1">
          <a:blip r:embed="rId6">
            <a:extLst>
              <a:ext uri="{28A0092B-C50C-407E-A947-70E740481C1C}">
                <a14:useLocalDpi xmlns:a14="http://schemas.microsoft.com/office/drawing/2010/main" val="0"/>
              </a:ext>
            </a:extLst>
          </a:blip>
          <a:srcRect l="44078" t="42067" b="11546"/>
          <a:stretch/>
        </p:blipFill>
        <p:spPr>
          <a:xfrm>
            <a:off x="2065867" y="3499556"/>
            <a:ext cx="2602775" cy="1727200"/>
          </a:xfrm>
          <a:prstGeom prst="rect">
            <a:avLst/>
          </a:prstGeom>
        </p:spPr>
      </p:pic>
      <p:grpSp>
        <p:nvGrpSpPr>
          <p:cNvPr id="54" name="Group 53"/>
          <p:cNvGrpSpPr/>
          <p:nvPr/>
        </p:nvGrpSpPr>
        <p:grpSpPr>
          <a:xfrm>
            <a:off x="2037116" y="2298891"/>
            <a:ext cx="1436502" cy="819769"/>
            <a:chOff x="2037116" y="2298891"/>
            <a:chExt cx="1436502" cy="819769"/>
          </a:xfrm>
        </p:grpSpPr>
        <p:sp>
          <p:nvSpPr>
            <p:cNvPr id="16" name="Rectangle 15"/>
            <p:cNvSpPr/>
            <p:nvPr/>
          </p:nvSpPr>
          <p:spPr>
            <a:xfrm>
              <a:off x="2037116" y="2298891"/>
              <a:ext cx="1436502" cy="276999"/>
            </a:xfrm>
            <a:prstGeom prst="rect">
              <a:avLst/>
            </a:prstGeom>
            <a:effectLst/>
          </p:spPr>
          <p:txBody>
            <a:bodyPr wrap="square">
              <a:spAutoFit/>
            </a:bodyPr>
            <a:lstStyle/>
            <a:p>
              <a:pPr algn="ctr"/>
              <a:r>
                <a:rPr lang="en-US" sz="1200" b="1" dirty="0"/>
                <a:t>Central zone</a:t>
              </a:r>
            </a:p>
          </p:txBody>
        </p:sp>
        <p:cxnSp>
          <p:nvCxnSpPr>
            <p:cNvPr id="5" name="Straight Arrow Connector 4"/>
            <p:cNvCxnSpPr/>
            <p:nvPr/>
          </p:nvCxnSpPr>
          <p:spPr>
            <a:xfrm>
              <a:off x="2755367" y="2573578"/>
              <a:ext cx="441432" cy="545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3" name="Group 52"/>
          <p:cNvGrpSpPr/>
          <p:nvPr/>
        </p:nvGrpSpPr>
        <p:grpSpPr>
          <a:xfrm>
            <a:off x="421890" y="2291875"/>
            <a:ext cx="1436502" cy="605326"/>
            <a:chOff x="421890" y="2291875"/>
            <a:chExt cx="1436502" cy="605326"/>
          </a:xfrm>
        </p:grpSpPr>
        <p:sp>
          <p:nvSpPr>
            <p:cNvPr id="12" name="Rectangle 11"/>
            <p:cNvSpPr/>
            <p:nvPr/>
          </p:nvSpPr>
          <p:spPr>
            <a:xfrm>
              <a:off x="421890" y="2291875"/>
              <a:ext cx="1436502" cy="461665"/>
            </a:xfrm>
            <a:prstGeom prst="rect">
              <a:avLst/>
            </a:prstGeom>
            <a:effectLst/>
          </p:spPr>
          <p:txBody>
            <a:bodyPr wrap="square">
              <a:spAutoFit/>
            </a:bodyPr>
            <a:lstStyle/>
            <a:p>
              <a:pPr algn="ctr"/>
              <a:r>
                <a:rPr lang="en-US" sz="1200" b="1" dirty="0"/>
                <a:t>Transition zone</a:t>
              </a:r>
            </a:p>
            <a:p>
              <a:pPr algn="ctr"/>
              <a:endParaRPr lang="en-US" sz="1200" b="1" dirty="0"/>
            </a:p>
          </p:txBody>
        </p:sp>
        <p:cxnSp>
          <p:nvCxnSpPr>
            <p:cNvPr id="24" name="Straight Arrow Connector 23"/>
            <p:cNvCxnSpPr/>
            <p:nvPr/>
          </p:nvCxnSpPr>
          <p:spPr>
            <a:xfrm>
              <a:off x="1159021" y="2573577"/>
              <a:ext cx="213758" cy="323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6" name="Group 55"/>
          <p:cNvGrpSpPr/>
          <p:nvPr/>
        </p:nvGrpSpPr>
        <p:grpSpPr>
          <a:xfrm>
            <a:off x="1159021" y="4458222"/>
            <a:ext cx="1436502" cy="731925"/>
            <a:chOff x="1159021" y="4458222"/>
            <a:chExt cx="1436502" cy="731925"/>
          </a:xfrm>
        </p:grpSpPr>
        <p:sp>
          <p:nvSpPr>
            <p:cNvPr id="23" name="Rectangle 22"/>
            <p:cNvSpPr/>
            <p:nvPr/>
          </p:nvSpPr>
          <p:spPr>
            <a:xfrm>
              <a:off x="1159021" y="4913148"/>
              <a:ext cx="1436502" cy="276999"/>
            </a:xfrm>
            <a:prstGeom prst="rect">
              <a:avLst/>
            </a:prstGeom>
            <a:effectLst/>
          </p:spPr>
          <p:txBody>
            <a:bodyPr wrap="square">
              <a:spAutoFit/>
            </a:bodyPr>
            <a:lstStyle/>
            <a:p>
              <a:r>
                <a:rPr lang="en-US" sz="1200" b="1" dirty="0"/>
                <a:t>Peripheral zone</a:t>
              </a:r>
            </a:p>
          </p:txBody>
        </p:sp>
        <p:cxnSp>
          <p:nvCxnSpPr>
            <p:cNvPr id="25" name="Straight Arrow Connector 24"/>
            <p:cNvCxnSpPr/>
            <p:nvPr/>
          </p:nvCxnSpPr>
          <p:spPr>
            <a:xfrm flipH="1" flipV="1">
              <a:off x="1693877" y="4458222"/>
              <a:ext cx="1" cy="448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5" name="Group 54"/>
          <p:cNvGrpSpPr/>
          <p:nvPr/>
        </p:nvGrpSpPr>
        <p:grpSpPr>
          <a:xfrm>
            <a:off x="3098331" y="4097479"/>
            <a:ext cx="1745092" cy="1418265"/>
            <a:chOff x="3098331" y="4097479"/>
            <a:chExt cx="1745092" cy="1418265"/>
          </a:xfrm>
        </p:grpSpPr>
        <p:sp>
          <p:nvSpPr>
            <p:cNvPr id="17" name="Rectangle 16"/>
            <p:cNvSpPr/>
            <p:nvPr/>
          </p:nvSpPr>
          <p:spPr>
            <a:xfrm>
              <a:off x="3098331" y="4869413"/>
              <a:ext cx="1745092" cy="646331"/>
            </a:xfrm>
            <a:prstGeom prst="rect">
              <a:avLst/>
            </a:prstGeom>
            <a:effectLst/>
          </p:spPr>
          <p:txBody>
            <a:bodyPr wrap="square">
              <a:spAutoFit/>
            </a:bodyPr>
            <a:lstStyle/>
            <a:p>
              <a:r>
                <a:rPr lang="en-US" sz="1200" b="1" dirty="0"/>
                <a:t>Anterior fibromuscular stroma</a:t>
              </a:r>
            </a:p>
          </p:txBody>
        </p:sp>
        <p:cxnSp>
          <p:nvCxnSpPr>
            <p:cNvPr id="26" name="Straight Arrow Connector 25"/>
            <p:cNvCxnSpPr/>
            <p:nvPr/>
          </p:nvCxnSpPr>
          <p:spPr>
            <a:xfrm flipH="1" flipV="1">
              <a:off x="3100248" y="4097479"/>
              <a:ext cx="577637" cy="771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 name="Title 7"/>
          <p:cNvSpPr>
            <a:spLocks noGrp="1"/>
          </p:cNvSpPr>
          <p:nvPr>
            <p:ph type="title"/>
          </p:nvPr>
        </p:nvSpPr>
        <p:spPr>
          <a:xfrm>
            <a:off x="137161" y="242810"/>
            <a:ext cx="7420635" cy="638348"/>
          </a:xfrm>
        </p:spPr>
        <p:txBody>
          <a:bodyPr>
            <a:noAutofit/>
          </a:bodyPr>
          <a:lstStyle/>
          <a:p>
            <a:r>
              <a:rPr lang="en-US" sz="3000" b="1" dirty="0">
                <a:solidFill>
                  <a:schemeClr val="accent2">
                    <a:lumMod val="50000"/>
                  </a:schemeClr>
                </a:solidFill>
                <a:latin typeface="+mn-lt"/>
              </a:rPr>
              <a:t>Prostate Gland: Anatomy and Physiology (cont.) </a:t>
            </a:r>
            <a:endParaRPr lang="en-GB" sz="3000" dirty="0">
              <a:solidFill>
                <a:schemeClr val="accent2">
                  <a:lumMod val="50000"/>
                </a:schemeClr>
              </a:solidFill>
              <a:latin typeface="+mn-lt"/>
            </a:endParaRPr>
          </a:p>
        </p:txBody>
      </p:sp>
      <p:sp>
        <p:nvSpPr>
          <p:cNvPr id="14" name="Pentagon 13"/>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5" name="TextBox 14"/>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2/6</a:t>
            </a:r>
            <a:endParaRPr lang="en-IN" sz="1600" spc="-38" dirty="0">
              <a:solidFill>
                <a:srgbClr val="A7381D"/>
              </a:solidFill>
              <a:ea typeface="+mj-ea"/>
              <a:cs typeface="+mj-cs"/>
            </a:endParaRPr>
          </a:p>
        </p:txBody>
      </p:sp>
      <p:sp>
        <p:nvSpPr>
          <p:cNvPr id="18" name="Content Placeholder 2"/>
          <p:cNvSpPr txBox="1">
            <a:spLocks/>
          </p:cNvSpPr>
          <p:nvPr/>
        </p:nvSpPr>
        <p:spPr>
          <a:xfrm>
            <a:off x="4483100" y="1310125"/>
            <a:ext cx="4503952" cy="444853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300"/>
              </a:spcAft>
              <a:buClr>
                <a:srgbClr val="EA5532"/>
              </a:buClr>
            </a:pPr>
            <a:r>
              <a:rPr lang="en-GB" sz="1600" dirty="0">
                <a:cs typeface="Times New Roman"/>
              </a:rPr>
              <a:t>The 4 major zones in the normal prostate are peripheral zone, central zone, transition zone and anterior fibromuscular stroma.</a:t>
            </a:r>
            <a:r>
              <a:rPr lang="en-GB" sz="1600" baseline="30000" dirty="0">
                <a:cs typeface="Times New Roman"/>
              </a:rPr>
              <a:t>1</a:t>
            </a:r>
          </a:p>
          <a:p>
            <a:pPr>
              <a:spcBef>
                <a:spcPts val="600"/>
              </a:spcBef>
              <a:spcAft>
                <a:spcPts val="300"/>
              </a:spcAft>
              <a:buClr>
                <a:srgbClr val="EA5532"/>
              </a:buClr>
            </a:pPr>
            <a:r>
              <a:rPr lang="en-GB" sz="1600" dirty="0">
                <a:cs typeface="Times New Roman"/>
              </a:rPr>
              <a:t>Malignant and nonmalignant changes in the prostate increase with age.</a:t>
            </a:r>
            <a:r>
              <a:rPr lang="en-GB" sz="1600" baseline="30000" dirty="0">
                <a:cs typeface="Times New Roman"/>
              </a:rPr>
              <a:t>2</a:t>
            </a:r>
          </a:p>
          <a:p>
            <a:pPr>
              <a:spcBef>
                <a:spcPts val="600"/>
              </a:spcBef>
              <a:spcAft>
                <a:spcPts val="300"/>
              </a:spcAft>
              <a:buClr>
                <a:srgbClr val="EA5532"/>
              </a:buClr>
            </a:pPr>
            <a:r>
              <a:rPr lang="en-GB" sz="1600" dirty="0">
                <a:cs typeface="Times New Roman"/>
              </a:rPr>
              <a:t>Cause proportional increase in prostate size.</a:t>
            </a:r>
            <a:r>
              <a:rPr lang="en-GB" sz="1600" baseline="30000" dirty="0">
                <a:cs typeface="Times New Roman"/>
              </a:rPr>
              <a:t>3</a:t>
            </a:r>
            <a:r>
              <a:rPr lang="en-GB" sz="1600" dirty="0">
                <a:cs typeface="Times New Roman"/>
              </a:rPr>
              <a:t> </a:t>
            </a:r>
            <a:endParaRPr lang="en-GB" sz="1600" baseline="30000" dirty="0">
              <a:cs typeface="Times New Roman"/>
            </a:endParaRPr>
          </a:p>
          <a:p>
            <a:pPr>
              <a:spcBef>
                <a:spcPts val="600"/>
              </a:spcBef>
              <a:spcAft>
                <a:spcPts val="300"/>
              </a:spcAft>
              <a:buClr>
                <a:srgbClr val="EA5532"/>
              </a:buClr>
            </a:pPr>
            <a:r>
              <a:rPr lang="en-GB" sz="1600" dirty="0">
                <a:cs typeface="Times New Roman"/>
              </a:rPr>
              <a:t>Increase in prostate size in the elderly (&gt;55 years) occurs due to increase in the number of nonmalignant cells in the transition zone.</a:t>
            </a:r>
            <a:r>
              <a:rPr lang="en-GB" sz="1600" baseline="30000" dirty="0">
                <a:cs typeface="Times New Roman"/>
              </a:rPr>
              <a:t>2</a:t>
            </a:r>
          </a:p>
          <a:p>
            <a:pPr>
              <a:spcBef>
                <a:spcPts val="600"/>
              </a:spcBef>
              <a:spcAft>
                <a:spcPts val="300"/>
              </a:spcAft>
              <a:buClr>
                <a:srgbClr val="EA5532"/>
              </a:buClr>
            </a:pPr>
            <a:r>
              <a:rPr lang="en-GB" sz="1600" dirty="0">
                <a:cs typeface="Times New Roman"/>
              </a:rPr>
              <a:t>Nonmalignant changes described as benign prostatic hyperplasia (BPH) typically develop in the transition zone.</a:t>
            </a:r>
            <a:r>
              <a:rPr lang="en-GB" sz="1600" baseline="30000" dirty="0">
                <a:cs typeface="Times New Roman"/>
              </a:rPr>
              <a:t>4</a:t>
            </a:r>
          </a:p>
          <a:p>
            <a:pPr>
              <a:spcBef>
                <a:spcPts val="600"/>
              </a:spcBef>
              <a:spcAft>
                <a:spcPts val="300"/>
              </a:spcAft>
              <a:buClr>
                <a:srgbClr val="EA5532"/>
              </a:buClr>
            </a:pPr>
            <a:r>
              <a:rPr lang="en-GB" sz="1600" dirty="0">
                <a:cs typeface="Times New Roman"/>
              </a:rPr>
              <a:t>Cancer cells typically develop in the peripheral zone.</a:t>
            </a:r>
            <a:r>
              <a:rPr lang="en-GB" sz="1600" baseline="30000" dirty="0">
                <a:cs typeface="Times New Roman"/>
              </a:rPr>
              <a:t>2</a:t>
            </a:r>
          </a:p>
          <a:p>
            <a:pPr>
              <a:spcBef>
                <a:spcPts val="600"/>
              </a:spcBef>
              <a:spcAft>
                <a:spcPts val="300"/>
              </a:spcAft>
            </a:pPr>
            <a:endParaRPr lang="en-GB" sz="1600" dirty="0">
              <a:cs typeface="Times New Roman"/>
            </a:endParaRPr>
          </a:p>
        </p:txBody>
      </p:sp>
      <p:sp>
        <p:nvSpPr>
          <p:cNvPr id="20" name="TextBox 19"/>
          <p:cNvSpPr txBox="1"/>
          <p:nvPr/>
        </p:nvSpPr>
        <p:spPr>
          <a:xfrm>
            <a:off x="545914" y="1684010"/>
            <a:ext cx="3885371" cy="338554"/>
          </a:xfrm>
          <a:prstGeom prst="rect">
            <a:avLst/>
          </a:prstGeom>
          <a:noFill/>
        </p:spPr>
        <p:txBody>
          <a:bodyPr wrap="square" rtlCol="0">
            <a:spAutoFit/>
          </a:bodyPr>
          <a:lstStyle/>
          <a:p>
            <a:pPr algn="ctr"/>
            <a:r>
              <a:rPr lang="en-US" sz="1600" b="1" dirty="0"/>
              <a:t>Zonal anatomy of the human prostate</a:t>
            </a:r>
            <a:r>
              <a:rPr lang="en-US" sz="1600" b="1" baseline="30000" dirty="0"/>
              <a:t>1</a:t>
            </a:r>
            <a:endParaRPr lang="en-GB" sz="1600" b="1" baseline="30000" dirty="0"/>
          </a:p>
        </p:txBody>
      </p:sp>
      <p:sp>
        <p:nvSpPr>
          <p:cNvPr id="22" name="Text Box 139"/>
          <p:cNvSpPr txBox="1">
            <a:spLocks noChangeArrowheads="1"/>
          </p:cNvSpPr>
          <p:nvPr/>
        </p:nvSpPr>
        <p:spPr bwMode="auto">
          <a:xfrm>
            <a:off x="88650" y="6016588"/>
            <a:ext cx="730346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Logothetis CJ, et al. </a:t>
            </a:r>
            <a:r>
              <a:rPr lang="en-GB" sz="800" i="1" dirty="0">
                <a:solidFill>
                  <a:prstClr val="black"/>
                </a:solidFill>
                <a:latin typeface="+mn-lt"/>
              </a:rPr>
              <a:t>Holland Frei Cancer Medicine</a:t>
            </a:r>
            <a:r>
              <a:rPr lang="en-GB" sz="800" dirty="0">
                <a:solidFill>
                  <a:prstClr val="black"/>
                </a:solidFill>
                <a:latin typeface="+mn-lt"/>
              </a:rPr>
              <a:t>. 10th ed. Philadelphia, PA: AACR Publications; 2010:1228-1254.</a:t>
            </a:r>
          </a:p>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a:p>
            <a:pPr marL="228600" lvl="0" indent="-228600" defTabSz="457200">
              <a:buFontTx/>
              <a:buAutoNum type="arabicPeriod"/>
              <a:defRPr/>
            </a:pPr>
            <a:r>
              <a:rPr lang="en-GB" sz="800" dirty="0">
                <a:solidFill>
                  <a:prstClr val="black"/>
                </a:solidFill>
                <a:latin typeface="+mn-lt"/>
              </a:rPr>
              <a:t>http://www.cancer.org/acs/groups/cid/documents/webcontent/003134-pdf.pdf. Accessed April 4, 2016. </a:t>
            </a:r>
          </a:p>
          <a:p>
            <a:pPr marL="228600" lvl="0" indent="-228600" defTabSz="457200">
              <a:buFontTx/>
              <a:buAutoNum type="arabicPeriod"/>
              <a:defRPr/>
            </a:pPr>
            <a:r>
              <a:rPr lang="en-GB" sz="800" dirty="0">
                <a:solidFill>
                  <a:prstClr val="black"/>
                </a:solidFill>
                <a:latin typeface="+mn-lt"/>
              </a:rPr>
              <a:t>Diaw L, et al. </a:t>
            </a:r>
            <a:r>
              <a:rPr lang="en-GB" sz="800" i="1" dirty="0">
                <a:solidFill>
                  <a:prstClr val="black"/>
                </a:solidFill>
                <a:latin typeface="+mn-lt"/>
              </a:rPr>
              <a:t>Gene Regul Syst Bio. </a:t>
            </a:r>
            <a:r>
              <a:rPr lang="en-GB" sz="800" dirty="0">
                <a:solidFill>
                  <a:prstClr val="black"/>
                </a:solidFill>
                <a:latin typeface="+mn-lt"/>
              </a:rPr>
              <a:t>2007;1:313-325.</a:t>
            </a:r>
          </a:p>
        </p:txBody>
      </p:sp>
      <p:sp>
        <p:nvSpPr>
          <p:cNvPr id="27" name="TextBox 26"/>
          <p:cNvSpPr txBox="1"/>
          <p:nvPr/>
        </p:nvSpPr>
        <p:spPr>
          <a:xfrm>
            <a:off x="2503636" y="5531664"/>
            <a:ext cx="1875835" cy="246221"/>
          </a:xfrm>
          <a:prstGeom prst="rect">
            <a:avLst/>
          </a:prstGeom>
          <a:noFill/>
        </p:spPr>
        <p:txBody>
          <a:bodyPr wrap="none" rtlCol="0">
            <a:spAutoFit/>
          </a:bodyPr>
          <a:lstStyle/>
          <a:p>
            <a:pPr algn="r"/>
            <a:r>
              <a:rPr lang="en-GB" sz="1000" dirty="0"/>
              <a:t>Adapted from Logothetis, 2010</a:t>
            </a:r>
            <a:r>
              <a:rPr lang="en-GB" sz="1000" baseline="30000" dirty="0"/>
              <a:t>1</a:t>
            </a:r>
          </a:p>
        </p:txBody>
      </p:sp>
    </p:spTree>
    <p:extLst>
      <p:ext uri="{BB962C8B-B14F-4D97-AF65-F5344CB8AC3E}">
        <p14:creationId xmlns:p14="http://schemas.microsoft.com/office/powerpoint/2010/main" val="1329616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2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7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10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15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170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nodeType="withEffect">
                                  <p:stCondLst>
                                    <p:cond delay="2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26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57200" y="1524000"/>
            <a:ext cx="8229600" cy="46101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600"/>
              </a:spcAft>
              <a:buClr>
                <a:srgbClr val="EA5532"/>
              </a:buClr>
            </a:pPr>
            <a:r>
              <a:rPr lang="en-GB" sz="1600" dirty="0">
                <a:cs typeface="Times New Roman"/>
              </a:rPr>
              <a:t>Prostate-specific antigen (PSA) and prostatic acid phosphatase (PAP) are produced by the epithelial cells of the prostate.</a:t>
            </a:r>
            <a:r>
              <a:rPr lang="en-GB" sz="1600" baseline="30000" dirty="0">
                <a:cs typeface="Times New Roman"/>
              </a:rPr>
              <a:t>1</a:t>
            </a:r>
          </a:p>
          <a:p>
            <a:pPr>
              <a:spcBef>
                <a:spcPts val="600"/>
              </a:spcBef>
              <a:spcAft>
                <a:spcPts val="600"/>
              </a:spcAft>
              <a:buClr>
                <a:srgbClr val="EA5532"/>
              </a:buClr>
            </a:pPr>
            <a:r>
              <a:rPr lang="en-GB" sz="1600" dirty="0">
                <a:cs typeface="Times New Roman"/>
              </a:rPr>
              <a:t>These epithelial cells along with stromal cells also express androgen receptors (ARs) and depend on androgens for their growth.</a:t>
            </a:r>
            <a:r>
              <a:rPr lang="en-GB" sz="1600" baseline="30000" dirty="0">
                <a:cs typeface="Times New Roman"/>
              </a:rPr>
              <a:t>1</a:t>
            </a:r>
            <a:endParaRPr lang="en-GB" sz="1600" dirty="0">
              <a:cs typeface="Times New Roman"/>
            </a:endParaRPr>
          </a:p>
          <a:p>
            <a:pPr>
              <a:spcBef>
                <a:spcPts val="600"/>
              </a:spcBef>
              <a:spcAft>
                <a:spcPts val="600"/>
              </a:spcAft>
              <a:buClr>
                <a:srgbClr val="EA5532"/>
              </a:buClr>
            </a:pPr>
            <a:r>
              <a:rPr lang="en-GB" sz="1600" dirty="0">
                <a:cs typeface="Times New Roman"/>
              </a:rPr>
              <a:t>Testosterone (T) is the major androgen responsible for this growth and is broken down to dihydrotestosterone (DHT) by the enzyme 5-alpha reductase in the prostate.</a:t>
            </a:r>
            <a:r>
              <a:rPr lang="en-GB" sz="1600" baseline="30000" dirty="0">
                <a:cs typeface="Times New Roman"/>
              </a:rPr>
              <a:t>1</a:t>
            </a:r>
          </a:p>
          <a:p>
            <a:pPr>
              <a:spcBef>
                <a:spcPts val="600"/>
              </a:spcBef>
              <a:spcAft>
                <a:spcPts val="600"/>
              </a:spcAft>
            </a:pPr>
            <a:endParaRPr lang="en-GB" sz="1600" dirty="0">
              <a:cs typeface="Times New Roman"/>
            </a:endParaRPr>
          </a:p>
        </p:txBody>
      </p:sp>
      <p:sp>
        <p:nvSpPr>
          <p:cNvPr id="9" name="Title 7"/>
          <p:cNvSpPr>
            <a:spLocks noGrp="1"/>
          </p:cNvSpPr>
          <p:nvPr>
            <p:ph type="title"/>
          </p:nvPr>
        </p:nvSpPr>
        <p:spPr>
          <a:xfrm>
            <a:off x="137161" y="315156"/>
            <a:ext cx="7420635" cy="638348"/>
          </a:xfrm>
        </p:spPr>
        <p:txBody>
          <a:bodyPr>
            <a:noAutofit/>
          </a:bodyPr>
          <a:lstStyle/>
          <a:p>
            <a:r>
              <a:rPr lang="en-US" sz="3000" b="1" dirty="0" smtClean="0">
                <a:solidFill>
                  <a:schemeClr val="accent2">
                    <a:lumMod val="50000"/>
                  </a:schemeClr>
                </a:solidFill>
                <a:latin typeface="+mn-lt"/>
              </a:rPr>
              <a:t>Prostate Gland: Anatomy and Physiology (cont.) </a:t>
            </a:r>
            <a:endParaRPr lang="en-GB" sz="3000" dirty="0">
              <a:solidFill>
                <a:schemeClr val="accent2">
                  <a:lumMod val="50000"/>
                </a:schemeClr>
              </a:solidFill>
              <a:latin typeface="+mn-lt"/>
            </a:endParaRPr>
          </a:p>
        </p:txBody>
      </p:sp>
      <p:sp>
        <p:nvSpPr>
          <p:cNvPr id="6" name="Text Box 139"/>
          <p:cNvSpPr txBox="1">
            <a:spLocks noChangeArrowheads="1"/>
          </p:cNvSpPr>
          <p:nvPr/>
        </p:nvSpPr>
        <p:spPr bwMode="auto">
          <a:xfrm>
            <a:off x="88650" y="6375032"/>
            <a:ext cx="730346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Tx/>
              <a:buAutoNum type="arabicPeriod"/>
              <a:defRPr/>
            </a:pPr>
            <a:r>
              <a:rPr lang="en-GB" sz="800" dirty="0">
                <a:solidFill>
                  <a:prstClr val="black"/>
                </a:solidFill>
                <a:latin typeface="+mn-lt"/>
              </a:rPr>
              <a:t>Scher HI, et al. </a:t>
            </a:r>
            <a:r>
              <a:rPr lang="en-GB" sz="800" i="1" dirty="0">
                <a:solidFill>
                  <a:prstClr val="black"/>
                </a:solidFill>
                <a:latin typeface="+mn-lt"/>
              </a:rPr>
              <a:t>Harrison’s Principles of Internal Medicine. </a:t>
            </a:r>
            <a:r>
              <a:rPr lang="en-GB" sz="800" dirty="0">
                <a:solidFill>
                  <a:prstClr val="black"/>
                </a:solidFill>
                <a:latin typeface="+mn-lt"/>
              </a:rPr>
              <a:t>Vol. 1. 19th ed. New York, NY: McGraw-Hill Education; 2015:579-587.</a:t>
            </a:r>
          </a:p>
        </p:txBody>
      </p:sp>
      <p:sp>
        <p:nvSpPr>
          <p:cNvPr id="10" name="Pentagon 9"/>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11" name="TextBox 10"/>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3/6</a:t>
            </a:r>
            <a:endParaRPr lang="en-IN" sz="1600" spc="-38" dirty="0">
              <a:solidFill>
                <a:srgbClr val="A7381D"/>
              </a:solidFill>
              <a:ea typeface="+mj-ea"/>
              <a:cs typeface="+mj-cs"/>
            </a:endParaRPr>
          </a:p>
        </p:txBody>
      </p:sp>
    </p:spTree>
    <p:extLst>
      <p:ext uri="{BB962C8B-B14F-4D97-AF65-F5344CB8AC3E}">
        <p14:creationId xmlns:p14="http://schemas.microsoft.com/office/powerpoint/2010/main" val="225898870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1497194"/>
            <a:ext cx="4045664" cy="4419905"/>
          </a:xfrm>
          <a:prstGeom prst="rect">
            <a:avLst/>
          </a:prstGeom>
          <a:solidFill>
            <a:srgbClr val="FFFFFF">
              <a:shade val="85000"/>
            </a:srgbClr>
          </a:solidFill>
          <a:ln w="88900" cap="sq">
            <a:noFill/>
            <a:miter lim="800000"/>
          </a:ln>
          <a:effectLst/>
        </p:spPr>
      </p:pic>
      <p:grpSp>
        <p:nvGrpSpPr>
          <p:cNvPr id="56" name="Group 55"/>
          <p:cNvGrpSpPr/>
          <p:nvPr/>
        </p:nvGrpSpPr>
        <p:grpSpPr>
          <a:xfrm>
            <a:off x="6553735" y="4947913"/>
            <a:ext cx="312909" cy="502786"/>
            <a:chOff x="6553735" y="4990148"/>
            <a:chExt cx="312909" cy="502786"/>
          </a:xfrm>
        </p:grpSpPr>
        <p:cxnSp>
          <p:nvCxnSpPr>
            <p:cNvPr id="82" name="Straight Connector 81"/>
            <p:cNvCxnSpPr>
              <a:endCxn id="83" idx="0"/>
            </p:cNvCxnSpPr>
            <p:nvPr/>
          </p:nvCxnSpPr>
          <p:spPr>
            <a:xfrm>
              <a:off x="6710190" y="4990148"/>
              <a:ext cx="0" cy="113125"/>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6553735" y="5103273"/>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5"/>
            <p:cNvSpPr>
              <a:spLocks/>
            </p:cNvSpPr>
            <p:nvPr/>
          </p:nvSpPr>
          <p:spPr bwMode="auto">
            <a:xfrm flipH="1">
              <a:off x="6619389" y="5216483"/>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9" name="Straight Connector 48"/>
            <p:cNvCxnSpPr>
              <a:stCxn id="83" idx="4"/>
            </p:cNvCxnSpPr>
            <p:nvPr/>
          </p:nvCxnSpPr>
          <p:spPr>
            <a:xfrm>
              <a:off x="6710190" y="5416182"/>
              <a:ext cx="0" cy="76752"/>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553735" y="4045355"/>
            <a:ext cx="312909" cy="485466"/>
            <a:chOff x="6553735" y="4087590"/>
            <a:chExt cx="312909" cy="485466"/>
          </a:xfrm>
        </p:grpSpPr>
        <p:cxnSp>
          <p:nvCxnSpPr>
            <p:cNvPr id="73" name="Straight Connector 72"/>
            <p:cNvCxnSpPr>
              <a:endCxn id="74" idx="0"/>
            </p:cNvCxnSpPr>
            <p:nvPr/>
          </p:nvCxnSpPr>
          <p:spPr>
            <a:xfrm>
              <a:off x="6710190" y="4087590"/>
              <a:ext cx="0" cy="107818"/>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553735" y="4195408"/>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Freeform 5"/>
            <p:cNvSpPr>
              <a:spLocks/>
            </p:cNvSpPr>
            <p:nvPr/>
          </p:nvSpPr>
          <p:spPr bwMode="auto">
            <a:xfrm flipH="1">
              <a:off x="6619389" y="4308618"/>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6" name="Straight Connector 45"/>
            <p:cNvCxnSpPr/>
            <p:nvPr/>
          </p:nvCxnSpPr>
          <p:spPr>
            <a:xfrm>
              <a:off x="6710190" y="4513896"/>
              <a:ext cx="0" cy="59160"/>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6553735" y="3152683"/>
            <a:ext cx="312909" cy="488177"/>
            <a:chOff x="6553735" y="3194918"/>
            <a:chExt cx="312909" cy="488177"/>
          </a:xfrm>
        </p:grpSpPr>
        <p:cxnSp>
          <p:nvCxnSpPr>
            <p:cNvPr id="67" name="Straight Connector 66"/>
            <p:cNvCxnSpPr>
              <a:endCxn id="68" idx="0"/>
            </p:cNvCxnSpPr>
            <p:nvPr/>
          </p:nvCxnSpPr>
          <p:spPr>
            <a:xfrm>
              <a:off x="6710190" y="3194918"/>
              <a:ext cx="0" cy="114603"/>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6553735" y="3309521"/>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5"/>
            <p:cNvSpPr>
              <a:spLocks/>
            </p:cNvSpPr>
            <p:nvPr/>
          </p:nvSpPr>
          <p:spPr bwMode="auto">
            <a:xfrm flipH="1">
              <a:off x="6619389" y="3422731"/>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2" name="Straight Connector 41"/>
            <p:cNvCxnSpPr>
              <a:stCxn id="68" idx="4"/>
            </p:cNvCxnSpPr>
            <p:nvPr/>
          </p:nvCxnSpPr>
          <p:spPr>
            <a:xfrm>
              <a:off x="6710190" y="3622430"/>
              <a:ext cx="0" cy="60665"/>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a:xfrm>
            <a:off x="4752531" y="2579513"/>
            <a:ext cx="3829938" cy="573170"/>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GB" sz="1600" dirty="0">
                <a:solidFill>
                  <a:schemeClr val="bg1"/>
                </a:solidFill>
              </a:rPr>
              <a:t>Luteinising hormone (LH)</a:t>
            </a:r>
          </a:p>
          <a:p>
            <a:pPr algn="ctr" defTabSz="457200"/>
            <a:r>
              <a:rPr lang="en-GB" sz="1600" dirty="0" smtClean="0">
                <a:solidFill>
                  <a:schemeClr val="bg1"/>
                </a:solidFill>
              </a:rPr>
              <a:t>Adrenocorticotropic </a:t>
            </a:r>
            <a:r>
              <a:rPr lang="en-GB" sz="1600" dirty="0">
                <a:solidFill>
                  <a:schemeClr val="bg1"/>
                </a:solidFill>
              </a:rPr>
              <a:t>hormone (ACTH)</a:t>
            </a:r>
          </a:p>
        </p:txBody>
      </p:sp>
      <p:sp>
        <p:nvSpPr>
          <p:cNvPr id="12" name="Rounded Rectangle 11"/>
          <p:cNvSpPr/>
          <p:nvPr/>
        </p:nvSpPr>
        <p:spPr>
          <a:xfrm>
            <a:off x="4752531" y="1504075"/>
            <a:ext cx="3829938" cy="564745"/>
          </a:xfrm>
          <a:prstGeom prst="roundRect">
            <a:avLst/>
          </a:prstGeom>
          <a:solidFill>
            <a:srgbClr val="EA5532"/>
          </a:solidFill>
          <a:ln cap="rnd" cmpd="dbl">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Gonadotropin-releasing hormone (GnRH)</a:t>
            </a:r>
          </a:p>
        </p:txBody>
      </p:sp>
      <p:sp>
        <p:nvSpPr>
          <p:cNvPr id="2" name="Title 1"/>
          <p:cNvSpPr>
            <a:spLocks noGrp="1"/>
          </p:cNvSpPr>
          <p:nvPr>
            <p:ph type="title"/>
          </p:nvPr>
        </p:nvSpPr>
        <p:spPr/>
        <p:txBody>
          <a:bodyPr>
            <a:normAutofit/>
          </a:bodyPr>
          <a:lstStyle/>
          <a:p>
            <a:r>
              <a:rPr lang="en-US" sz="3000" b="1" dirty="0">
                <a:solidFill>
                  <a:schemeClr val="accent2">
                    <a:lumMod val="50000"/>
                  </a:schemeClr>
                </a:solidFill>
                <a:latin typeface="+mn-lt"/>
              </a:rPr>
              <a:t>Androgen Regulation of Prostate</a:t>
            </a:r>
          </a:p>
        </p:txBody>
      </p:sp>
      <p:sp>
        <p:nvSpPr>
          <p:cNvPr id="26" name="TextBox 25"/>
          <p:cNvSpPr txBox="1"/>
          <p:nvPr/>
        </p:nvSpPr>
        <p:spPr>
          <a:xfrm>
            <a:off x="6843965" y="4120407"/>
            <a:ext cx="1808812" cy="338554"/>
          </a:xfrm>
          <a:prstGeom prst="rect">
            <a:avLst/>
          </a:prstGeom>
          <a:noFill/>
        </p:spPr>
        <p:txBody>
          <a:bodyPr wrap="square" rtlCol="0">
            <a:spAutoFit/>
          </a:bodyPr>
          <a:lstStyle/>
          <a:p>
            <a:pPr defTabSz="457200"/>
            <a:r>
              <a:rPr lang="en-GB" sz="1600" dirty="0">
                <a:solidFill>
                  <a:srgbClr val="EA5532"/>
                </a:solidFill>
              </a:rPr>
              <a:t>5-alpha reductase</a:t>
            </a:r>
          </a:p>
        </p:txBody>
      </p:sp>
      <p:sp>
        <p:nvSpPr>
          <p:cNvPr id="35" name="TextBox 34"/>
          <p:cNvSpPr txBox="1"/>
          <p:nvPr/>
        </p:nvSpPr>
        <p:spPr>
          <a:xfrm>
            <a:off x="6841047" y="5046153"/>
            <a:ext cx="1521207" cy="338554"/>
          </a:xfrm>
          <a:prstGeom prst="rect">
            <a:avLst/>
          </a:prstGeom>
          <a:noFill/>
        </p:spPr>
        <p:txBody>
          <a:bodyPr wrap="square" rtlCol="0">
            <a:spAutoFit/>
          </a:bodyPr>
          <a:lstStyle/>
          <a:p>
            <a:pPr defTabSz="457200"/>
            <a:r>
              <a:rPr lang="en-GB" sz="1600" dirty="0">
                <a:solidFill>
                  <a:srgbClr val="EA5532"/>
                </a:solidFill>
              </a:rPr>
              <a:t>Binds</a:t>
            </a:r>
          </a:p>
        </p:txBody>
      </p:sp>
      <p:sp>
        <p:nvSpPr>
          <p:cNvPr id="36" name="TextBox 35"/>
          <p:cNvSpPr txBox="1"/>
          <p:nvPr/>
        </p:nvSpPr>
        <p:spPr>
          <a:xfrm>
            <a:off x="648628" y="1149745"/>
            <a:ext cx="3944249" cy="338554"/>
          </a:xfrm>
          <a:prstGeom prst="rect">
            <a:avLst/>
          </a:prstGeom>
          <a:noFill/>
        </p:spPr>
        <p:txBody>
          <a:bodyPr wrap="square" rtlCol="0">
            <a:spAutoFit/>
          </a:bodyPr>
          <a:lstStyle/>
          <a:p>
            <a:pPr algn="ctr" defTabSz="457200"/>
            <a:r>
              <a:rPr lang="en-GB" sz="1600" b="1" dirty="0"/>
              <a:t>Hypothalamus-pituitary-gonadal axis</a:t>
            </a:r>
            <a:r>
              <a:rPr lang="en-GB" sz="1600" b="1" baseline="30000" dirty="0"/>
              <a:t>1,2</a:t>
            </a:r>
            <a:endParaRPr lang="en-GB" sz="1600" b="1" baseline="30000" dirty="0">
              <a:solidFill>
                <a:prstClr val="black"/>
              </a:solidFill>
            </a:endParaRPr>
          </a:p>
        </p:txBody>
      </p:sp>
      <p:sp>
        <p:nvSpPr>
          <p:cNvPr id="38" name="TextBox 37"/>
          <p:cNvSpPr txBox="1"/>
          <p:nvPr/>
        </p:nvSpPr>
        <p:spPr>
          <a:xfrm>
            <a:off x="1297659" y="5917099"/>
            <a:ext cx="2915938" cy="246221"/>
          </a:xfrm>
          <a:prstGeom prst="rect">
            <a:avLst/>
          </a:prstGeom>
          <a:noFill/>
        </p:spPr>
        <p:txBody>
          <a:bodyPr wrap="square" rtlCol="0">
            <a:spAutoFit/>
          </a:bodyPr>
          <a:lstStyle/>
          <a:p>
            <a:pPr algn="r"/>
            <a:r>
              <a:rPr lang="en-GB" sz="1000" dirty="0"/>
              <a:t>Adapted from Lamb, 2013</a:t>
            </a:r>
            <a:r>
              <a:rPr lang="en-GB" sz="1000" baseline="30000" dirty="0"/>
              <a:t>1</a:t>
            </a:r>
            <a:r>
              <a:rPr lang="en-GB" sz="1000" dirty="0"/>
              <a:t>; </a:t>
            </a:r>
            <a:r>
              <a:rPr lang="en-GB" sz="1000" dirty="0" err="1"/>
              <a:t>Denmeade</a:t>
            </a:r>
            <a:r>
              <a:rPr lang="en-GB" sz="1000" dirty="0"/>
              <a:t>, 2010</a:t>
            </a:r>
            <a:r>
              <a:rPr lang="en-GB" sz="1000" baseline="30000" dirty="0" smtClean="0"/>
              <a:t>2 </a:t>
            </a:r>
            <a:endParaRPr lang="en-GB" sz="1000" baseline="30000" dirty="0"/>
          </a:p>
        </p:txBody>
      </p:sp>
      <p:sp>
        <p:nvSpPr>
          <p:cNvPr id="39" name="Text Box 139"/>
          <p:cNvSpPr txBox="1">
            <a:spLocks noChangeArrowheads="1"/>
          </p:cNvSpPr>
          <p:nvPr/>
        </p:nvSpPr>
        <p:spPr bwMode="auto">
          <a:xfrm>
            <a:off x="88650" y="6252523"/>
            <a:ext cx="730346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lgn="ctr">
                <a:solidFill>
                  <a:srgbClr val="000000"/>
                </a:solidFill>
                <a:miter lim="800000"/>
                <a:headEnd/>
                <a:tailEnd/>
              </a14:hiddenLine>
            </a:ext>
          </a:extLst>
        </p:spPr>
        <p:txBody>
          <a:bodyPr wrap="square" anchor="b">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28600" lvl="0" indent="-228600" defTabSz="457200">
              <a:buFont typeface="+mj-lt"/>
              <a:buAutoNum type="arabicPeriod"/>
              <a:defRPr/>
            </a:pPr>
            <a:r>
              <a:rPr lang="en-US" sz="800" dirty="0">
                <a:solidFill>
                  <a:prstClr val="black"/>
                </a:solidFill>
                <a:latin typeface="+mn-lt"/>
              </a:rPr>
              <a:t>Lamb AD, et al. </a:t>
            </a:r>
            <a:r>
              <a:rPr lang="en-US" sz="800" i="1" dirty="0">
                <a:solidFill>
                  <a:prstClr val="black"/>
                </a:solidFill>
                <a:latin typeface="+mn-lt"/>
              </a:rPr>
              <a:t>Trends Urol Mens Health.</a:t>
            </a:r>
            <a:r>
              <a:rPr lang="en-US" sz="800" dirty="0">
                <a:solidFill>
                  <a:prstClr val="black"/>
                </a:solidFill>
                <a:latin typeface="+mn-lt"/>
              </a:rPr>
              <a:t> 2013;4(3):26-30.</a:t>
            </a:r>
          </a:p>
          <a:p>
            <a:pPr marL="228600" indent="-228600" defTabSz="457200">
              <a:buFont typeface="+mj-lt"/>
              <a:buAutoNum type="arabicPeriod"/>
              <a:defRPr/>
            </a:pPr>
            <a:r>
              <a:rPr lang="en-GB" sz="800" dirty="0" err="1">
                <a:solidFill>
                  <a:prstClr val="black"/>
                </a:solidFill>
                <a:latin typeface="+mn-lt"/>
              </a:rPr>
              <a:t>Denmeade</a:t>
            </a:r>
            <a:r>
              <a:rPr lang="en-GB" sz="800" dirty="0">
                <a:solidFill>
                  <a:prstClr val="black"/>
                </a:solidFill>
                <a:latin typeface="+mn-lt"/>
              </a:rPr>
              <a:t> SR. </a:t>
            </a:r>
            <a:r>
              <a:rPr lang="en-GB" sz="800" i="1" dirty="0">
                <a:solidFill>
                  <a:prstClr val="black"/>
                </a:solidFill>
                <a:latin typeface="+mn-lt"/>
              </a:rPr>
              <a:t>Holland-</a:t>
            </a:r>
            <a:r>
              <a:rPr lang="en-GB" sz="800" i="1" dirty="0" err="1">
                <a:solidFill>
                  <a:prstClr val="black"/>
                </a:solidFill>
                <a:latin typeface="+mn-lt"/>
              </a:rPr>
              <a:t>Frei</a:t>
            </a:r>
            <a:r>
              <a:rPr lang="en-GB" sz="800" i="1" dirty="0">
                <a:solidFill>
                  <a:prstClr val="black"/>
                </a:solidFill>
                <a:latin typeface="+mn-lt"/>
              </a:rPr>
              <a:t> Cancer Medicine. </a:t>
            </a:r>
            <a:r>
              <a:rPr lang="en-GB" sz="800" dirty="0">
                <a:solidFill>
                  <a:prstClr val="black"/>
                </a:solidFill>
                <a:latin typeface="+mn-lt"/>
              </a:rPr>
              <a:t>8th ed. Philadelphia, PA: </a:t>
            </a:r>
            <a:r>
              <a:rPr lang="en-GB" sz="800" dirty="0" err="1">
                <a:solidFill>
                  <a:prstClr val="black"/>
                </a:solidFill>
                <a:latin typeface="+mn-lt"/>
              </a:rPr>
              <a:t>AACR</a:t>
            </a:r>
            <a:r>
              <a:rPr lang="en-GB" sz="800" dirty="0">
                <a:solidFill>
                  <a:prstClr val="black"/>
                </a:solidFill>
                <a:latin typeface="+mn-lt"/>
              </a:rPr>
              <a:t> Publications; 2010:750-758.</a:t>
            </a:r>
          </a:p>
        </p:txBody>
      </p:sp>
      <p:sp>
        <p:nvSpPr>
          <p:cNvPr id="37" name="Pentagon 36"/>
          <p:cNvSpPr/>
          <p:nvPr/>
        </p:nvSpPr>
        <p:spPr>
          <a:xfrm>
            <a:off x="-43103" y="1020483"/>
            <a:ext cx="696685" cy="387508"/>
          </a:xfrm>
          <a:prstGeom prst="homePlat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600" dirty="0"/>
          </a:p>
        </p:txBody>
      </p:sp>
      <p:sp>
        <p:nvSpPr>
          <p:cNvPr id="41" name="TextBox 40"/>
          <p:cNvSpPr txBox="1"/>
          <p:nvPr/>
        </p:nvSpPr>
        <p:spPr>
          <a:xfrm>
            <a:off x="-27384" y="1044960"/>
            <a:ext cx="456985" cy="338554"/>
          </a:xfrm>
          <a:prstGeom prst="rect">
            <a:avLst/>
          </a:prstGeom>
          <a:noFill/>
        </p:spPr>
        <p:txBody>
          <a:bodyPr wrap="none" rtlCol="0">
            <a:spAutoFit/>
          </a:bodyPr>
          <a:lstStyle/>
          <a:p>
            <a:r>
              <a:rPr lang="en-US" sz="1600" spc="-38" dirty="0">
                <a:solidFill>
                  <a:srgbClr val="A7381D"/>
                </a:solidFill>
                <a:ea typeface="+mj-ea"/>
                <a:cs typeface="+mj-cs"/>
              </a:rPr>
              <a:t>4/6</a:t>
            </a:r>
            <a:endParaRPr lang="en-IN" sz="1600" spc="-38" dirty="0">
              <a:solidFill>
                <a:srgbClr val="A7381D"/>
              </a:solidFill>
              <a:ea typeface="+mj-ea"/>
              <a:cs typeface="+mj-cs"/>
            </a:endParaRPr>
          </a:p>
        </p:txBody>
      </p:sp>
      <p:cxnSp>
        <p:nvCxnSpPr>
          <p:cNvPr id="19" name="Elbow Connector 18"/>
          <p:cNvCxnSpPr/>
          <p:nvPr/>
        </p:nvCxnSpPr>
        <p:spPr>
          <a:xfrm rot="5400000">
            <a:off x="7849160" y="4683776"/>
            <a:ext cx="1828800" cy="222542"/>
          </a:xfrm>
          <a:prstGeom prst="bentConnector3">
            <a:avLst>
              <a:gd name="adj1" fmla="val 99674"/>
            </a:avLst>
          </a:prstGeom>
          <a:ln w="19050">
            <a:solidFill>
              <a:srgbClr val="EA5532"/>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4752531" y="3640860"/>
            <a:ext cx="3829938" cy="398145"/>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GB" sz="1600" dirty="0">
                <a:solidFill>
                  <a:schemeClr val="bg1"/>
                </a:solidFill>
              </a:rPr>
              <a:t>Testosterone (T)</a:t>
            </a:r>
          </a:p>
        </p:txBody>
      </p:sp>
      <p:sp>
        <p:nvSpPr>
          <p:cNvPr id="89" name="Rounded Rectangle 88"/>
          <p:cNvSpPr/>
          <p:nvPr/>
        </p:nvSpPr>
        <p:spPr>
          <a:xfrm>
            <a:off x="4752531" y="4530821"/>
            <a:ext cx="3829938" cy="417092"/>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t>Dihydrotestosterone</a:t>
            </a:r>
            <a:r>
              <a:rPr lang="en-GB" sz="1600" dirty="0"/>
              <a:t> (DHT)</a:t>
            </a:r>
          </a:p>
        </p:txBody>
      </p:sp>
      <p:sp>
        <p:nvSpPr>
          <p:cNvPr id="101" name="Rounded Rectangle 100"/>
          <p:cNvSpPr/>
          <p:nvPr/>
        </p:nvSpPr>
        <p:spPr>
          <a:xfrm>
            <a:off x="4752531" y="5459834"/>
            <a:ext cx="3829938" cy="430968"/>
          </a:xfrm>
          <a:prstGeom prst="roundRect">
            <a:avLst/>
          </a:prstGeom>
          <a:solidFill>
            <a:srgbClr val="EA553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Androgen receptor (AR)</a:t>
            </a:r>
          </a:p>
        </p:txBody>
      </p:sp>
      <p:grpSp>
        <p:nvGrpSpPr>
          <p:cNvPr id="57" name="Group 56"/>
          <p:cNvGrpSpPr/>
          <p:nvPr/>
        </p:nvGrpSpPr>
        <p:grpSpPr>
          <a:xfrm>
            <a:off x="6553735" y="2068820"/>
            <a:ext cx="312909" cy="519118"/>
            <a:chOff x="6553735" y="2111055"/>
            <a:chExt cx="312909" cy="519118"/>
          </a:xfrm>
        </p:grpSpPr>
        <p:cxnSp>
          <p:nvCxnSpPr>
            <p:cNvPr id="40" name="Straight Connector 39"/>
            <p:cNvCxnSpPr/>
            <p:nvPr/>
          </p:nvCxnSpPr>
          <p:spPr>
            <a:xfrm>
              <a:off x="6710190" y="2537816"/>
              <a:ext cx="0" cy="92357"/>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6553735" y="2111055"/>
              <a:ext cx="312909" cy="426761"/>
              <a:chOff x="6553735" y="2111055"/>
              <a:chExt cx="312909" cy="426761"/>
            </a:xfrm>
          </p:grpSpPr>
          <p:cxnSp>
            <p:nvCxnSpPr>
              <p:cNvPr id="65" name="Straight Connector 64"/>
              <p:cNvCxnSpPr>
                <a:endCxn id="66" idx="0"/>
              </p:cNvCxnSpPr>
              <p:nvPr/>
            </p:nvCxnSpPr>
            <p:spPr>
              <a:xfrm>
                <a:off x="6710190" y="2111055"/>
                <a:ext cx="0" cy="113852"/>
              </a:xfrm>
              <a:prstGeom prst="line">
                <a:avLst/>
              </a:prstGeom>
              <a:ln w="15875">
                <a:solidFill>
                  <a:srgbClr val="EA5532"/>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6553735" y="2224907"/>
                <a:ext cx="312909" cy="312909"/>
              </a:xfrm>
              <a:prstGeom prst="ellipse">
                <a:avLst/>
              </a:prstGeom>
              <a:solidFill>
                <a:schemeClr val="bg1"/>
              </a:solidFill>
              <a:ln w="15875">
                <a:solidFill>
                  <a:srgbClr val="EA55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5"/>
              <p:cNvSpPr>
                <a:spLocks/>
              </p:cNvSpPr>
              <p:nvPr/>
            </p:nvSpPr>
            <p:spPr bwMode="auto">
              <a:xfrm flipH="1">
                <a:off x="6619389" y="2338117"/>
                <a:ext cx="181600" cy="86489"/>
              </a:xfrm>
              <a:custGeom>
                <a:avLst/>
                <a:gdLst>
                  <a:gd name="T0" fmla="*/ 268 w 291"/>
                  <a:gd name="T1" fmla="*/ 4 h 137"/>
                  <a:gd name="T2" fmla="*/ 146 w 291"/>
                  <a:gd name="T3" fmla="*/ 107 h 137"/>
                  <a:gd name="T4" fmla="*/ 23 w 291"/>
                  <a:gd name="T5" fmla="*/ 4 h 137"/>
                  <a:gd name="T6" fmla="*/ 4 w 291"/>
                  <a:gd name="T7" fmla="*/ 6 h 137"/>
                  <a:gd name="T8" fmla="*/ 6 w 291"/>
                  <a:gd name="T9" fmla="*/ 24 h 137"/>
                  <a:gd name="T10" fmla="*/ 137 w 291"/>
                  <a:gd name="T11" fmla="*/ 134 h 137"/>
                  <a:gd name="T12" fmla="*/ 146 w 291"/>
                  <a:gd name="T13" fmla="*/ 137 h 137"/>
                  <a:gd name="T14" fmla="*/ 154 w 291"/>
                  <a:gd name="T15" fmla="*/ 134 h 137"/>
                  <a:gd name="T16" fmla="*/ 285 w 291"/>
                  <a:gd name="T17" fmla="*/ 24 h 137"/>
                  <a:gd name="T18" fmla="*/ 287 w 291"/>
                  <a:gd name="T19" fmla="*/ 6 h 137"/>
                  <a:gd name="T20" fmla="*/ 268 w 291"/>
                  <a:gd name="T21" fmla="*/ 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137">
                    <a:moveTo>
                      <a:pt x="268" y="4"/>
                    </a:moveTo>
                    <a:cubicBezTo>
                      <a:pt x="146" y="107"/>
                      <a:pt x="146" y="107"/>
                      <a:pt x="146" y="107"/>
                    </a:cubicBezTo>
                    <a:cubicBezTo>
                      <a:pt x="23" y="4"/>
                      <a:pt x="23" y="4"/>
                      <a:pt x="23" y="4"/>
                    </a:cubicBezTo>
                    <a:cubicBezTo>
                      <a:pt x="17" y="0"/>
                      <a:pt x="9" y="1"/>
                      <a:pt x="4" y="6"/>
                    </a:cubicBezTo>
                    <a:cubicBezTo>
                      <a:pt x="0" y="12"/>
                      <a:pt x="1" y="20"/>
                      <a:pt x="6" y="24"/>
                    </a:cubicBezTo>
                    <a:cubicBezTo>
                      <a:pt x="137" y="134"/>
                      <a:pt x="137" y="134"/>
                      <a:pt x="137" y="134"/>
                    </a:cubicBezTo>
                    <a:cubicBezTo>
                      <a:pt x="140" y="136"/>
                      <a:pt x="143" y="137"/>
                      <a:pt x="146" y="137"/>
                    </a:cubicBezTo>
                    <a:cubicBezTo>
                      <a:pt x="148" y="137"/>
                      <a:pt x="151" y="136"/>
                      <a:pt x="154" y="134"/>
                    </a:cubicBezTo>
                    <a:cubicBezTo>
                      <a:pt x="285" y="24"/>
                      <a:pt x="285" y="24"/>
                      <a:pt x="285" y="24"/>
                    </a:cubicBezTo>
                    <a:cubicBezTo>
                      <a:pt x="290" y="20"/>
                      <a:pt x="291" y="12"/>
                      <a:pt x="287" y="6"/>
                    </a:cubicBezTo>
                    <a:cubicBezTo>
                      <a:pt x="282" y="1"/>
                      <a:pt x="274" y="0"/>
                      <a:pt x="268" y="4"/>
                    </a:cubicBezTo>
                    <a:close/>
                  </a:path>
                </a:pathLst>
              </a:custGeom>
              <a:solidFill>
                <a:srgbClr val="EA5532"/>
              </a:solidFill>
              <a:ln>
                <a:noFill/>
              </a:ln>
            </p:spPr>
            <p:txBody>
              <a:bodyPr vert="horz" wrap="square" lIns="91440" tIns="45720" rIns="91440" bIns="45720" numCol="1" anchor="t" anchorCtr="0" compatLnSpc="1">
                <a:prstTxWarp prst="textNoShape">
                  <a:avLst/>
                </a:prstTxWarp>
              </a:bodyPr>
              <a:lstStyle/>
              <a:p>
                <a:endParaRPr lang="en-US"/>
              </a:p>
            </p:txBody>
          </p:sp>
        </p:grpSp>
      </p:grpSp>
      <p:cxnSp>
        <p:nvCxnSpPr>
          <p:cNvPr id="60" name="Straight Connector 59"/>
          <p:cNvCxnSpPr/>
          <p:nvPr/>
        </p:nvCxnSpPr>
        <p:spPr>
          <a:xfrm>
            <a:off x="8661814" y="3879150"/>
            <a:ext cx="222542" cy="0"/>
          </a:xfrm>
          <a:prstGeom prst="line">
            <a:avLst/>
          </a:prstGeom>
          <a:ln w="22225">
            <a:solidFill>
              <a:srgbClr val="EA55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9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400"/>
                                        <p:tgtEl>
                                          <p:spTgt spid="12"/>
                                        </p:tgtEl>
                                      </p:cBhvr>
                                    </p:animEffect>
                                  </p:childTnLst>
                                </p:cTn>
                              </p:par>
                              <p:par>
                                <p:cTn id="19" presetID="10" presetClass="entr" presetSubtype="0" fill="hold" nodeType="withEffect">
                                  <p:stCondLst>
                                    <p:cond delay="170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300"/>
                                        <p:tgtEl>
                                          <p:spTgt spid="57"/>
                                        </p:tgtEl>
                                      </p:cBhvr>
                                    </p:animEffect>
                                  </p:childTnLst>
                                </p:cTn>
                              </p:par>
                              <p:par>
                                <p:cTn id="22" presetID="10" presetClass="entr" presetSubtype="0" fill="hold" grpId="0" nodeType="withEffect">
                                  <p:stCondLst>
                                    <p:cond delay="25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400"/>
                                        <p:tgtEl>
                                          <p:spTgt spid="52"/>
                                        </p:tgtEl>
                                      </p:cBhvr>
                                    </p:animEffect>
                                  </p:childTnLst>
                                </p:cTn>
                              </p:par>
                              <p:par>
                                <p:cTn id="25" presetID="10" presetClass="entr" presetSubtype="0" fill="hold" nodeType="withEffect">
                                  <p:stCondLst>
                                    <p:cond delay="33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900"/>
                                        <p:tgtEl>
                                          <p:spTgt spid="55"/>
                                        </p:tgtEl>
                                      </p:cBhvr>
                                    </p:animEffect>
                                  </p:childTnLst>
                                </p:cTn>
                              </p:par>
                              <p:par>
                                <p:cTn id="28" presetID="10" presetClass="entr" presetSubtype="0" fill="hold" grpId="0" nodeType="withEffect">
                                  <p:stCondLst>
                                    <p:cond delay="380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1200"/>
                                        <p:tgtEl>
                                          <p:spTgt spid="88"/>
                                        </p:tgtEl>
                                      </p:cBhvr>
                                    </p:animEffect>
                                  </p:childTnLst>
                                </p:cTn>
                              </p:par>
                              <p:par>
                                <p:cTn id="31" presetID="10" presetClass="entr" presetSubtype="0" fill="hold" nodeType="withEffect">
                                  <p:stCondLst>
                                    <p:cond delay="490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600"/>
                                        <p:tgtEl>
                                          <p:spTgt spid="54"/>
                                        </p:tgtEl>
                                      </p:cBhvr>
                                    </p:animEffect>
                                  </p:childTnLst>
                                </p:cTn>
                              </p:par>
                              <p:par>
                                <p:cTn id="34" presetID="10" presetClass="entr" presetSubtype="0" fill="hold" grpId="0" nodeType="withEffect">
                                  <p:stCondLst>
                                    <p:cond delay="55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700"/>
                                        <p:tgtEl>
                                          <p:spTgt spid="26"/>
                                        </p:tgtEl>
                                      </p:cBhvr>
                                    </p:animEffect>
                                  </p:childTnLst>
                                </p:cTn>
                              </p:par>
                              <p:par>
                                <p:cTn id="37" presetID="10" presetClass="entr" presetSubtype="0" fill="hold" grpId="0" nodeType="withEffect">
                                  <p:stCondLst>
                                    <p:cond delay="630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1000"/>
                                        <p:tgtEl>
                                          <p:spTgt spid="89"/>
                                        </p:tgtEl>
                                      </p:cBhvr>
                                    </p:animEffect>
                                  </p:childTnLst>
                                </p:cTn>
                              </p:par>
                              <p:par>
                                <p:cTn id="40" presetID="10" presetClass="entr" presetSubtype="0" fill="hold" nodeType="withEffect">
                                  <p:stCondLst>
                                    <p:cond delay="73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780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700"/>
                                        <p:tgtEl>
                                          <p:spTgt spid="35"/>
                                        </p:tgtEl>
                                      </p:cBhvr>
                                    </p:animEffect>
                                  </p:childTnLst>
                                </p:cTn>
                              </p:par>
                              <p:par>
                                <p:cTn id="46" presetID="10" presetClass="entr" presetSubtype="0" fill="hold" grpId="0" nodeType="withEffect">
                                  <p:stCondLst>
                                    <p:cond delay="8400"/>
                                  </p:stCondLst>
                                  <p:childTnLst>
                                    <p:set>
                                      <p:cBhvr>
                                        <p:cTn id="47" dur="1" fill="hold">
                                          <p:stCondLst>
                                            <p:cond delay="0"/>
                                          </p:stCondLst>
                                        </p:cTn>
                                        <p:tgtEl>
                                          <p:spTgt spid="101"/>
                                        </p:tgtEl>
                                        <p:attrNameLst>
                                          <p:attrName>style.visibility</p:attrName>
                                        </p:attrNameLst>
                                      </p:cBhvr>
                                      <p:to>
                                        <p:strVal val="visible"/>
                                      </p:to>
                                    </p:set>
                                    <p:animEffect transition="in" filter="fade">
                                      <p:cBhvr>
                                        <p:cTn id="48" dur="1000"/>
                                        <p:tgtEl>
                                          <p:spTgt spid="101"/>
                                        </p:tgtEl>
                                      </p:cBhvr>
                                    </p:animEffect>
                                  </p:childTnLst>
                                </p:cTn>
                              </p:par>
                              <p:par>
                                <p:cTn id="49" presetID="10" presetClass="entr" presetSubtype="0" fill="hold" nodeType="withEffect">
                                  <p:stCondLst>
                                    <p:cond delay="930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par>
                                <p:cTn id="52" presetID="10" presetClass="entr" presetSubtype="0" fill="hold" nodeType="withEffect">
                                  <p:stCondLst>
                                    <p:cond delay="98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2" grpId="0" animBg="1"/>
      <p:bldP spid="26" grpId="0"/>
      <p:bldP spid="35" grpId="0"/>
      <p:bldP spid="36" grpId="0"/>
      <p:bldP spid="38" grpId="0"/>
      <p:bldP spid="88" grpId="0" animBg="1"/>
      <p:bldP spid="89" grpId="0" animBg="1"/>
      <p:bldP spid="101" grpId="0" animBg="1"/>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13773</TotalTime>
  <Words>13264</Words>
  <Application>Microsoft Office PowerPoint</Application>
  <PresentationFormat>On-screen Show (4:3)</PresentationFormat>
  <Paragraphs>1337</Paragraphs>
  <Slides>55</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 Unicode MS</vt:lpstr>
      <vt:lpstr>黑体</vt:lpstr>
      <vt:lpstr>宋体</vt:lpstr>
      <vt:lpstr>Arial</vt:lpstr>
      <vt:lpstr>Calibri</vt:lpstr>
      <vt:lpstr>Calibri Light</vt:lpstr>
      <vt:lpstr>Courier New</vt:lpstr>
      <vt:lpstr>Times New Roman</vt:lpstr>
      <vt:lpstr>Retrospect</vt:lpstr>
      <vt:lpstr>PROSTATE CANCER TRAINING MODULE SECTION I: PROSTATE CANCER OVERVIEW</vt:lpstr>
      <vt:lpstr>Disclaimer</vt:lpstr>
      <vt:lpstr>List of Contents</vt:lpstr>
      <vt:lpstr>Learning Objectives</vt:lpstr>
      <vt:lpstr>Anatomy and Physiology of Prostate Gland</vt:lpstr>
      <vt:lpstr>Prostate Gland: Anatomy and Physiology</vt:lpstr>
      <vt:lpstr>Prostate Gland: Anatomy and Physiology (cont.) </vt:lpstr>
      <vt:lpstr>Prostate Gland: Anatomy and Physiology (cont.) </vt:lpstr>
      <vt:lpstr>Androgen Regulation of Prostate</vt:lpstr>
      <vt:lpstr>Knowledge Check (1)</vt:lpstr>
      <vt:lpstr>Knowledge Check (2)</vt:lpstr>
      <vt:lpstr>Types of Prostate Cancer</vt:lpstr>
      <vt:lpstr>Types of Prostate Cancer</vt:lpstr>
      <vt:lpstr>Symptoms of Prostate Cancer</vt:lpstr>
      <vt:lpstr>Symptoms of Prostate Cancer (cont.)</vt:lpstr>
      <vt:lpstr>Risk Factors for Prostate Cancer</vt:lpstr>
      <vt:lpstr>Knowledge Check (3)</vt:lpstr>
      <vt:lpstr>Knowledge Check (4)</vt:lpstr>
      <vt:lpstr>Knowledge Check (5)</vt:lpstr>
      <vt:lpstr>Epidemiology of Prostate Cancer</vt:lpstr>
      <vt:lpstr>Epidemiology</vt:lpstr>
      <vt:lpstr>Worldwide Prostate Cancer Incidence</vt:lpstr>
      <vt:lpstr>Worldwide Prostate Cancer Mortality</vt:lpstr>
      <vt:lpstr>Prostate Cancer Incidence</vt:lpstr>
      <vt:lpstr>Trends in Prostate Cancer: Asia</vt:lpstr>
      <vt:lpstr>Trends in Prostate Cancer: Southeast Asia</vt:lpstr>
      <vt:lpstr>Knowledge Check (6)</vt:lpstr>
      <vt:lpstr>Knowledge Check (7)</vt:lpstr>
      <vt:lpstr>Knowledge Check (8)</vt:lpstr>
      <vt:lpstr>Diagnosis and Screening Guidelines for Prostate Cancer</vt:lpstr>
      <vt:lpstr>Screening for Prostate Cancer</vt:lpstr>
      <vt:lpstr>EAU Guidelines for Screening of Prostate Cancer</vt:lpstr>
      <vt:lpstr>EAU Guidelines for Prostate Cancer Diagnosis</vt:lpstr>
      <vt:lpstr>Digital Rectal Exam</vt:lpstr>
      <vt:lpstr>Prostate-Specific Antigen</vt:lpstr>
      <vt:lpstr>Clinical Use of PSA Testing</vt:lpstr>
      <vt:lpstr>Clinical Use of PSA Testing (cont.) </vt:lpstr>
      <vt:lpstr>Knowledge Check (9)</vt:lpstr>
      <vt:lpstr>Knowledge Check (10)</vt:lpstr>
      <vt:lpstr>Knowledge Check (11)</vt:lpstr>
      <vt:lpstr>Staging and Classification of Prostate Cancer</vt:lpstr>
      <vt:lpstr>EAU Guidelines for Prostate Cancer Staging </vt:lpstr>
      <vt:lpstr>Prostate Cancer Staging: Tumour, Node, Metastasis Classification</vt:lpstr>
      <vt:lpstr>Histological Evaluation: Gleason Grading System</vt:lpstr>
      <vt:lpstr>Modified Gleason Scoring System  2014 ISUP Update</vt:lpstr>
      <vt:lpstr>Modified Gleason Scoring System Predictive of Localised Disease Outcome</vt:lpstr>
      <vt:lpstr>Prognosis in Prostate Cancer:  Localised Versus Metastatic Disease</vt:lpstr>
      <vt:lpstr>Risk Stratification by D’Amico Classification</vt:lpstr>
      <vt:lpstr>Knowledge Check (12)</vt:lpstr>
      <vt:lpstr>Knowledge Check (13)</vt:lpstr>
      <vt:lpstr>Knowledge Check (14)</vt:lpstr>
      <vt:lpstr>Summary</vt:lpstr>
      <vt:lpstr>Summary </vt:lpstr>
      <vt:lpstr>Summary (cont.)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dc:creator>
  <cp:lastModifiedBy>Dr. Suchanda Banerjee</cp:lastModifiedBy>
  <cp:revision>1621</cp:revision>
  <dcterms:created xsi:type="dcterms:W3CDTF">2016-04-06T09:09:43Z</dcterms:created>
  <dcterms:modified xsi:type="dcterms:W3CDTF">2016-06-27T13:27:38Z</dcterms:modified>
</cp:coreProperties>
</file>